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332" r:id="rId3"/>
    <p:sldId id="334" r:id="rId4"/>
    <p:sldId id="371" r:id="rId5"/>
    <p:sldId id="411" r:id="rId6"/>
    <p:sldId id="409" r:id="rId7"/>
    <p:sldId id="374" r:id="rId8"/>
    <p:sldId id="378" r:id="rId9"/>
    <p:sldId id="372" r:id="rId10"/>
    <p:sldId id="373" r:id="rId11"/>
    <p:sldId id="377" r:id="rId12"/>
    <p:sldId id="375" r:id="rId13"/>
    <p:sldId id="400" r:id="rId14"/>
    <p:sldId id="381" r:id="rId15"/>
    <p:sldId id="388" r:id="rId16"/>
    <p:sldId id="387" r:id="rId17"/>
    <p:sldId id="414" r:id="rId18"/>
    <p:sldId id="403" r:id="rId19"/>
    <p:sldId id="40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1F8A6"/>
    <a:srgbClr val="FF0000"/>
    <a:srgbClr val="5F5F5F"/>
    <a:srgbClr val="CC9900"/>
    <a:srgbClr val="A50021"/>
    <a:srgbClr val="B2B2B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9672" autoAdjust="0"/>
  </p:normalViewPr>
  <p:slideViewPr>
    <p:cSldViewPr snapToGrid="0">
      <p:cViewPr>
        <p:scale>
          <a:sx n="75" d="100"/>
          <a:sy n="75" d="100"/>
        </p:scale>
        <p:origin x="-1816" y="-224"/>
      </p:cViewPr>
      <p:guideLst>
        <p:guide orient="horz" pos="1021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99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D6546C1D-6363-419F-B6B1-2DA2D4365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7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2743E53F-BFD4-4798-ADEF-AC397B9EF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3355C-47B5-41FA-88C4-D72BEA7B003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7A6D52B7-5357-48AC-85A4-C9E1EF04E0DA}" type="slidenum">
              <a:rPr lang="en-US" sz="1200" baseline="0"/>
              <a:pPr algn="r" defTabSz="865188"/>
              <a:t>16</a:t>
            </a:fld>
            <a:endParaRPr lang="en-US" sz="1200" baseline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11826-8F99-44B9-B248-3383F03B86B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23825" y="271463"/>
            <a:ext cx="8912225" cy="6307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2" descr="img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89350" y="4089400"/>
            <a:ext cx="20764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23825" y="3122613"/>
            <a:ext cx="8912225" cy="914400"/>
          </a:xfrm>
          <a:prstGeom prst="rect">
            <a:avLst/>
          </a:prstGeom>
          <a:solidFill>
            <a:srgbClr val="971A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8" descr="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45238" y="2397125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5413" y="261938"/>
            <a:ext cx="4600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188" y="3216275"/>
            <a:ext cx="4891087" cy="792163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8188" y="4140200"/>
            <a:ext cx="2986087" cy="633413"/>
          </a:xfrm>
        </p:spPr>
        <p:txBody>
          <a:bodyPr/>
          <a:lstStyle>
            <a:lvl1pPr>
              <a:spcBef>
                <a:spcPct val="0"/>
              </a:spcBef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7588" y="566738"/>
            <a:ext cx="1939925" cy="5445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566738"/>
            <a:ext cx="5667375" cy="5445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166B-1FB7-4655-87C6-E25506AAF6CB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CA93-EB64-4405-BBEF-7A32D8FB84E9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A525-894D-4CD3-B223-550486FD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566738"/>
            <a:ext cx="771842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7813" y="1541463"/>
            <a:ext cx="7759700" cy="4470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A700-6A4D-4201-B034-032FC1F6F34B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533A-336C-4F9B-A48A-B3976BD9B3B8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9470-EDAA-4622-80F6-6BBF343D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10811-3C02-4045-BB66-1D00DA2C9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7DBA-1404-4BA1-A57E-80CF4B8DB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1200-4AED-4282-BAFF-F3530E168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BE8D-3BEE-4ED0-9C79-FE37D399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96C5-EB79-4560-B26F-2D3D0C29A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62B0B-748E-4814-B619-6F71A4220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202E-0923-4A9C-938F-88A3B7CA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7E79-0FE8-44A1-A607-F34EE25D6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rgbClr val="971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03DA-6617-45F8-B620-3003149538B8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679E-1779-4FB7-B8BC-971B99A3D46D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EBEE-FD83-4ECC-BABB-BD2EFD37F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5F94-AC32-4B7A-A46D-DF146F9BF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2E1-AA99-41B9-A688-70388D31D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86DEE-8723-4050-BAB4-A8A77C8C2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E544-B769-4419-9446-871030431C3A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A008-7342-44B5-926D-3704366A0394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BDB0-E5B5-470C-99C4-4A7FD4077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541463"/>
            <a:ext cx="3803650" cy="4470400"/>
          </a:xfrm>
        </p:spPr>
        <p:txBody>
          <a:bodyPr/>
          <a:lstStyle>
            <a:lvl1pPr>
              <a:defRPr sz="2400">
                <a:solidFill>
                  <a:srgbClr val="971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3863" y="1541463"/>
            <a:ext cx="3803650" cy="4470400"/>
          </a:xfrm>
        </p:spPr>
        <p:txBody>
          <a:bodyPr/>
          <a:lstStyle>
            <a:lvl1pPr>
              <a:defRPr sz="2800">
                <a:solidFill>
                  <a:srgbClr val="971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4068E-C751-42F2-A17F-09B8A32F7AE8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551F-6368-42ED-AA3B-7560B0EA234D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4D65-6F13-418C-BC93-8139365A3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BBCF2-17AB-480B-B1E8-B636708B1295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B564-B2C2-4303-9DE3-7AC0FD58FDC6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11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EF98-747E-428F-BC79-8D5E0E402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45A0A-85E1-431D-BE05-CEA0D0A99035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0892-0B52-4359-AEAD-1EE4986D2FFB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BEA5-1CA5-42E2-A8D2-11E2A04B8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61DA-2650-4AA3-82C5-637AF82CEA3C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525E-66A5-4DB3-BDC7-D5AB5F6D733D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F8EF-8F26-47E5-A43D-FF72E9D1B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409E-564F-4FD5-A8C4-7AD1F4207434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7370-E33E-40DD-8E7B-F0BC08B12FA2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6819-CAE5-49F7-AAB7-D25BCED6D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A61F-1642-49FC-A029-47DB13CE12EA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2D36-3275-425C-BD50-250A81D6C604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D1793-7530-4856-A383-C8F1E7289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123825" y="271463"/>
            <a:ext cx="8912225" cy="6307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66738"/>
            <a:ext cx="7718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541463"/>
            <a:ext cx="77597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5" name="Line 31"/>
          <p:cNvSpPr>
            <a:spLocks noChangeShapeType="1"/>
          </p:cNvSpPr>
          <p:nvPr userDrawn="1"/>
        </p:nvSpPr>
        <p:spPr bwMode="auto">
          <a:xfrm>
            <a:off x="382588" y="1336675"/>
            <a:ext cx="8559800" cy="0"/>
          </a:xfrm>
          <a:prstGeom prst="line">
            <a:avLst/>
          </a:prstGeom>
          <a:noFill/>
          <a:ln w="6350">
            <a:solidFill>
              <a:srgbClr val="999999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064" name="AutoShape 40"/>
          <p:cNvSpPr>
            <a:spLocks noChangeArrowheads="1"/>
          </p:cNvSpPr>
          <p:nvPr userDrawn="1"/>
        </p:nvSpPr>
        <p:spPr bwMode="auto">
          <a:xfrm>
            <a:off x="8672513" y="6308725"/>
            <a:ext cx="301625" cy="350838"/>
          </a:xfrm>
          <a:prstGeom prst="roundRect">
            <a:avLst>
              <a:gd name="adj" fmla="val 13685"/>
            </a:avLst>
          </a:prstGeom>
          <a:solidFill>
            <a:srgbClr val="76767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 userDrawn="1"/>
        </p:nvSpPr>
        <p:spPr bwMode="auto">
          <a:xfrm>
            <a:off x="169863" y="6310313"/>
            <a:ext cx="7080250" cy="214312"/>
          </a:xfrm>
          <a:prstGeom prst="rect">
            <a:avLst/>
          </a:prstGeom>
          <a:solidFill>
            <a:srgbClr val="971A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3" name="Picture 37" descr="sandbridge_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51713" y="6330950"/>
            <a:ext cx="1238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6311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790F94-143C-4F88-AE7F-A7C9F9C991B0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6311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8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6F2E56-3C20-4663-A67D-D69944AB31EC}" type="datetime3">
              <a:rPr lang="en-US"/>
              <a:pPr>
                <a:defRPr/>
              </a:pPr>
              <a:t>20 November 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___ ______________ ___    ___________    __________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www.sandbridgetech.com   Confidential &amp; Proprietary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372225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7F6934-8539-4D96-9E5A-E8B7C8E89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971A3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4A4A4A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1600">
          <a:solidFill>
            <a:srgbClr val="4A4A4A"/>
          </a:solidFill>
          <a:latin typeface="+mn-lt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400">
          <a:solidFill>
            <a:srgbClr val="4A4A4A"/>
          </a:solidFill>
          <a:latin typeface="+mn-lt"/>
        </a:defRPr>
      </a:lvl3pPr>
      <a:lvl4pPr marL="1035050" indent="-234950" algn="l" rtl="0" eaLnBrk="0" fontAlgn="base" hangingPunct="0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200">
          <a:solidFill>
            <a:srgbClr val="4A4A4A"/>
          </a:solidFill>
          <a:latin typeface="+mn-lt"/>
        </a:defRPr>
      </a:lvl4pPr>
      <a:lvl5pPr marL="1371600" indent="-222250" algn="l" rtl="0" eaLnBrk="0" fontAlgn="base" hangingPunct="0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200">
          <a:solidFill>
            <a:srgbClr val="4A4A4A"/>
          </a:solidFill>
          <a:latin typeface="+mn-lt"/>
        </a:defRPr>
      </a:lvl5pPr>
      <a:lvl6pPr marL="1828800" indent="-222250" algn="l" rtl="0" fontAlgn="base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200">
          <a:solidFill>
            <a:srgbClr val="4A4A4A"/>
          </a:solidFill>
          <a:latin typeface="+mn-lt"/>
        </a:defRPr>
      </a:lvl6pPr>
      <a:lvl7pPr marL="2286000" indent="-222250" algn="l" rtl="0" fontAlgn="base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200">
          <a:solidFill>
            <a:srgbClr val="4A4A4A"/>
          </a:solidFill>
          <a:latin typeface="+mn-lt"/>
        </a:defRPr>
      </a:lvl7pPr>
      <a:lvl8pPr marL="2743200" indent="-222250" algn="l" rtl="0" fontAlgn="base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200">
          <a:solidFill>
            <a:srgbClr val="4A4A4A"/>
          </a:solidFill>
          <a:latin typeface="+mn-lt"/>
        </a:defRPr>
      </a:lvl8pPr>
      <a:lvl9pPr marL="3200400" indent="-222250" algn="l" rtl="0" fontAlgn="base">
        <a:spcBef>
          <a:spcPct val="20000"/>
        </a:spcBef>
        <a:spcAft>
          <a:spcPct val="0"/>
        </a:spcAft>
        <a:buClr>
          <a:srgbClr val="971A3C"/>
        </a:buClr>
        <a:buFont typeface="Wingdings" pitchFamily="2" charset="2"/>
        <a:buChar char="§"/>
        <a:defRPr sz="1200">
          <a:solidFill>
            <a:srgbClr val="4A4A4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6767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6" name="Rectangle 12"/>
          <p:cNvSpPr>
            <a:spLocks noChangeArrowheads="1"/>
          </p:cNvSpPr>
          <p:nvPr userDrawn="1"/>
        </p:nvSpPr>
        <p:spPr bwMode="auto">
          <a:xfrm>
            <a:off x="123825" y="271463"/>
            <a:ext cx="8912225" cy="6307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 userDrawn="1"/>
        </p:nvSpPr>
        <p:spPr bwMode="auto">
          <a:xfrm>
            <a:off x="123825" y="3122613"/>
            <a:ext cx="8912225" cy="914400"/>
          </a:xfrm>
          <a:prstGeom prst="rect">
            <a:avLst/>
          </a:prstGeom>
          <a:solidFill>
            <a:srgbClr val="971A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7" name="Picture 8" descr="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45238" y="2397125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12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5413" y="261938"/>
            <a:ext cx="46005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3216275"/>
            <a:ext cx="4891088" cy="78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7" name="AutoShape 13"/>
          <p:cNvSpPr>
            <a:spLocks noChangeArrowheads="1"/>
          </p:cNvSpPr>
          <p:nvPr userDrawn="1"/>
        </p:nvSpPr>
        <p:spPr bwMode="auto">
          <a:xfrm>
            <a:off x="8672513" y="6308725"/>
            <a:ext cx="301625" cy="350838"/>
          </a:xfrm>
          <a:prstGeom prst="roundRect">
            <a:avLst>
              <a:gd name="adj" fmla="val 13685"/>
            </a:avLst>
          </a:prstGeom>
          <a:solidFill>
            <a:srgbClr val="767676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7125" y="6370638"/>
            <a:ext cx="15240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DC7360-C27A-48F2-ABA7-C73B1DCEF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9" Type="http://schemas.openxmlformats.org/officeDocument/2006/relationships/image" Target="../media/image22.jpeg"/><Relationship Id="rId10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8188" y="3217863"/>
            <a:ext cx="5792787" cy="792162"/>
          </a:xfrm>
        </p:spPr>
        <p:txBody>
          <a:bodyPr/>
          <a:lstStyle/>
          <a:p>
            <a:pPr eaLnBrk="1" hangingPunct="1"/>
            <a:r>
              <a:rPr lang="en-US" sz="2000" smtClean="0"/>
              <a:t>Sandbridge Technologies, Inc.</a:t>
            </a:r>
            <a:br>
              <a:rPr lang="en-US" sz="2000" smtClean="0"/>
            </a:br>
            <a:r>
              <a:rPr lang="en-US" sz="2000" smtClean="0"/>
              <a:t>Summerhill AGM Presentation</a:t>
            </a:r>
            <a:br>
              <a:rPr lang="en-US" sz="2000" smtClean="0"/>
            </a:br>
            <a:r>
              <a:rPr lang="en-US" sz="1400" smtClean="0"/>
              <a:t>May 4 &amp; 5, 2009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22300" y="4483100"/>
            <a:ext cx="32131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228600" eaLnBrk="0" hangingPunct="0">
              <a:spcBef>
                <a:spcPct val="20000"/>
              </a:spcBef>
              <a:buSzPct val="60000"/>
            </a:pPr>
            <a:r>
              <a:rPr lang="en-US" sz="1400" i="1" baseline="0">
                <a:solidFill>
                  <a:srgbClr val="971A3C"/>
                </a:solidFill>
              </a:rPr>
              <a:t>Paul Vroomen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r>
              <a:rPr lang="en-US" sz="1400" i="1" baseline="0">
                <a:solidFill>
                  <a:srgbClr val="971A3C"/>
                </a:solidFill>
              </a:rPr>
              <a:t>President/CEO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r>
              <a:rPr lang="en-US" sz="1400" i="1" baseline="0">
                <a:solidFill>
                  <a:srgbClr val="971A3C"/>
                </a:solidFill>
              </a:rPr>
              <a:t>Sandbridge Technologies, Inc.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r>
              <a:rPr lang="en-US" sz="1400" i="1" baseline="0">
                <a:solidFill>
                  <a:srgbClr val="971A3C"/>
                </a:solidFill>
              </a:rPr>
              <a:t>120 White Plains Road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r>
              <a:rPr lang="en-US" sz="1400" i="1" baseline="0">
                <a:solidFill>
                  <a:srgbClr val="971A3C"/>
                </a:solidFill>
              </a:rPr>
              <a:t>Tarrytown, NY 10591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r>
              <a:rPr lang="en-US" sz="1400" i="1" baseline="0">
                <a:solidFill>
                  <a:srgbClr val="971A3C"/>
                </a:solidFill>
              </a:rPr>
              <a:t>pvroomen@sandbridgetech.com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43362" name="Footer Placeholder 6"/>
          <p:cNvSpPr txBox="1">
            <a:spLocks noGrp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43363" name="Slide Number Placeholder 7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2E658164-8F00-420F-86EA-80E0544B964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579438"/>
            <a:ext cx="7718425" cy="828675"/>
          </a:xfrm>
        </p:spPr>
        <p:txBody>
          <a:bodyPr/>
          <a:lstStyle/>
          <a:p>
            <a:pPr algn="ctr"/>
            <a:r>
              <a:rPr lang="en-US" sz="4000" smtClean="0"/>
              <a:t>Sandbridge Value Proposition</a:t>
            </a: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813" y="1541463"/>
            <a:ext cx="8305800" cy="4470400"/>
          </a:xfrm>
        </p:spPr>
        <p:txBody>
          <a:bodyPr/>
          <a:lstStyle/>
          <a:p>
            <a:r>
              <a:rPr lang="en-US" sz="2800" smtClean="0"/>
              <a:t>Flexibility</a:t>
            </a:r>
          </a:p>
          <a:p>
            <a:pPr lvl="1"/>
            <a:r>
              <a:rPr lang="en-US" sz="1400" smtClean="0"/>
              <a:t>Enables agile product planning in volatile, rapidly changing market</a:t>
            </a:r>
          </a:p>
          <a:p>
            <a:pPr lvl="1"/>
            <a:r>
              <a:rPr lang="en-US" sz="1400" smtClean="0"/>
              <a:t>Enables fastest time to market for new or changing standards</a:t>
            </a:r>
          </a:p>
          <a:p>
            <a:pPr lvl="1"/>
            <a:r>
              <a:rPr lang="en-US" sz="1400" smtClean="0"/>
              <a:t>Enables customization and competitive differentiation through software</a:t>
            </a:r>
          </a:p>
          <a:p>
            <a:r>
              <a:rPr lang="en-US" sz="2800" smtClean="0"/>
              <a:t>Cost </a:t>
            </a:r>
          </a:p>
          <a:p>
            <a:pPr lvl="1"/>
            <a:r>
              <a:rPr lang="en-US" sz="1400" smtClean="0"/>
              <a:t>Minimizes BoM cost by reducing baseband to single device for most smartphone radios</a:t>
            </a:r>
          </a:p>
          <a:p>
            <a:pPr lvl="1"/>
            <a:r>
              <a:rPr lang="en-US" sz="1400" smtClean="0"/>
              <a:t>Minimizes die size, and therefore cost, vs hardwired competitors by re-using transistors for multiple radios</a:t>
            </a:r>
          </a:p>
          <a:p>
            <a:pPr lvl="1"/>
            <a:r>
              <a:rPr lang="en-US" sz="1400" smtClean="0"/>
              <a:t>Streamlines inventory and reduces development cost by enabling single platform for many handsets</a:t>
            </a:r>
          </a:p>
          <a:p>
            <a:r>
              <a:rPr lang="en-US" sz="2800" smtClean="0"/>
              <a:t>Power</a:t>
            </a:r>
          </a:p>
          <a:p>
            <a:pPr lvl="1"/>
            <a:r>
              <a:rPr lang="en-US" sz="1400" smtClean="0"/>
              <a:t>Lower power than other programmable devices: 10x lower than TI C64; 3X lower power than Icera</a:t>
            </a:r>
          </a:p>
          <a:p>
            <a:pPr lvl="1"/>
            <a:r>
              <a:rPr lang="en-US" sz="1400" smtClean="0"/>
              <a:t>Within 20% of 3G hardwired baseband for same task load – confirmed by partner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45410" name="Footer Placeholder 6"/>
          <p:cNvSpPr txBox="1">
            <a:spLocks noGrp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45411" name="Slide Number Placeholder 7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302EA169-A6C1-4F27-968D-14888A87B23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604838"/>
            <a:ext cx="7718425" cy="828675"/>
          </a:xfrm>
        </p:spPr>
        <p:txBody>
          <a:bodyPr/>
          <a:lstStyle/>
          <a:p>
            <a:pPr algn="ctr"/>
            <a:r>
              <a:rPr lang="en-US" sz="3600" smtClean="0"/>
              <a:t>Sandbridge Strategy</a:t>
            </a:r>
          </a:p>
        </p:txBody>
      </p:sp>
      <p:sp>
        <p:nvSpPr>
          <p:cNvPr id="145413" name="AutoShape 4"/>
          <p:cNvSpPr>
            <a:spLocks noChangeArrowheads="1"/>
          </p:cNvSpPr>
          <p:nvPr/>
        </p:nvSpPr>
        <p:spPr bwMode="auto">
          <a:xfrm>
            <a:off x="723900" y="1562100"/>
            <a:ext cx="7734300" cy="406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aseline="0"/>
              <a:t>Platform - 2008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723900" y="1993900"/>
            <a:ext cx="3860800" cy="673100"/>
          </a:xfrm>
          <a:prstGeom prst="roundRect">
            <a:avLst>
              <a:gd name="adj" fmla="val 16667"/>
            </a:avLst>
          </a:prstGeom>
          <a:solidFill>
            <a:srgbClr val="7AADC6"/>
          </a:solidFill>
          <a:ln w="9525">
            <a:solidFill>
              <a:srgbClr val="971A3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baseline="0">
                <a:solidFill>
                  <a:srgbClr val="971A3C"/>
                </a:solidFill>
              </a:rPr>
              <a:t>Smartphone: </a:t>
            </a:r>
            <a:r>
              <a:rPr lang="en-US" sz="1400" b="1" baseline="0">
                <a:solidFill>
                  <a:srgbClr val="971A3C"/>
                </a:solidFill>
              </a:rPr>
              <a:t>Samsung, RIM, LGE, Nokia</a:t>
            </a:r>
          </a:p>
          <a:p>
            <a:pPr algn="ctr"/>
            <a:r>
              <a:rPr lang="en-US" sz="1600" b="1" baseline="0">
                <a:solidFill>
                  <a:srgbClr val="971A3C"/>
                </a:solidFill>
              </a:rPr>
              <a:t>Secondary: </a:t>
            </a:r>
            <a:r>
              <a:rPr lang="en-US" sz="1400" b="1" baseline="0">
                <a:solidFill>
                  <a:srgbClr val="971A3C"/>
                </a:solidFill>
              </a:rPr>
              <a:t>KDDI, NSN, other femto</a:t>
            </a:r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4610100" y="1993900"/>
            <a:ext cx="3860800" cy="673100"/>
          </a:xfrm>
          <a:prstGeom prst="roundRect">
            <a:avLst>
              <a:gd name="adj" fmla="val 16667"/>
            </a:avLst>
          </a:prstGeom>
          <a:solidFill>
            <a:srgbClr val="7AAD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baseline="0">
                <a:solidFill>
                  <a:srgbClr val="971A3C"/>
                </a:solidFill>
              </a:rPr>
              <a:t>SB3500, Compiler, Simulator, </a:t>
            </a:r>
          </a:p>
          <a:p>
            <a:pPr algn="ctr"/>
            <a:r>
              <a:rPr lang="en-US" sz="1400" b="1" baseline="0">
                <a:solidFill>
                  <a:srgbClr val="971A3C"/>
                </a:solidFill>
              </a:rPr>
              <a:t>Function Library, Development Board</a:t>
            </a:r>
          </a:p>
        </p:txBody>
      </p:sp>
      <p:sp>
        <p:nvSpPr>
          <p:cNvPr id="145416" name="AutoShape 9"/>
          <p:cNvSpPr>
            <a:spLocks noChangeArrowheads="1"/>
          </p:cNvSpPr>
          <p:nvPr/>
        </p:nvSpPr>
        <p:spPr bwMode="auto">
          <a:xfrm>
            <a:off x="723900" y="3175000"/>
            <a:ext cx="7734300" cy="406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aseline="0"/>
              <a:t>Broadband Solution - 2009</a:t>
            </a:r>
          </a:p>
        </p:txBody>
      </p:sp>
      <p:sp>
        <p:nvSpPr>
          <p:cNvPr id="145417" name="AutoShape 10"/>
          <p:cNvSpPr>
            <a:spLocks noChangeArrowheads="1"/>
          </p:cNvSpPr>
          <p:nvPr/>
        </p:nvSpPr>
        <p:spPr bwMode="auto">
          <a:xfrm>
            <a:off x="723900" y="3606800"/>
            <a:ext cx="3860800" cy="673100"/>
          </a:xfrm>
          <a:prstGeom prst="roundRect">
            <a:avLst>
              <a:gd name="adj" fmla="val 16667"/>
            </a:avLst>
          </a:prstGeom>
          <a:solidFill>
            <a:srgbClr val="7AADC6"/>
          </a:solidFill>
          <a:ln w="9525">
            <a:solidFill>
              <a:srgbClr val="971A3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baseline="0">
                <a:solidFill>
                  <a:srgbClr val="971A3C"/>
                </a:solidFill>
              </a:rPr>
              <a:t>Smartphone:</a:t>
            </a:r>
            <a:r>
              <a:rPr lang="en-US" sz="1400" b="1" baseline="0">
                <a:solidFill>
                  <a:srgbClr val="971A3C"/>
                </a:solidFill>
              </a:rPr>
              <a:t> BB modem + cellular?</a:t>
            </a:r>
            <a:endParaRPr lang="en-US" sz="1200" b="1" baseline="0">
              <a:solidFill>
                <a:srgbClr val="971A3C"/>
              </a:solidFill>
            </a:endParaRPr>
          </a:p>
          <a:p>
            <a:pPr algn="ctr"/>
            <a:r>
              <a:rPr lang="en-US" sz="1600" b="1" baseline="0">
                <a:solidFill>
                  <a:srgbClr val="971A3C"/>
                </a:solidFill>
              </a:rPr>
              <a:t>Secondary:</a:t>
            </a:r>
            <a:r>
              <a:rPr lang="en-US" sz="1400" b="1" baseline="0">
                <a:solidFill>
                  <a:srgbClr val="971A3C"/>
                </a:solidFill>
              </a:rPr>
              <a:t> Worldwide PC/MID OEMs</a:t>
            </a:r>
            <a:endParaRPr lang="en-US" sz="1000" b="1" baseline="0">
              <a:solidFill>
                <a:srgbClr val="971A3C"/>
              </a:solidFill>
            </a:endParaRPr>
          </a:p>
        </p:txBody>
      </p:sp>
      <p:sp>
        <p:nvSpPr>
          <p:cNvPr id="145418" name="AutoShape 11"/>
          <p:cNvSpPr>
            <a:spLocks noChangeArrowheads="1"/>
          </p:cNvSpPr>
          <p:nvPr/>
        </p:nvSpPr>
        <p:spPr bwMode="auto">
          <a:xfrm>
            <a:off x="4610100" y="3606800"/>
            <a:ext cx="3860800" cy="673100"/>
          </a:xfrm>
          <a:prstGeom prst="roundRect">
            <a:avLst>
              <a:gd name="adj" fmla="val 16667"/>
            </a:avLst>
          </a:prstGeom>
          <a:solidFill>
            <a:srgbClr val="7AAD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baseline="0">
                <a:solidFill>
                  <a:srgbClr val="971A3C"/>
                </a:solidFill>
              </a:rPr>
              <a:t>Certified protocol stack, physical layer</a:t>
            </a:r>
          </a:p>
          <a:p>
            <a:pPr algn="ctr"/>
            <a:r>
              <a:rPr lang="en-US" sz="1400" b="1" baseline="0">
                <a:solidFill>
                  <a:srgbClr val="971A3C"/>
                </a:solidFill>
              </a:rPr>
              <a:t>PC Card form factor reference design</a:t>
            </a:r>
          </a:p>
          <a:p>
            <a:pPr algn="ctr"/>
            <a:r>
              <a:rPr lang="en-US" sz="1400" b="1" baseline="0">
                <a:solidFill>
                  <a:srgbClr val="971A3C"/>
                </a:solidFill>
              </a:rPr>
              <a:t>Broadband protocols</a:t>
            </a:r>
            <a:endParaRPr lang="en-US" sz="1600" b="1" baseline="0">
              <a:solidFill>
                <a:srgbClr val="971A3C"/>
              </a:solidFill>
            </a:endParaRPr>
          </a:p>
        </p:txBody>
      </p:sp>
      <p:sp>
        <p:nvSpPr>
          <p:cNvPr id="145419" name="AutoShape 12"/>
          <p:cNvSpPr>
            <a:spLocks noChangeArrowheads="1"/>
          </p:cNvSpPr>
          <p:nvPr/>
        </p:nvSpPr>
        <p:spPr bwMode="auto">
          <a:xfrm>
            <a:off x="749300" y="4749800"/>
            <a:ext cx="7734300" cy="406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aseline="0"/>
              <a:t>Cellular Solution - 2010</a:t>
            </a:r>
          </a:p>
        </p:txBody>
      </p:sp>
      <p:sp>
        <p:nvSpPr>
          <p:cNvPr id="145420" name="AutoShape 13"/>
          <p:cNvSpPr>
            <a:spLocks noChangeArrowheads="1"/>
          </p:cNvSpPr>
          <p:nvPr/>
        </p:nvSpPr>
        <p:spPr bwMode="auto">
          <a:xfrm>
            <a:off x="749300" y="5181600"/>
            <a:ext cx="3860800" cy="673100"/>
          </a:xfrm>
          <a:prstGeom prst="roundRect">
            <a:avLst>
              <a:gd name="adj" fmla="val 16667"/>
            </a:avLst>
          </a:prstGeom>
          <a:solidFill>
            <a:srgbClr val="7AADC6"/>
          </a:solidFill>
          <a:ln w="9525">
            <a:solidFill>
              <a:srgbClr val="971A3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baseline="0">
                <a:solidFill>
                  <a:srgbClr val="971A3C"/>
                </a:solidFill>
              </a:rPr>
              <a:t>Smartphone: </a:t>
            </a:r>
            <a:r>
              <a:rPr lang="en-US" sz="1400" b="1" baseline="0">
                <a:solidFill>
                  <a:srgbClr val="971A3C"/>
                </a:solidFill>
              </a:rPr>
              <a:t>Entire TAM</a:t>
            </a:r>
          </a:p>
          <a:p>
            <a:pPr algn="ctr"/>
            <a:r>
              <a:rPr lang="en-US" sz="1600" b="1" baseline="0">
                <a:solidFill>
                  <a:srgbClr val="971A3C"/>
                </a:solidFill>
              </a:rPr>
              <a:t>Secondary: </a:t>
            </a:r>
            <a:r>
              <a:rPr lang="en-US" sz="1400" b="1" baseline="0">
                <a:solidFill>
                  <a:srgbClr val="971A3C"/>
                </a:solidFill>
              </a:rPr>
              <a:t>Entire TAM</a:t>
            </a:r>
          </a:p>
        </p:txBody>
      </p:sp>
      <p:sp>
        <p:nvSpPr>
          <p:cNvPr id="145421" name="AutoShape 14"/>
          <p:cNvSpPr>
            <a:spLocks noChangeArrowheads="1"/>
          </p:cNvSpPr>
          <p:nvPr/>
        </p:nvSpPr>
        <p:spPr bwMode="auto">
          <a:xfrm>
            <a:off x="4635500" y="5181600"/>
            <a:ext cx="3860800" cy="673100"/>
          </a:xfrm>
          <a:prstGeom prst="roundRect">
            <a:avLst>
              <a:gd name="adj" fmla="val 16667"/>
            </a:avLst>
          </a:prstGeom>
          <a:solidFill>
            <a:srgbClr val="7AADC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baseline="0">
                <a:solidFill>
                  <a:srgbClr val="971A3C"/>
                </a:solidFill>
              </a:rPr>
              <a:t>Certified protocol stack and physical layer</a:t>
            </a:r>
          </a:p>
          <a:p>
            <a:pPr algn="ctr"/>
            <a:r>
              <a:rPr lang="en-US" sz="1400" b="1" baseline="0">
                <a:solidFill>
                  <a:srgbClr val="971A3C"/>
                </a:solidFill>
              </a:rPr>
              <a:t>Smartphone form factor reference design</a:t>
            </a:r>
          </a:p>
          <a:p>
            <a:pPr algn="ctr"/>
            <a:r>
              <a:rPr lang="en-US" sz="1400" b="1" baseline="0">
                <a:solidFill>
                  <a:srgbClr val="971A3C"/>
                </a:solidFill>
              </a:rPr>
              <a:t>Cellular protocols</a:t>
            </a:r>
          </a:p>
        </p:txBody>
      </p:sp>
      <p:sp>
        <p:nvSpPr>
          <p:cNvPr id="145422" name="AutoShape 15"/>
          <p:cNvSpPr>
            <a:spLocks noChangeArrowheads="1"/>
          </p:cNvSpPr>
          <p:nvPr/>
        </p:nvSpPr>
        <p:spPr bwMode="auto">
          <a:xfrm>
            <a:off x="4254500" y="2654300"/>
            <a:ext cx="723900" cy="508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5EA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3" name="AutoShape 16"/>
          <p:cNvSpPr>
            <a:spLocks noChangeArrowheads="1"/>
          </p:cNvSpPr>
          <p:nvPr/>
        </p:nvSpPr>
        <p:spPr bwMode="auto">
          <a:xfrm>
            <a:off x="4254500" y="4241800"/>
            <a:ext cx="723900" cy="508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5EA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47458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47459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3EF90C06-BE0D-47EA-B32C-E61219B1016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200" smtClean="0"/>
              <a:t>SB3500 System-on-Chip</a:t>
            </a:r>
          </a:p>
        </p:txBody>
      </p:sp>
      <p:grpSp>
        <p:nvGrpSpPr>
          <p:cNvPr id="147461" name="Group 751"/>
          <p:cNvGrpSpPr>
            <a:grpSpLocks/>
          </p:cNvGrpSpPr>
          <p:nvPr/>
        </p:nvGrpSpPr>
        <p:grpSpPr bwMode="auto">
          <a:xfrm>
            <a:off x="2578100" y="1492250"/>
            <a:ext cx="5984875" cy="4451350"/>
            <a:chOff x="1712" y="1060"/>
            <a:chExt cx="3770" cy="2804"/>
          </a:xfrm>
        </p:grpSpPr>
        <p:sp>
          <p:nvSpPr>
            <p:cNvPr id="14746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12" y="1060"/>
              <a:ext cx="3770" cy="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4" name="Rectangle 5"/>
            <p:cNvSpPr>
              <a:spLocks noChangeArrowheads="1"/>
            </p:cNvSpPr>
            <p:nvPr/>
          </p:nvSpPr>
          <p:spPr bwMode="auto">
            <a:xfrm>
              <a:off x="1899" y="1146"/>
              <a:ext cx="3401" cy="265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746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99" y="1147"/>
              <a:ext cx="3400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466" name="Rectangle 7"/>
            <p:cNvSpPr>
              <a:spLocks noChangeArrowheads="1"/>
            </p:cNvSpPr>
            <p:nvPr/>
          </p:nvSpPr>
          <p:spPr bwMode="auto">
            <a:xfrm>
              <a:off x="1899" y="1146"/>
              <a:ext cx="3401" cy="2659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7" name="Rectangle 8"/>
            <p:cNvSpPr>
              <a:spLocks noChangeArrowheads="1"/>
            </p:cNvSpPr>
            <p:nvPr/>
          </p:nvSpPr>
          <p:spPr bwMode="auto">
            <a:xfrm>
              <a:off x="1877" y="1125"/>
              <a:ext cx="3400" cy="2659"/>
            </a:xfrm>
            <a:prstGeom prst="rect">
              <a:avLst/>
            </a:prstGeom>
            <a:solidFill>
              <a:srgbClr val="E9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8" name="Freeform 9"/>
            <p:cNvSpPr>
              <a:spLocks noEditPoints="1"/>
            </p:cNvSpPr>
            <p:nvPr/>
          </p:nvSpPr>
          <p:spPr bwMode="auto">
            <a:xfrm>
              <a:off x="1874" y="1122"/>
              <a:ext cx="3405" cy="2665"/>
            </a:xfrm>
            <a:custGeom>
              <a:avLst/>
              <a:gdLst>
                <a:gd name="T0" fmla="*/ 76 w 3981"/>
                <a:gd name="T1" fmla="*/ 3 h 3116"/>
                <a:gd name="T2" fmla="*/ 72 w 3981"/>
                <a:gd name="T3" fmla="*/ 3 h 3116"/>
                <a:gd name="T4" fmla="*/ 68 w 3981"/>
                <a:gd name="T5" fmla="*/ 3 h 3116"/>
                <a:gd name="T6" fmla="*/ 63 w 3981"/>
                <a:gd name="T7" fmla="*/ 3 h 3116"/>
                <a:gd name="T8" fmla="*/ 58 w 3981"/>
                <a:gd name="T9" fmla="*/ 3 h 3116"/>
                <a:gd name="T10" fmla="*/ 54 w 3981"/>
                <a:gd name="T11" fmla="*/ 3 h 3116"/>
                <a:gd name="T12" fmla="*/ 50 w 3981"/>
                <a:gd name="T13" fmla="*/ 3 h 3116"/>
                <a:gd name="T14" fmla="*/ 45 w 3981"/>
                <a:gd name="T15" fmla="*/ 3 h 3116"/>
                <a:gd name="T16" fmla="*/ 40 w 3981"/>
                <a:gd name="T17" fmla="*/ 3 h 3116"/>
                <a:gd name="T18" fmla="*/ 37 w 3981"/>
                <a:gd name="T19" fmla="*/ 3 h 3116"/>
                <a:gd name="T20" fmla="*/ 32 w 3981"/>
                <a:gd name="T21" fmla="*/ 3 h 3116"/>
                <a:gd name="T22" fmla="*/ 27 w 3981"/>
                <a:gd name="T23" fmla="*/ 3 h 3116"/>
                <a:gd name="T24" fmla="*/ 23 w 3981"/>
                <a:gd name="T25" fmla="*/ 3 h 3116"/>
                <a:gd name="T26" fmla="*/ 18 w 3981"/>
                <a:gd name="T27" fmla="*/ 3 h 3116"/>
                <a:gd name="T28" fmla="*/ 13 w 3981"/>
                <a:gd name="T29" fmla="*/ 3 h 3116"/>
                <a:gd name="T30" fmla="*/ 9 w 3981"/>
                <a:gd name="T31" fmla="*/ 3 h 3116"/>
                <a:gd name="T32" fmla="*/ 4 w 3981"/>
                <a:gd name="T33" fmla="*/ 3 h 3116"/>
                <a:gd name="T34" fmla="*/ 3 w 3981"/>
                <a:gd name="T35" fmla="*/ 3 h 3116"/>
                <a:gd name="T36" fmla="*/ 3 w 3981"/>
                <a:gd name="T37" fmla="*/ 5 h 3116"/>
                <a:gd name="T38" fmla="*/ 3 w 3981"/>
                <a:gd name="T39" fmla="*/ 9 h 3116"/>
                <a:gd name="T40" fmla="*/ 3 w 3981"/>
                <a:gd name="T41" fmla="*/ 14 h 3116"/>
                <a:gd name="T42" fmla="*/ 3 w 3981"/>
                <a:gd name="T43" fmla="*/ 18 h 3116"/>
                <a:gd name="T44" fmla="*/ 3 w 3981"/>
                <a:gd name="T45" fmla="*/ 23 h 3116"/>
                <a:gd name="T46" fmla="*/ 3 w 3981"/>
                <a:gd name="T47" fmla="*/ 27 h 3116"/>
                <a:gd name="T48" fmla="*/ 3 w 3981"/>
                <a:gd name="T49" fmla="*/ 32 h 3116"/>
                <a:gd name="T50" fmla="*/ 3 w 3981"/>
                <a:gd name="T51" fmla="*/ 37 h 3116"/>
                <a:gd name="T52" fmla="*/ 3 w 3981"/>
                <a:gd name="T53" fmla="*/ 40 h 3116"/>
                <a:gd name="T54" fmla="*/ 3 w 3981"/>
                <a:gd name="T55" fmla="*/ 45 h 3116"/>
                <a:gd name="T56" fmla="*/ 3 w 3981"/>
                <a:gd name="T57" fmla="*/ 50 h 3116"/>
                <a:gd name="T58" fmla="*/ 3 w 3981"/>
                <a:gd name="T59" fmla="*/ 54 h 3116"/>
                <a:gd name="T60" fmla="*/ 3 w 3981"/>
                <a:gd name="T61" fmla="*/ 58 h 3116"/>
                <a:gd name="T62" fmla="*/ 3 w 3981"/>
                <a:gd name="T63" fmla="*/ 62 h 3116"/>
                <a:gd name="T64" fmla="*/ 6 w 3981"/>
                <a:gd name="T65" fmla="*/ 62 h 3116"/>
                <a:gd name="T66" fmla="*/ 11 w 3981"/>
                <a:gd name="T67" fmla="*/ 62 h 3116"/>
                <a:gd name="T68" fmla="*/ 15 w 3981"/>
                <a:gd name="T69" fmla="*/ 62 h 3116"/>
                <a:gd name="T70" fmla="*/ 20 w 3981"/>
                <a:gd name="T71" fmla="*/ 62 h 3116"/>
                <a:gd name="T72" fmla="*/ 24 w 3981"/>
                <a:gd name="T73" fmla="*/ 62 h 3116"/>
                <a:gd name="T74" fmla="*/ 28 w 3981"/>
                <a:gd name="T75" fmla="*/ 62 h 3116"/>
                <a:gd name="T76" fmla="*/ 33 w 3981"/>
                <a:gd name="T77" fmla="*/ 62 h 3116"/>
                <a:gd name="T78" fmla="*/ 37 w 3981"/>
                <a:gd name="T79" fmla="*/ 62 h 3116"/>
                <a:gd name="T80" fmla="*/ 42 w 3981"/>
                <a:gd name="T81" fmla="*/ 62 h 3116"/>
                <a:gd name="T82" fmla="*/ 46 w 3981"/>
                <a:gd name="T83" fmla="*/ 62 h 3116"/>
                <a:gd name="T84" fmla="*/ 50 w 3981"/>
                <a:gd name="T85" fmla="*/ 62 h 3116"/>
                <a:gd name="T86" fmla="*/ 55 w 3981"/>
                <a:gd name="T87" fmla="*/ 62 h 3116"/>
                <a:gd name="T88" fmla="*/ 60 w 3981"/>
                <a:gd name="T89" fmla="*/ 62 h 3116"/>
                <a:gd name="T90" fmla="*/ 63 w 3981"/>
                <a:gd name="T91" fmla="*/ 62 h 3116"/>
                <a:gd name="T92" fmla="*/ 68 w 3981"/>
                <a:gd name="T93" fmla="*/ 62 h 3116"/>
                <a:gd name="T94" fmla="*/ 74 w 3981"/>
                <a:gd name="T95" fmla="*/ 62 h 3116"/>
                <a:gd name="T96" fmla="*/ 78 w 3981"/>
                <a:gd name="T97" fmla="*/ 62 h 3116"/>
                <a:gd name="T98" fmla="*/ 80 w 3981"/>
                <a:gd name="T99" fmla="*/ 62 h 3116"/>
                <a:gd name="T100" fmla="*/ 80 w 3981"/>
                <a:gd name="T101" fmla="*/ 58 h 3116"/>
                <a:gd name="T102" fmla="*/ 80 w 3981"/>
                <a:gd name="T103" fmla="*/ 53 h 3116"/>
                <a:gd name="T104" fmla="*/ 80 w 3981"/>
                <a:gd name="T105" fmla="*/ 48 h 3116"/>
                <a:gd name="T106" fmla="*/ 80 w 3981"/>
                <a:gd name="T107" fmla="*/ 44 h 3116"/>
                <a:gd name="T108" fmla="*/ 80 w 3981"/>
                <a:gd name="T109" fmla="*/ 39 h 3116"/>
                <a:gd name="T110" fmla="*/ 80 w 3981"/>
                <a:gd name="T111" fmla="*/ 34 h 3116"/>
                <a:gd name="T112" fmla="*/ 80 w 3981"/>
                <a:gd name="T113" fmla="*/ 31 h 3116"/>
                <a:gd name="T114" fmla="*/ 80 w 3981"/>
                <a:gd name="T115" fmla="*/ 26 h 3116"/>
                <a:gd name="T116" fmla="*/ 80 w 3981"/>
                <a:gd name="T117" fmla="*/ 21 h 3116"/>
                <a:gd name="T118" fmla="*/ 80 w 3981"/>
                <a:gd name="T119" fmla="*/ 17 h 3116"/>
                <a:gd name="T120" fmla="*/ 80 w 3981"/>
                <a:gd name="T121" fmla="*/ 13 h 3116"/>
                <a:gd name="T122" fmla="*/ 80 w 3981"/>
                <a:gd name="T123" fmla="*/ 8 h 3116"/>
                <a:gd name="T124" fmla="*/ 80 w 3981"/>
                <a:gd name="T125" fmla="*/ 3 h 3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81"/>
                <a:gd name="T190" fmla="*/ 0 h 3116"/>
                <a:gd name="T191" fmla="*/ 3981 w 3981"/>
                <a:gd name="T192" fmla="*/ 3116 h 3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81" h="3116">
                  <a:moveTo>
                    <a:pt x="3978" y="6"/>
                  </a:moveTo>
                  <a:lnTo>
                    <a:pt x="3953" y="6"/>
                  </a:lnTo>
                  <a:lnTo>
                    <a:pt x="3953" y="0"/>
                  </a:lnTo>
                  <a:lnTo>
                    <a:pt x="3978" y="0"/>
                  </a:lnTo>
                  <a:lnTo>
                    <a:pt x="3978" y="6"/>
                  </a:lnTo>
                  <a:close/>
                  <a:moveTo>
                    <a:pt x="3933" y="6"/>
                  </a:moveTo>
                  <a:lnTo>
                    <a:pt x="3908" y="6"/>
                  </a:lnTo>
                  <a:lnTo>
                    <a:pt x="3908" y="0"/>
                  </a:lnTo>
                  <a:lnTo>
                    <a:pt x="3933" y="0"/>
                  </a:lnTo>
                  <a:lnTo>
                    <a:pt x="3933" y="6"/>
                  </a:lnTo>
                  <a:close/>
                  <a:moveTo>
                    <a:pt x="3889" y="6"/>
                  </a:moveTo>
                  <a:lnTo>
                    <a:pt x="3863" y="6"/>
                  </a:lnTo>
                  <a:lnTo>
                    <a:pt x="3863" y="0"/>
                  </a:lnTo>
                  <a:lnTo>
                    <a:pt x="3889" y="0"/>
                  </a:lnTo>
                  <a:lnTo>
                    <a:pt x="3889" y="6"/>
                  </a:lnTo>
                  <a:close/>
                  <a:moveTo>
                    <a:pt x="3844" y="6"/>
                  </a:moveTo>
                  <a:lnTo>
                    <a:pt x="3818" y="6"/>
                  </a:lnTo>
                  <a:lnTo>
                    <a:pt x="3818" y="0"/>
                  </a:lnTo>
                  <a:lnTo>
                    <a:pt x="3844" y="0"/>
                  </a:lnTo>
                  <a:lnTo>
                    <a:pt x="3844" y="6"/>
                  </a:lnTo>
                  <a:close/>
                  <a:moveTo>
                    <a:pt x="3799" y="6"/>
                  </a:moveTo>
                  <a:lnTo>
                    <a:pt x="3774" y="6"/>
                  </a:lnTo>
                  <a:lnTo>
                    <a:pt x="3774" y="0"/>
                  </a:lnTo>
                  <a:lnTo>
                    <a:pt x="3799" y="0"/>
                  </a:lnTo>
                  <a:lnTo>
                    <a:pt x="3799" y="6"/>
                  </a:lnTo>
                  <a:close/>
                  <a:moveTo>
                    <a:pt x="3755" y="6"/>
                  </a:moveTo>
                  <a:lnTo>
                    <a:pt x="3729" y="6"/>
                  </a:lnTo>
                  <a:lnTo>
                    <a:pt x="3729" y="0"/>
                  </a:lnTo>
                  <a:lnTo>
                    <a:pt x="3755" y="0"/>
                  </a:lnTo>
                  <a:lnTo>
                    <a:pt x="3755" y="6"/>
                  </a:lnTo>
                  <a:close/>
                  <a:moveTo>
                    <a:pt x="3710" y="6"/>
                  </a:moveTo>
                  <a:lnTo>
                    <a:pt x="3684" y="6"/>
                  </a:lnTo>
                  <a:lnTo>
                    <a:pt x="3684" y="0"/>
                  </a:lnTo>
                  <a:lnTo>
                    <a:pt x="3710" y="0"/>
                  </a:lnTo>
                  <a:lnTo>
                    <a:pt x="3710" y="6"/>
                  </a:lnTo>
                  <a:close/>
                  <a:moveTo>
                    <a:pt x="3665" y="6"/>
                  </a:moveTo>
                  <a:lnTo>
                    <a:pt x="3640" y="6"/>
                  </a:lnTo>
                  <a:lnTo>
                    <a:pt x="3640" y="0"/>
                  </a:lnTo>
                  <a:lnTo>
                    <a:pt x="3665" y="0"/>
                  </a:lnTo>
                  <a:lnTo>
                    <a:pt x="3665" y="6"/>
                  </a:lnTo>
                  <a:close/>
                  <a:moveTo>
                    <a:pt x="3620" y="6"/>
                  </a:moveTo>
                  <a:lnTo>
                    <a:pt x="3595" y="6"/>
                  </a:lnTo>
                  <a:lnTo>
                    <a:pt x="3595" y="0"/>
                  </a:lnTo>
                  <a:lnTo>
                    <a:pt x="3620" y="0"/>
                  </a:lnTo>
                  <a:lnTo>
                    <a:pt x="3620" y="6"/>
                  </a:lnTo>
                  <a:close/>
                  <a:moveTo>
                    <a:pt x="3576" y="6"/>
                  </a:moveTo>
                  <a:lnTo>
                    <a:pt x="3550" y="6"/>
                  </a:lnTo>
                  <a:lnTo>
                    <a:pt x="3550" y="0"/>
                  </a:lnTo>
                  <a:lnTo>
                    <a:pt x="3576" y="0"/>
                  </a:lnTo>
                  <a:lnTo>
                    <a:pt x="3576" y="6"/>
                  </a:lnTo>
                  <a:close/>
                  <a:moveTo>
                    <a:pt x="3531" y="6"/>
                  </a:moveTo>
                  <a:lnTo>
                    <a:pt x="3505" y="6"/>
                  </a:lnTo>
                  <a:lnTo>
                    <a:pt x="3505" y="0"/>
                  </a:lnTo>
                  <a:lnTo>
                    <a:pt x="3531" y="0"/>
                  </a:lnTo>
                  <a:lnTo>
                    <a:pt x="3531" y="6"/>
                  </a:lnTo>
                  <a:close/>
                  <a:moveTo>
                    <a:pt x="3486" y="6"/>
                  </a:moveTo>
                  <a:lnTo>
                    <a:pt x="3461" y="6"/>
                  </a:lnTo>
                  <a:lnTo>
                    <a:pt x="3461" y="0"/>
                  </a:lnTo>
                  <a:lnTo>
                    <a:pt x="3486" y="0"/>
                  </a:lnTo>
                  <a:lnTo>
                    <a:pt x="3486" y="6"/>
                  </a:lnTo>
                  <a:close/>
                  <a:moveTo>
                    <a:pt x="3441" y="6"/>
                  </a:moveTo>
                  <a:lnTo>
                    <a:pt x="3416" y="6"/>
                  </a:lnTo>
                  <a:lnTo>
                    <a:pt x="3416" y="0"/>
                  </a:lnTo>
                  <a:lnTo>
                    <a:pt x="3441" y="0"/>
                  </a:lnTo>
                  <a:lnTo>
                    <a:pt x="3441" y="6"/>
                  </a:lnTo>
                  <a:close/>
                  <a:moveTo>
                    <a:pt x="3397" y="6"/>
                  </a:moveTo>
                  <a:lnTo>
                    <a:pt x="3371" y="6"/>
                  </a:lnTo>
                  <a:lnTo>
                    <a:pt x="3371" y="0"/>
                  </a:lnTo>
                  <a:lnTo>
                    <a:pt x="3397" y="0"/>
                  </a:lnTo>
                  <a:lnTo>
                    <a:pt x="3397" y="6"/>
                  </a:lnTo>
                  <a:close/>
                  <a:moveTo>
                    <a:pt x="3352" y="6"/>
                  </a:moveTo>
                  <a:lnTo>
                    <a:pt x="3326" y="6"/>
                  </a:lnTo>
                  <a:lnTo>
                    <a:pt x="3326" y="0"/>
                  </a:lnTo>
                  <a:lnTo>
                    <a:pt x="3352" y="0"/>
                  </a:lnTo>
                  <a:lnTo>
                    <a:pt x="3352" y="6"/>
                  </a:lnTo>
                  <a:close/>
                  <a:moveTo>
                    <a:pt x="3307" y="6"/>
                  </a:moveTo>
                  <a:lnTo>
                    <a:pt x="3282" y="6"/>
                  </a:lnTo>
                  <a:lnTo>
                    <a:pt x="3282" y="0"/>
                  </a:lnTo>
                  <a:lnTo>
                    <a:pt x="3307" y="0"/>
                  </a:lnTo>
                  <a:lnTo>
                    <a:pt x="3307" y="6"/>
                  </a:lnTo>
                  <a:close/>
                  <a:moveTo>
                    <a:pt x="3262" y="6"/>
                  </a:moveTo>
                  <a:lnTo>
                    <a:pt x="3237" y="6"/>
                  </a:lnTo>
                  <a:lnTo>
                    <a:pt x="3237" y="0"/>
                  </a:lnTo>
                  <a:lnTo>
                    <a:pt x="3262" y="0"/>
                  </a:lnTo>
                  <a:lnTo>
                    <a:pt x="3262" y="6"/>
                  </a:lnTo>
                  <a:close/>
                  <a:moveTo>
                    <a:pt x="3218" y="6"/>
                  </a:moveTo>
                  <a:lnTo>
                    <a:pt x="3192" y="6"/>
                  </a:lnTo>
                  <a:lnTo>
                    <a:pt x="3192" y="0"/>
                  </a:lnTo>
                  <a:lnTo>
                    <a:pt x="3218" y="0"/>
                  </a:lnTo>
                  <a:lnTo>
                    <a:pt x="3218" y="6"/>
                  </a:lnTo>
                  <a:close/>
                  <a:moveTo>
                    <a:pt x="3173" y="6"/>
                  </a:moveTo>
                  <a:lnTo>
                    <a:pt x="3147" y="6"/>
                  </a:lnTo>
                  <a:lnTo>
                    <a:pt x="3147" y="0"/>
                  </a:lnTo>
                  <a:lnTo>
                    <a:pt x="3173" y="0"/>
                  </a:lnTo>
                  <a:lnTo>
                    <a:pt x="3173" y="6"/>
                  </a:lnTo>
                  <a:close/>
                  <a:moveTo>
                    <a:pt x="3128" y="6"/>
                  </a:moveTo>
                  <a:lnTo>
                    <a:pt x="3103" y="6"/>
                  </a:lnTo>
                  <a:lnTo>
                    <a:pt x="3103" y="0"/>
                  </a:lnTo>
                  <a:lnTo>
                    <a:pt x="3128" y="0"/>
                  </a:lnTo>
                  <a:lnTo>
                    <a:pt x="3128" y="6"/>
                  </a:lnTo>
                  <a:close/>
                  <a:moveTo>
                    <a:pt x="3083" y="6"/>
                  </a:moveTo>
                  <a:lnTo>
                    <a:pt x="3058" y="6"/>
                  </a:lnTo>
                  <a:lnTo>
                    <a:pt x="3058" y="0"/>
                  </a:lnTo>
                  <a:lnTo>
                    <a:pt x="3083" y="0"/>
                  </a:lnTo>
                  <a:lnTo>
                    <a:pt x="3083" y="6"/>
                  </a:lnTo>
                  <a:close/>
                  <a:moveTo>
                    <a:pt x="3039" y="6"/>
                  </a:moveTo>
                  <a:lnTo>
                    <a:pt x="3013" y="6"/>
                  </a:lnTo>
                  <a:lnTo>
                    <a:pt x="3013" y="0"/>
                  </a:lnTo>
                  <a:lnTo>
                    <a:pt x="3039" y="0"/>
                  </a:lnTo>
                  <a:lnTo>
                    <a:pt x="3039" y="6"/>
                  </a:lnTo>
                  <a:close/>
                  <a:moveTo>
                    <a:pt x="2994" y="6"/>
                  </a:moveTo>
                  <a:lnTo>
                    <a:pt x="2968" y="6"/>
                  </a:lnTo>
                  <a:lnTo>
                    <a:pt x="2968" y="0"/>
                  </a:lnTo>
                  <a:lnTo>
                    <a:pt x="2994" y="0"/>
                  </a:lnTo>
                  <a:lnTo>
                    <a:pt x="2994" y="6"/>
                  </a:lnTo>
                  <a:close/>
                  <a:moveTo>
                    <a:pt x="2949" y="6"/>
                  </a:moveTo>
                  <a:lnTo>
                    <a:pt x="2924" y="6"/>
                  </a:lnTo>
                  <a:lnTo>
                    <a:pt x="2924" y="0"/>
                  </a:lnTo>
                  <a:lnTo>
                    <a:pt x="2949" y="0"/>
                  </a:lnTo>
                  <a:lnTo>
                    <a:pt x="2949" y="6"/>
                  </a:lnTo>
                  <a:close/>
                  <a:moveTo>
                    <a:pt x="2905" y="6"/>
                  </a:moveTo>
                  <a:lnTo>
                    <a:pt x="2879" y="6"/>
                  </a:lnTo>
                  <a:lnTo>
                    <a:pt x="2879" y="0"/>
                  </a:lnTo>
                  <a:lnTo>
                    <a:pt x="2905" y="0"/>
                  </a:lnTo>
                  <a:lnTo>
                    <a:pt x="2905" y="6"/>
                  </a:lnTo>
                  <a:close/>
                  <a:moveTo>
                    <a:pt x="2860" y="6"/>
                  </a:moveTo>
                  <a:lnTo>
                    <a:pt x="2834" y="6"/>
                  </a:lnTo>
                  <a:lnTo>
                    <a:pt x="2834" y="0"/>
                  </a:lnTo>
                  <a:lnTo>
                    <a:pt x="2860" y="0"/>
                  </a:lnTo>
                  <a:lnTo>
                    <a:pt x="2860" y="6"/>
                  </a:lnTo>
                  <a:close/>
                  <a:moveTo>
                    <a:pt x="2815" y="6"/>
                  </a:moveTo>
                  <a:lnTo>
                    <a:pt x="2790" y="6"/>
                  </a:lnTo>
                  <a:lnTo>
                    <a:pt x="2790" y="0"/>
                  </a:lnTo>
                  <a:lnTo>
                    <a:pt x="2815" y="0"/>
                  </a:lnTo>
                  <a:lnTo>
                    <a:pt x="2815" y="6"/>
                  </a:lnTo>
                  <a:close/>
                  <a:moveTo>
                    <a:pt x="2770" y="6"/>
                  </a:moveTo>
                  <a:lnTo>
                    <a:pt x="2745" y="6"/>
                  </a:lnTo>
                  <a:lnTo>
                    <a:pt x="2745" y="0"/>
                  </a:lnTo>
                  <a:lnTo>
                    <a:pt x="2770" y="0"/>
                  </a:lnTo>
                  <a:lnTo>
                    <a:pt x="2770" y="6"/>
                  </a:lnTo>
                  <a:close/>
                  <a:moveTo>
                    <a:pt x="2725" y="6"/>
                  </a:moveTo>
                  <a:lnTo>
                    <a:pt x="2700" y="6"/>
                  </a:lnTo>
                  <a:lnTo>
                    <a:pt x="2700" y="0"/>
                  </a:lnTo>
                  <a:lnTo>
                    <a:pt x="2725" y="0"/>
                  </a:lnTo>
                  <a:lnTo>
                    <a:pt x="2725" y="6"/>
                  </a:lnTo>
                  <a:close/>
                  <a:moveTo>
                    <a:pt x="2681" y="6"/>
                  </a:moveTo>
                  <a:lnTo>
                    <a:pt x="2655" y="6"/>
                  </a:lnTo>
                  <a:lnTo>
                    <a:pt x="2655" y="0"/>
                  </a:lnTo>
                  <a:lnTo>
                    <a:pt x="2681" y="0"/>
                  </a:lnTo>
                  <a:lnTo>
                    <a:pt x="2681" y="6"/>
                  </a:lnTo>
                  <a:close/>
                  <a:moveTo>
                    <a:pt x="2636" y="6"/>
                  </a:moveTo>
                  <a:lnTo>
                    <a:pt x="2610" y="6"/>
                  </a:lnTo>
                  <a:lnTo>
                    <a:pt x="2610" y="0"/>
                  </a:lnTo>
                  <a:lnTo>
                    <a:pt x="2636" y="0"/>
                  </a:lnTo>
                  <a:lnTo>
                    <a:pt x="2636" y="6"/>
                  </a:lnTo>
                  <a:close/>
                  <a:moveTo>
                    <a:pt x="2591" y="6"/>
                  </a:moveTo>
                  <a:lnTo>
                    <a:pt x="2566" y="6"/>
                  </a:lnTo>
                  <a:lnTo>
                    <a:pt x="2566" y="0"/>
                  </a:lnTo>
                  <a:lnTo>
                    <a:pt x="2591" y="0"/>
                  </a:lnTo>
                  <a:lnTo>
                    <a:pt x="2591" y="6"/>
                  </a:lnTo>
                  <a:close/>
                  <a:moveTo>
                    <a:pt x="2547" y="6"/>
                  </a:moveTo>
                  <a:lnTo>
                    <a:pt x="2521" y="6"/>
                  </a:lnTo>
                  <a:lnTo>
                    <a:pt x="2521" y="0"/>
                  </a:lnTo>
                  <a:lnTo>
                    <a:pt x="2547" y="0"/>
                  </a:lnTo>
                  <a:lnTo>
                    <a:pt x="2547" y="6"/>
                  </a:lnTo>
                  <a:close/>
                  <a:moveTo>
                    <a:pt x="2502" y="6"/>
                  </a:moveTo>
                  <a:lnTo>
                    <a:pt x="2476" y="6"/>
                  </a:lnTo>
                  <a:lnTo>
                    <a:pt x="2476" y="0"/>
                  </a:lnTo>
                  <a:lnTo>
                    <a:pt x="2502" y="0"/>
                  </a:lnTo>
                  <a:lnTo>
                    <a:pt x="2502" y="6"/>
                  </a:lnTo>
                  <a:close/>
                  <a:moveTo>
                    <a:pt x="2457" y="6"/>
                  </a:moveTo>
                  <a:lnTo>
                    <a:pt x="2432" y="6"/>
                  </a:lnTo>
                  <a:lnTo>
                    <a:pt x="2432" y="0"/>
                  </a:lnTo>
                  <a:lnTo>
                    <a:pt x="2457" y="0"/>
                  </a:lnTo>
                  <a:lnTo>
                    <a:pt x="2457" y="6"/>
                  </a:lnTo>
                  <a:close/>
                  <a:moveTo>
                    <a:pt x="2412" y="6"/>
                  </a:moveTo>
                  <a:lnTo>
                    <a:pt x="2387" y="6"/>
                  </a:lnTo>
                  <a:lnTo>
                    <a:pt x="2387" y="0"/>
                  </a:lnTo>
                  <a:lnTo>
                    <a:pt x="2412" y="0"/>
                  </a:lnTo>
                  <a:lnTo>
                    <a:pt x="2412" y="6"/>
                  </a:lnTo>
                  <a:close/>
                  <a:moveTo>
                    <a:pt x="2368" y="6"/>
                  </a:moveTo>
                  <a:lnTo>
                    <a:pt x="2342" y="6"/>
                  </a:lnTo>
                  <a:lnTo>
                    <a:pt x="2342" y="0"/>
                  </a:lnTo>
                  <a:lnTo>
                    <a:pt x="2368" y="0"/>
                  </a:lnTo>
                  <a:lnTo>
                    <a:pt x="2368" y="6"/>
                  </a:lnTo>
                  <a:close/>
                  <a:moveTo>
                    <a:pt x="2323" y="6"/>
                  </a:moveTo>
                  <a:lnTo>
                    <a:pt x="2297" y="6"/>
                  </a:lnTo>
                  <a:lnTo>
                    <a:pt x="2297" y="0"/>
                  </a:lnTo>
                  <a:lnTo>
                    <a:pt x="2323" y="0"/>
                  </a:lnTo>
                  <a:lnTo>
                    <a:pt x="2323" y="6"/>
                  </a:lnTo>
                  <a:close/>
                  <a:moveTo>
                    <a:pt x="2278" y="6"/>
                  </a:moveTo>
                  <a:lnTo>
                    <a:pt x="2253" y="6"/>
                  </a:lnTo>
                  <a:lnTo>
                    <a:pt x="2253" y="0"/>
                  </a:lnTo>
                  <a:lnTo>
                    <a:pt x="2278" y="0"/>
                  </a:lnTo>
                  <a:lnTo>
                    <a:pt x="2278" y="6"/>
                  </a:lnTo>
                  <a:close/>
                  <a:moveTo>
                    <a:pt x="2233" y="6"/>
                  </a:moveTo>
                  <a:lnTo>
                    <a:pt x="2208" y="6"/>
                  </a:lnTo>
                  <a:lnTo>
                    <a:pt x="2208" y="0"/>
                  </a:lnTo>
                  <a:lnTo>
                    <a:pt x="2233" y="0"/>
                  </a:lnTo>
                  <a:lnTo>
                    <a:pt x="2233" y="6"/>
                  </a:lnTo>
                  <a:close/>
                  <a:moveTo>
                    <a:pt x="2189" y="6"/>
                  </a:moveTo>
                  <a:lnTo>
                    <a:pt x="2163" y="6"/>
                  </a:lnTo>
                  <a:lnTo>
                    <a:pt x="2163" y="0"/>
                  </a:lnTo>
                  <a:lnTo>
                    <a:pt x="2189" y="0"/>
                  </a:lnTo>
                  <a:lnTo>
                    <a:pt x="2189" y="6"/>
                  </a:lnTo>
                  <a:close/>
                  <a:moveTo>
                    <a:pt x="2144" y="6"/>
                  </a:moveTo>
                  <a:lnTo>
                    <a:pt x="2118" y="6"/>
                  </a:lnTo>
                  <a:lnTo>
                    <a:pt x="2118" y="0"/>
                  </a:lnTo>
                  <a:lnTo>
                    <a:pt x="2144" y="0"/>
                  </a:lnTo>
                  <a:lnTo>
                    <a:pt x="2144" y="6"/>
                  </a:lnTo>
                  <a:close/>
                  <a:moveTo>
                    <a:pt x="2099" y="6"/>
                  </a:moveTo>
                  <a:lnTo>
                    <a:pt x="2074" y="6"/>
                  </a:lnTo>
                  <a:lnTo>
                    <a:pt x="2074" y="0"/>
                  </a:lnTo>
                  <a:lnTo>
                    <a:pt x="2099" y="0"/>
                  </a:lnTo>
                  <a:lnTo>
                    <a:pt x="2099" y="6"/>
                  </a:lnTo>
                  <a:close/>
                  <a:moveTo>
                    <a:pt x="2054" y="6"/>
                  </a:moveTo>
                  <a:lnTo>
                    <a:pt x="2029" y="6"/>
                  </a:lnTo>
                  <a:lnTo>
                    <a:pt x="2029" y="0"/>
                  </a:lnTo>
                  <a:lnTo>
                    <a:pt x="2054" y="0"/>
                  </a:lnTo>
                  <a:lnTo>
                    <a:pt x="2054" y="6"/>
                  </a:lnTo>
                  <a:close/>
                  <a:moveTo>
                    <a:pt x="2010" y="6"/>
                  </a:moveTo>
                  <a:lnTo>
                    <a:pt x="1984" y="6"/>
                  </a:lnTo>
                  <a:lnTo>
                    <a:pt x="1984" y="0"/>
                  </a:lnTo>
                  <a:lnTo>
                    <a:pt x="2010" y="0"/>
                  </a:lnTo>
                  <a:lnTo>
                    <a:pt x="2010" y="6"/>
                  </a:lnTo>
                  <a:close/>
                  <a:moveTo>
                    <a:pt x="1965" y="6"/>
                  </a:moveTo>
                  <a:lnTo>
                    <a:pt x="1939" y="6"/>
                  </a:lnTo>
                  <a:lnTo>
                    <a:pt x="1939" y="0"/>
                  </a:lnTo>
                  <a:lnTo>
                    <a:pt x="1965" y="0"/>
                  </a:lnTo>
                  <a:lnTo>
                    <a:pt x="1965" y="6"/>
                  </a:lnTo>
                  <a:close/>
                  <a:moveTo>
                    <a:pt x="1920" y="6"/>
                  </a:moveTo>
                  <a:lnTo>
                    <a:pt x="1895" y="6"/>
                  </a:lnTo>
                  <a:lnTo>
                    <a:pt x="1895" y="0"/>
                  </a:lnTo>
                  <a:lnTo>
                    <a:pt x="1920" y="0"/>
                  </a:lnTo>
                  <a:lnTo>
                    <a:pt x="1920" y="6"/>
                  </a:lnTo>
                  <a:close/>
                  <a:moveTo>
                    <a:pt x="1875" y="6"/>
                  </a:moveTo>
                  <a:lnTo>
                    <a:pt x="1850" y="6"/>
                  </a:lnTo>
                  <a:lnTo>
                    <a:pt x="1850" y="0"/>
                  </a:lnTo>
                  <a:lnTo>
                    <a:pt x="1875" y="0"/>
                  </a:lnTo>
                  <a:lnTo>
                    <a:pt x="1875" y="6"/>
                  </a:lnTo>
                  <a:close/>
                  <a:moveTo>
                    <a:pt x="1831" y="6"/>
                  </a:moveTo>
                  <a:lnTo>
                    <a:pt x="1805" y="6"/>
                  </a:lnTo>
                  <a:lnTo>
                    <a:pt x="1805" y="0"/>
                  </a:lnTo>
                  <a:lnTo>
                    <a:pt x="1831" y="0"/>
                  </a:lnTo>
                  <a:lnTo>
                    <a:pt x="1831" y="6"/>
                  </a:lnTo>
                  <a:close/>
                  <a:moveTo>
                    <a:pt x="1786" y="6"/>
                  </a:moveTo>
                  <a:lnTo>
                    <a:pt x="1760" y="6"/>
                  </a:lnTo>
                  <a:lnTo>
                    <a:pt x="1760" y="0"/>
                  </a:lnTo>
                  <a:lnTo>
                    <a:pt x="1786" y="0"/>
                  </a:lnTo>
                  <a:lnTo>
                    <a:pt x="1786" y="6"/>
                  </a:lnTo>
                  <a:close/>
                  <a:moveTo>
                    <a:pt x="1741" y="6"/>
                  </a:moveTo>
                  <a:lnTo>
                    <a:pt x="1716" y="6"/>
                  </a:lnTo>
                  <a:lnTo>
                    <a:pt x="1716" y="0"/>
                  </a:lnTo>
                  <a:lnTo>
                    <a:pt x="1741" y="0"/>
                  </a:lnTo>
                  <a:lnTo>
                    <a:pt x="1741" y="6"/>
                  </a:lnTo>
                  <a:close/>
                  <a:moveTo>
                    <a:pt x="1697" y="6"/>
                  </a:moveTo>
                  <a:lnTo>
                    <a:pt x="1671" y="6"/>
                  </a:lnTo>
                  <a:lnTo>
                    <a:pt x="1671" y="0"/>
                  </a:lnTo>
                  <a:lnTo>
                    <a:pt x="1697" y="0"/>
                  </a:lnTo>
                  <a:lnTo>
                    <a:pt x="1697" y="6"/>
                  </a:lnTo>
                  <a:close/>
                  <a:moveTo>
                    <a:pt x="1652" y="6"/>
                  </a:moveTo>
                  <a:lnTo>
                    <a:pt x="1626" y="6"/>
                  </a:lnTo>
                  <a:lnTo>
                    <a:pt x="1626" y="0"/>
                  </a:lnTo>
                  <a:lnTo>
                    <a:pt x="1652" y="0"/>
                  </a:lnTo>
                  <a:lnTo>
                    <a:pt x="1652" y="6"/>
                  </a:lnTo>
                  <a:close/>
                  <a:moveTo>
                    <a:pt x="1607" y="6"/>
                  </a:moveTo>
                  <a:lnTo>
                    <a:pt x="1582" y="6"/>
                  </a:lnTo>
                  <a:lnTo>
                    <a:pt x="1582" y="0"/>
                  </a:lnTo>
                  <a:lnTo>
                    <a:pt x="1607" y="0"/>
                  </a:lnTo>
                  <a:lnTo>
                    <a:pt x="1607" y="6"/>
                  </a:lnTo>
                  <a:close/>
                  <a:moveTo>
                    <a:pt x="1562" y="6"/>
                  </a:moveTo>
                  <a:lnTo>
                    <a:pt x="1537" y="6"/>
                  </a:lnTo>
                  <a:lnTo>
                    <a:pt x="1537" y="0"/>
                  </a:lnTo>
                  <a:lnTo>
                    <a:pt x="1562" y="0"/>
                  </a:lnTo>
                  <a:lnTo>
                    <a:pt x="1562" y="6"/>
                  </a:lnTo>
                  <a:close/>
                  <a:moveTo>
                    <a:pt x="1517" y="6"/>
                  </a:moveTo>
                  <a:lnTo>
                    <a:pt x="1492" y="6"/>
                  </a:lnTo>
                  <a:lnTo>
                    <a:pt x="1492" y="0"/>
                  </a:lnTo>
                  <a:lnTo>
                    <a:pt x="1517" y="0"/>
                  </a:lnTo>
                  <a:lnTo>
                    <a:pt x="1517" y="6"/>
                  </a:lnTo>
                  <a:close/>
                  <a:moveTo>
                    <a:pt x="1473" y="6"/>
                  </a:moveTo>
                  <a:lnTo>
                    <a:pt x="1447" y="6"/>
                  </a:lnTo>
                  <a:lnTo>
                    <a:pt x="1447" y="0"/>
                  </a:lnTo>
                  <a:lnTo>
                    <a:pt x="1473" y="0"/>
                  </a:lnTo>
                  <a:lnTo>
                    <a:pt x="1473" y="6"/>
                  </a:lnTo>
                  <a:close/>
                  <a:moveTo>
                    <a:pt x="1428" y="6"/>
                  </a:moveTo>
                  <a:lnTo>
                    <a:pt x="1402" y="6"/>
                  </a:lnTo>
                  <a:lnTo>
                    <a:pt x="1402" y="0"/>
                  </a:lnTo>
                  <a:lnTo>
                    <a:pt x="1428" y="0"/>
                  </a:lnTo>
                  <a:lnTo>
                    <a:pt x="1428" y="6"/>
                  </a:lnTo>
                  <a:close/>
                  <a:moveTo>
                    <a:pt x="1383" y="6"/>
                  </a:moveTo>
                  <a:lnTo>
                    <a:pt x="1358" y="6"/>
                  </a:lnTo>
                  <a:lnTo>
                    <a:pt x="1358" y="0"/>
                  </a:lnTo>
                  <a:lnTo>
                    <a:pt x="1383" y="0"/>
                  </a:lnTo>
                  <a:lnTo>
                    <a:pt x="1383" y="6"/>
                  </a:lnTo>
                  <a:close/>
                  <a:moveTo>
                    <a:pt x="1339" y="6"/>
                  </a:moveTo>
                  <a:lnTo>
                    <a:pt x="1313" y="6"/>
                  </a:lnTo>
                  <a:lnTo>
                    <a:pt x="1313" y="0"/>
                  </a:lnTo>
                  <a:lnTo>
                    <a:pt x="1339" y="0"/>
                  </a:lnTo>
                  <a:lnTo>
                    <a:pt x="1339" y="6"/>
                  </a:lnTo>
                  <a:close/>
                  <a:moveTo>
                    <a:pt x="1294" y="6"/>
                  </a:moveTo>
                  <a:lnTo>
                    <a:pt x="1268" y="6"/>
                  </a:lnTo>
                  <a:lnTo>
                    <a:pt x="1268" y="0"/>
                  </a:lnTo>
                  <a:lnTo>
                    <a:pt x="1294" y="0"/>
                  </a:lnTo>
                  <a:lnTo>
                    <a:pt x="1294" y="6"/>
                  </a:lnTo>
                  <a:close/>
                  <a:moveTo>
                    <a:pt x="1249" y="6"/>
                  </a:moveTo>
                  <a:lnTo>
                    <a:pt x="1224" y="6"/>
                  </a:lnTo>
                  <a:lnTo>
                    <a:pt x="1224" y="0"/>
                  </a:lnTo>
                  <a:lnTo>
                    <a:pt x="1249" y="0"/>
                  </a:lnTo>
                  <a:lnTo>
                    <a:pt x="1249" y="6"/>
                  </a:lnTo>
                  <a:close/>
                  <a:moveTo>
                    <a:pt x="1204" y="6"/>
                  </a:moveTo>
                  <a:lnTo>
                    <a:pt x="1179" y="6"/>
                  </a:lnTo>
                  <a:lnTo>
                    <a:pt x="1179" y="0"/>
                  </a:lnTo>
                  <a:lnTo>
                    <a:pt x="1204" y="0"/>
                  </a:lnTo>
                  <a:lnTo>
                    <a:pt x="1204" y="6"/>
                  </a:lnTo>
                  <a:close/>
                  <a:moveTo>
                    <a:pt x="1160" y="6"/>
                  </a:moveTo>
                  <a:lnTo>
                    <a:pt x="1134" y="6"/>
                  </a:lnTo>
                  <a:lnTo>
                    <a:pt x="1134" y="0"/>
                  </a:lnTo>
                  <a:lnTo>
                    <a:pt x="1160" y="0"/>
                  </a:lnTo>
                  <a:lnTo>
                    <a:pt x="1160" y="6"/>
                  </a:lnTo>
                  <a:close/>
                  <a:moveTo>
                    <a:pt x="1115" y="6"/>
                  </a:moveTo>
                  <a:lnTo>
                    <a:pt x="1089" y="6"/>
                  </a:lnTo>
                  <a:lnTo>
                    <a:pt x="1089" y="0"/>
                  </a:lnTo>
                  <a:lnTo>
                    <a:pt x="1115" y="0"/>
                  </a:lnTo>
                  <a:lnTo>
                    <a:pt x="1115" y="6"/>
                  </a:lnTo>
                  <a:close/>
                  <a:moveTo>
                    <a:pt x="1070" y="6"/>
                  </a:moveTo>
                  <a:lnTo>
                    <a:pt x="1045" y="6"/>
                  </a:lnTo>
                  <a:lnTo>
                    <a:pt x="1045" y="0"/>
                  </a:lnTo>
                  <a:lnTo>
                    <a:pt x="1070" y="0"/>
                  </a:lnTo>
                  <a:lnTo>
                    <a:pt x="1070" y="6"/>
                  </a:lnTo>
                  <a:close/>
                  <a:moveTo>
                    <a:pt x="1025" y="6"/>
                  </a:moveTo>
                  <a:lnTo>
                    <a:pt x="1000" y="6"/>
                  </a:lnTo>
                  <a:lnTo>
                    <a:pt x="1000" y="0"/>
                  </a:lnTo>
                  <a:lnTo>
                    <a:pt x="1025" y="0"/>
                  </a:lnTo>
                  <a:lnTo>
                    <a:pt x="1025" y="6"/>
                  </a:lnTo>
                  <a:close/>
                  <a:moveTo>
                    <a:pt x="981" y="6"/>
                  </a:moveTo>
                  <a:lnTo>
                    <a:pt x="955" y="6"/>
                  </a:lnTo>
                  <a:lnTo>
                    <a:pt x="955" y="0"/>
                  </a:lnTo>
                  <a:lnTo>
                    <a:pt x="981" y="0"/>
                  </a:lnTo>
                  <a:lnTo>
                    <a:pt x="981" y="6"/>
                  </a:lnTo>
                  <a:close/>
                  <a:moveTo>
                    <a:pt x="936" y="6"/>
                  </a:moveTo>
                  <a:lnTo>
                    <a:pt x="910" y="6"/>
                  </a:lnTo>
                  <a:lnTo>
                    <a:pt x="910" y="0"/>
                  </a:lnTo>
                  <a:lnTo>
                    <a:pt x="936" y="0"/>
                  </a:lnTo>
                  <a:lnTo>
                    <a:pt x="936" y="6"/>
                  </a:lnTo>
                  <a:close/>
                  <a:moveTo>
                    <a:pt x="891" y="6"/>
                  </a:moveTo>
                  <a:lnTo>
                    <a:pt x="866" y="6"/>
                  </a:lnTo>
                  <a:lnTo>
                    <a:pt x="866" y="0"/>
                  </a:lnTo>
                  <a:lnTo>
                    <a:pt x="891" y="0"/>
                  </a:lnTo>
                  <a:lnTo>
                    <a:pt x="891" y="6"/>
                  </a:lnTo>
                  <a:close/>
                  <a:moveTo>
                    <a:pt x="846" y="6"/>
                  </a:moveTo>
                  <a:lnTo>
                    <a:pt x="821" y="6"/>
                  </a:lnTo>
                  <a:lnTo>
                    <a:pt x="821" y="0"/>
                  </a:lnTo>
                  <a:lnTo>
                    <a:pt x="846" y="0"/>
                  </a:lnTo>
                  <a:lnTo>
                    <a:pt x="846" y="6"/>
                  </a:lnTo>
                  <a:close/>
                  <a:moveTo>
                    <a:pt x="802" y="6"/>
                  </a:moveTo>
                  <a:lnTo>
                    <a:pt x="776" y="6"/>
                  </a:lnTo>
                  <a:lnTo>
                    <a:pt x="776" y="0"/>
                  </a:lnTo>
                  <a:lnTo>
                    <a:pt x="802" y="0"/>
                  </a:lnTo>
                  <a:lnTo>
                    <a:pt x="802" y="6"/>
                  </a:lnTo>
                  <a:close/>
                  <a:moveTo>
                    <a:pt x="757" y="6"/>
                  </a:moveTo>
                  <a:lnTo>
                    <a:pt x="731" y="6"/>
                  </a:lnTo>
                  <a:lnTo>
                    <a:pt x="731" y="0"/>
                  </a:lnTo>
                  <a:lnTo>
                    <a:pt x="757" y="0"/>
                  </a:lnTo>
                  <a:lnTo>
                    <a:pt x="757" y="6"/>
                  </a:lnTo>
                  <a:close/>
                  <a:moveTo>
                    <a:pt x="712" y="6"/>
                  </a:moveTo>
                  <a:lnTo>
                    <a:pt x="687" y="6"/>
                  </a:lnTo>
                  <a:lnTo>
                    <a:pt x="687" y="0"/>
                  </a:lnTo>
                  <a:lnTo>
                    <a:pt x="712" y="0"/>
                  </a:lnTo>
                  <a:lnTo>
                    <a:pt x="712" y="6"/>
                  </a:lnTo>
                  <a:close/>
                  <a:moveTo>
                    <a:pt x="667" y="6"/>
                  </a:moveTo>
                  <a:lnTo>
                    <a:pt x="642" y="6"/>
                  </a:lnTo>
                  <a:lnTo>
                    <a:pt x="642" y="0"/>
                  </a:lnTo>
                  <a:lnTo>
                    <a:pt x="667" y="0"/>
                  </a:lnTo>
                  <a:lnTo>
                    <a:pt x="667" y="6"/>
                  </a:lnTo>
                  <a:close/>
                  <a:moveTo>
                    <a:pt x="623" y="6"/>
                  </a:moveTo>
                  <a:lnTo>
                    <a:pt x="597" y="6"/>
                  </a:lnTo>
                  <a:lnTo>
                    <a:pt x="597" y="0"/>
                  </a:lnTo>
                  <a:lnTo>
                    <a:pt x="623" y="0"/>
                  </a:lnTo>
                  <a:lnTo>
                    <a:pt x="623" y="6"/>
                  </a:lnTo>
                  <a:close/>
                  <a:moveTo>
                    <a:pt x="578" y="6"/>
                  </a:moveTo>
                  <a:lnTo>
                    <a:pt x="552" y="6"/>
                  </a:lnTo>
                  <a:lnTo>
                    <a:pt x="552" y="0"/>
                  </a:lnTo>
                  <a:lnTo>
                    <a:pt x="578" y="0"/>
                  </a:lnTo>
                  <a:lnTo>
                    <a:pt x="578" y="6"/>
                  </a:lnTo>
                  <a:close/>
                  <a:moveTo>
                    <a:pt x="533" y="6"/>
                  </a:moveTo>
                  <a:lnTo>
                    <a:pt x="508" y="6"/>
                  </a:lnTo>
                  <a:lnTo>
                    <a:pt x="508" y="0"/>
                  </a:lnTo>
                  <a:lnTo>
                    <a:pt x="533" y="0"/>
                  </a:lnTo>
                  <a:lnTo>
                    <a:pt x="533" y="6"/>
                  </a:lnTo>
                  <a:close/>
                  <a:moveTo>
                    <a:pt x="489" y="6"/>
                  </a:moveTo>
                  <a:lnTo>
                    <a:pt x="463" y="6"/>
                  </a:lnTo>
                  <a:lnTo>
                    <a:pt x="463" y="0"/>
                  </a:lnTo>
                  <a:lnTo>
                    <a:pt x="489" y="0"/>
                  </a:lnTo>
                  <a:lnTo>
                    <a:pt x="489" y="6"/>
                  </a:lnTo>
                  <a:close/>
                  <a:moveTo>
                    <a:pt x="444" y="6"/>
                  </a:moveTo>
                  <a:lnTo>
                    <a:pt x="418" y="6"/>
                  </a:lnTo>
                  <a:lnTo>
                    <a:pt x="418" y="0"/>
                  </a:lnTo>
                  <a:lnTo>
                    <a:pt x="444" y="0"/>
                  </a:lnTo>
                  <a:lnTo>
                    <a:pt x="444" y="6"/>
                  </a:lnTo>
                  <a:close/>
                  <a:moveTo>
                    <a:pt x="399" y="6"/>
                  </a:moveTo>
                  <a:lnTo>
                    <a:pt x="373" y="6"/>
                  </a:lnTo>
                  <a:lnTo>
                    <a:pt x="373" y="0"/>
                  </a:lnTo>
                  <a:lnTo>
                    <a:pt x="399" y="0"/>
                  </a:lnTo>
                  <a:lnTo>
                    <a:pt x="399" y="6"/>
                  </a:lnTo>
                  <a:close/>
                  <a:moveTo>
                    <a:pt x="354" y="6"/>
                  </a:moveTo>
                  <a:lnTo>
                    <a:pt x="329" y="6"/>
                  </a:lnTo>
                  <a:lnTo>
                    <a:pt x="329" y="0"/>
                  </a:lnTo>
                  <a:lnTo>
                    <a:pt x="354" y="0"/>
                  </a:lnTo>
                  <a:lnTo>
                    <a:pt x="354" y="6"/>
                  </a:lnTo>
                  <a:close/>
                  <a:moveTo>
                    <a:pt x="309" y="6"/>
                  </a:moveTo>
                  <a:lnTo>
                    <a:pt x="284" y="6"/>
                  </a:lnTo>
                  <a:lnTo>
                    <a:pt x="284" y="0"/>
                  </a:lnTo>
                  <a:lnTo>
                    <a:pt x="309" y="0"/>
                  </a:lnTo>
                  <a:lnTo>
                    <a:pt x="309" y="6"/>
                  </a:lnTo>
                  <a:close/>
                  <a:moveTo>
                    <a:pt x="265" y="6"/>
                  </a:moveTo>
                  <a:lnTo>
                    <a:pt x="239" y="6"/>
                  </a:lnTo>
                  <a:lnTo>
                    <a:pt x="239" y="0"/>
                  </a:lnTo>
                  <a:lnTo>
                    <a:pt x="265" y="0"/>
                  </a:lnTo>
                  <a:lnTo>
                    <a:pt x="265" y="6"/>
                  </a:lnTo>
                  <a:close/>
                  <a:moveTo>
                    <a:pt x="220" y="6"/>
                  </a:moveTo>
                  <a:lnTo>
                    <a:pt x="194" y="6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220" y="6"/>
                  </a:lnTo>
                  <a:close/>
                  <a:moveTo>
                    <a:pt x="175" y="6"/>
                  </a:moveTo>
                  <a:lnTo>
                    <a:pt x="150" y="6"/>
                  </a:lnTo>
                  <a:lnTo>
                    <a:pt x="150" y="0"/>
                  </a:lnTo>
                  <a:lnTo>
                    <a:pt x="175" y="0"/>
                  </a:lnTo>
                  <a:lnTo>
                    <a:pt x="175" y="6"/>
                  </a:lnTo>
                  <a:close/>
                  <a:moveTo>
                    <a:pt x="131" y="6"/>
                  </a:moveTo>
                  <a:lnTo>
                    <a:pt x="105" y="6"/>
                  </a:lnTo>
                  <a:lnTo>
                    <a:pt x="105" y="0"/>
                  </a:lnTo>
                  <a:lnTo>
                    <a:pt x="131" y="0"/>
                  </a:lnTo>
                  <a:lnTo>
                    <a:pt x="131" y="6"/>
                  </a:lnTo>
                  <a:close/>
                  <a:moveTo>
                    <a:pt x="86" y="6"/>
                  </a:moveTo>
                  <a:lnTo>
                    <a:pt x="60" y="6"/>
                  </a:lnTo>
                  <a:lnTo>
                    <a:pt x="60" y="0"/>
                  </a:lnTo>
                  <a:lnTo>
                    <a:pt x="86" y="0"/>
                  </a:lnTo>
                  <a:lnTo>
                    <a:pt x="86" y="6"/>
                  </a:lnTo>
                  <a:close/>
                  <a:moveTo>
                    <a:pt x="41" y="6"/>
                  </a:moveTo>
                  <a:lnTo>
                    <a:pt x="16" y="6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41" y="6"/>
                  </a:lnTo>
                  <a:close/>
                  <a:moveTo>
                    <a:pt x="7" y="10"/>
                  </a:moveTo>
                  <a:lnTo>
                    <a:pt x="7" y="36"/>
                  </a:lnTo>
                  <a:lnTo>
                    <a:pt x="0" y="36"/>
                  </a:lnTo>
                  <a:lnTo>
                    <a:pt x="0" y="10"/>
                  </a:lnTo>
                  <a:lnTo>
                    <a:pt x="7" y="10"/>
                  </a:lnTo>
                  <a:close/>
                  <a:moveTo>
                    <a:pt x="7" y="55"/>
                  </a:moveTo>
                  <a:lnTo>
                    <a:pt x="7" y="81"/>
                  </a:lnTo>
                  <a:lnTo>
                    <a:pt x="0" y="81"/>
                  </a:lnTo>
                  <a:lnTo>
                    <a:pt x="0" y="55"/>
                  </a:lnTo>
                  <a:lnTo>
                    <a:pt x="7" y="55"/>
                  </a:lnTo>
                  <a:close/>
                  <a:moveTo>
                    <a:pt x="7" y="100"/>
                  </a:moveTo>
                  <a:lnTo>
                    <a:pt x="7" y="125"/>
                  </a:lnTo>
                  <a:lnTo>
                    <a:pt x="0" y="125"/>
                  </a:lnTo>
                  <a:lnTo>
                    <a:pt x="0" y="100"/>
                  </a:lnTo>
                  <a:lnTo>
                    <a:pt x="7" y="100"/>
                  </a:lnTo>
                  <a:close/>
                  <a:moveTo>
                    <a:pt x="7" y="145"/>
                  </a:moveTo>
                  <a:lnTo>
                    <a:pt x="7" y="170"/>
                  </a:lnTo>
                  <a:lnTo>
                    <a:pt x="0" y="170"/>
                  </a:lnTo>
                  <a:lnTo>
                    <a:pt x="0" y="145"/>
                  </a:lnTo>
                  <a:lnTo>
                    <a:pt x="7" y="145"/>
                  </a:lnTo>
                  <a:close/>
                  <a:moveTo>
                    <a:pt x="7" y="189"/>
                  </a:moveTo>
                  <a:lnTo>
                    <a:pt x="7" y="215"/>
                  </a:lnTo>
                  <a:lnTo>
                    <a:pt x="0" y="215"/>
                  </a:lnTo>
                  <a:lnTo>
                    <a:pt x="0" y="189"/>
                  </a:lnTo>
                  <a:lnTo>
                    <a:pt x="7" y="189"/>
                  </a:lnTo>
                  <a:close/>
                  <a:moveTo>
                    <a:pt x="7" y="234"/>
                  </a:moveTo>
                  <a:lnTo>
                    <a:pt x="7" y="260"/>
                  </a:lnTo>
                  <a:lnTo>
                    <a:pt x="0" y="260"/>
                  </a:lnTo>
                  <a:lnTo>
                    <a:pt x="0" y="234"/>
                  </a:lnTo>
                  <a:lnTo>
                    <a:pt x="7" y="234"/>
                  </a:lnTo>
                  <a:close/>
                  <a:moveTo>
                    <a:pt x="7" y="279"/>
                  </a:moveTo>
                  <a:lnTo>
                    <a:pt x="7" y="304"/>
                  </a:lnTo>
                  <a:lnTo>
                    <a:pt x="0" y="304"/>
                  </a:lnTo>
                  <a:lnTo>
                    <a:pt x="0" y="279"/>
                  </a:lnTo>
                  <a:lnTo>
                    <a:pt x="7" y="279"/>
                  </a:lnTo>
                  <a:close/>
                  <a:moveTo>
                    <a:pt x="7" y="323"/>
                  </a:moveTo>
                  <a:lnTo>
                    <a:pt x="7" y="349"/>
                  </a:lnTo>
                  <a:lnTo>
                    <a:pt x="0" y="349"/>
                  </a:lnTo>
                  <a:lnTo>
                    <a:pt x="0" y="323"/>
                  </a:lnTo>
                  <a:lnTo>
                    <a:pt x="7" y="323"/>
                  </a:lnTo>
                  <a:close/>
                  <a:moveTo>
                    <a:pt x="7" y="368"/>
                  </a:moveTo>
                  <a:lnTo>
                    <a:pt x="7" y="394"/>
                  </a:lnTo>
                  <a:lnTo>
                    <a:pt x="0" y="394"/>
                  </a:lnTo>
                  <a:lnTo>
                    <a:pt x="0" y="368"/>
                  </a:lnTo>
                  <a:lnTo>
                    <a:pt x="7" y="368"/>
                  </a:lnTo>
                  <a:close/>
                  <a:moveTo>
                    <a:pt x="7" y="413"/>
                  </a:moveTo>
                  <a:lnTo>
                    <a:pt x="7" y="438"/>
                  </a:lnTo>
                  <a:lnTo>
                    <a:pt x="0" y="438"/>
                  </a:lnTo>
                  <a:lnTo>
                    <a:pt x="0" y="413"/>
                  </a:lnTo>
                  <a:lnTo>
                    <a:pt x="7" y="413"/>
                  </a:lnTo>
                  <a:close/>
                  <a:moveTo>
                    <a:pt x="7" y="458"/>
                  </a:moveTo>
                  <a:lnTo>
                    <a:pt x="7" y="483"/>
                  </a:lnTo>
                  <a:lnTo>
                    <a:pt x="0" y="483"/>
                  </a:lnTo>
                  <a:lnTo>
                    <a:pt x="0" y="458"/>
                  </a:lnTo>
                  <a:lnTo>
                    <a:pt x="7" y="458"/>
                  </a:lnTo>
                  <a:close/>
                  <a:moveTo>
                    <a:pt x="7" y="502"/>
                  </a:moveTo>
                  <a:lnTo>
                    <a:pt x="7" y="528"/>
                  </a:lnTo>
                  <a:lnTo>
                    <a:pt x="0" y="528"/>
                  </a:lnTo>
                  <a:lnTo>
                    <a:pt x="0" y="502"/>
                  </a:lnTo>
                  <a:lnTo>
                    <a:pt x="7" y="502"/>
                  </a:lnTo>
                  <a:close/>
                  <a:moveTo>
                    <a:pt x="7" y="547"/>
                  </a:moveTo>
                  <a:lnTo>
                    <a:pt x="7" y="573"/>
                  </a:lnTo>
                  <a:lnTo>
                    <a:pt x="0" y="573"/>
                  </a:lnTo>
                  <a:lnTo>
                    <a:pt x="0" y="547"/>
                  </a:lnTo>
                  <a:lnTo>
                    <a:pt x="7" y="547"/>
                  </a:lnTo>
                  <a:close/>
                  <a:moveTo>
                    <a:pt x="7" y="592"/>
                  </a:moveTo>
                  <a:lnTo>
                    <a:pt x="7" y="618"/>
                  </a:lnTo>
                  <a:lnTo>
                    <a:pt x="0" y="618"/>
                  </a:lnTo>
                  <a:lnTo>
                    <a:pt x="0" y="592"/>
                  </a:lnTo>
                  <a:lnTo>
                    <a:pt x="7" y="592"/>
                  </a:lnTo>
                  <a:close/>
                  <a:moveTo>
                    <a:pt x="7" y="637"/>
                  </a:moveTo>
                  <a:lnTo>
                    <a:pt x="7" y="662"/>
                  </a:lnTo>
                  <a:lnTo>
                    <a:pt x="0" y="662"/>
                  </a:lnTo>
                  <a:lnTo>
                    <a:pt x="0" y="637"/>
                  </a:lnTo>
                  <a:lnTo>
                    <a:pt x="7" y="637"/>
                  </a:lnTo>
                  <a:close/>
                  <a:moveTo>
                    <a:pt x="7" y="681"/>
                  </a:moveTo>
                  <a:lnTo>
                    <a:pt x="7" y="707"/>
                  </a:lnTo>
                  <a:lnTo>
                    <a:pt x="0" y="707"/>
                  </a:lnTo>
                  <a:lnTo>
                    <a:pt x="0" y="681"/>
                  </a:lnTo>
                  <a:lnTo>
                    <a:pt x="7" y="681"/>
                  </a:lnTo>
                  <a:close/>
                  <a:moveTo>
                    <a:pt x="7" y="726"/>
                  </a:moveTo>
                  <a:lnTo>
                    <a:pt x="7" y="752"/>
                  </a:lnTo>
                  <a:lnTo>
                    <a:pt x="0" y="752"/>
                  </a:lnTo>
                  <a:lnTo>
                    <a:pt x="0" y="726"/>
                  </a:lnTo>
                  <a:lnTo>
                    <a:pt x="7" y="726"/>
                  </a:lnTo>
                  <a:close/>
                  <a:moveTo>
                    <a:pt x="7" y="771"/>
                  </a:moveTo>
                  <a:lnTo>
                    <a:pt x="7" y="796"/>
                  </a:lnTo>
                  <a:lnTo>
                    <a:pt x="0" y="796"/>
                  </a:lnTo>
                  <a:lnTo>
                    <a:pt x="0" y="771"/>
                  </a:lnTo>
                  <a:lnTo>
                    <a:pt x="7" y="771"/>
                  </a:lnTo>
                  <a:close/>
                  <a:moveTo>
                    <a:pt x="7" y="816"/>
                  </a:moveTo>
                  <a:lnTo>
                    <a:pt x="7" y="841"/>
                  </a:lnTo>
                  <a:lnTo>
                    <a:pt x="0" y="841"/>
                  </a:lnTo>
                  <a:lnTo>
                    <a:pt x="0" y="816"/>
                  </a:lnTo>
                  <a:lnTo>
                    <a:pt x="7" y="816"/>
                  </a:lnTo>
                  <a:close/>
                  <a:moveTo>
                    <a:pt x="7" y="860"/>
                  </a:moveTo>
                  <a:lnTo>
                    <a:pt x="7" y="886"/>
                  </a:lnTo>
                  <a:lnTo>
                    <a:pt x="0" y="886"/>
                  </a:lnTo>
                  <a:lnTo>
                    <a:pt x="0" y="860"/>
                  </a:lnTo>
                  <a:lnTo>
                    <a:pt x="7" y="860"/>
                  </a:lnTo>
                  <a:close/>
                  <a:moveTo>
                    <a:pt x="7" y="905"/>
                  </a:moveTo>
                  <a:lnTo>
                    <a:pt x="7" y="931"/>
                  </a:lnTo>
                  <a:lnTo>
                    <a:pt x="0" y="931"/>
                  </a:lnTo>
                  <a:lnTo>
                    <a:pt x="0" y="905"/>
                  </a:lnTo>
                  <a:lnTo>
                    <a:pt x="7" y="905"/>
                  </a:lnTo>
                  <a:close/>
                  <a:moveTo>
                    <a:pt x="7" y="950"/>
                  </a:moveTo>
                  <a:lnTo>
                    <a:pt x="7" y="975"/>
                  </a:lnTo>
                  <a:lnTo>
                    <a:pt x="0" y="975"/>
                  </a:lnTo>
                  <a:lnTo>
                    <a:pt x="0" y="950"/>
                  </a:lnTo>
                  <a:lnTo>
                    <a:pt x="7" y="950"/>
                  </a:lnTo>
                  <a:close/>
                  <a:moveTo>
                    <a:pt x="7" y="994"/>
                  </a:moveTo>
                  <a:lnTo>
                    <a:pt x="7" y="1020"/>
                  </a:lnTo>
                  <a:lnTo>
                    <a:pt x="0" y="1020"/>
                  </a:lnTo>
                  <a:lnTo>
                    <a:pt x="0" y="994"/>
                  </a:lnTo>
                  <a:lnTo>
                    <a:pt x="7" y="994"/>
                  </a:lnTo>
                  <a:close/>
                  <a:moveTo>
                    <a:pt x="7" y="1039"/>
                  </a:moveTo>
                  <a:lnTo>
                    <a:pt x="7" y="1065"/>
                  </a:lnTo>
                  <a:lnTo>
                    <a:pt x="0" y="1065"/>
                  </a:lnTo>
                  <a:lnTo>
                    <a:pt x="0" y="1039"/>
                  </a:lnTo>
                  <a:lnTo>
                    <a:pt x="7" y="1039"/>
                  </a:lnTo>
                  <a:close/>
                  <a:moveTo>
                    <a:pt x="7" y="1084"/>
                  </a:moveTo>
                  <a:lnTo>
                    <a:pt x="7" y="1110"/>
                  </a:lnTo>
                  <a:lnTo>
                    <a:pt x="0" y="1110"/>
                  </a:lnTo>
                  <a:lnTo>
                    <a:pt x="0" y="1084"/>
                  </a:lnTo>
                  <a:lnTo>
                    <a:pt x="7" y="1084"/>
                  </a:lnTo>
                  <a:close/>
                  <a:moveTo>
                    <a:pt x="7" y="1129"/>
                  </a:moveTo>
                  <a:lnTo>
                    <a:pt x="7" y="1154"/>
                  </a:lnTo>
                  <a:lnTo>
                    <a:pt x="0" y="1154"/>
                  </a:lnTo>
                  <a:lnTo>
                    <a:pt x="0" y="1129"/>
                  </a:lnTo>
                  <a:lnTo>
                    <a:pt x="7" y="1129"/>
                  </a:lnTo>
                  <a:close/>
                  <a:moveTo>
                    <a:pt x="7" y="1174"/>
                  </a:moveTo>
                  <a:lnTo>
                    <a:pt x="7" y="1199"/>
                  </a:lnTo>
                  <a:lnTo>
                    <a:pt x="0" y="1199"/>
                  </a:lnTo>
                  <a:lnTo>
                    <a:pt x="0" y="1174"/>
                  </a:lnTo>
                  <a:lnTo>
                    <a:pt x="7" y="1174"/>
                  </a:lnTo>
                  <a:close/>
                  <a:moveTo>
                    <a:pt x="7" y="1218"/>
                  </a:moveTo>
                  <a:lnTo>
                    <a:pt x="7" y="1244"/>
                  </a:lnTo>
                  <a:lnTo>
                    <a:pt x="0" y="1244"/>
                  </a:lnTo>
                  <a:lnTo>
                    <a:pt x="0" y="1218"/>
                  </a:lnTo>
                  <a:lnTo>
                    <a:pt x="7" y="1218"/>
                  </a:lnTo>
                  <a:close/>
                  <a:moveTo>
                    <a:pt x="7" y="1263"/>
                  </a:moveTo>
                  <a:lnTo>
                    <a:pt x="7" y="1289"/>
                  </a:lnTo>
                  <a:lnTo>
                    <a:pt x="0" y="1289"/>
                  </a:lnTo>
                  <a:lnTo>
                    <a:pt x="0" y="1263"/>
                  </a:lnTo>
                  <a:lnTo>
                    <a:pt x="7" y="1263"/>
                  </a:lnTo>
                  <a:close/>
                  <a:moveTo>
                    <a:pt x="7" y="1308"/>
                  </a:moveTo>
                  <a:lnTo>
                    <a:pt x="7" y="1333"/>
                  </a:lnTo>
                  <a:lnTo>
                    <a:pt x="0" y="1333"/>
                  </a:lnTo>
                  <a:lnTo>
                    <a:pt x="0" y="1308"/>
                  </a:lnTo>
                  <a:lnTo>
                    <a:pt x="7" y="1308"/>
                  </a:lnTo>
                  <a:close/>
                  <a:moveTo>
                    <a:pt x="7" y="1352"/>
                  </a:moveTo>
                  <a:lnTo>
                    <a:pt x="7" y="1378"/>
                  </a:lnTo>
                  <a:lnTo>
                    <a:pt x="0" y="1378"/>
                  </a:lnTo>
                  <a:lnTo>
                    <a:pt x="0" y="1352"/>
                  </a:lnTo>
                  <a:lnTo>
                    <a:pt x="7" y="1352"/>
                  </a:lnTo>
                  <a:close/>
                  <a:moveTo>
                    <a:pt x="7" y="1397"/>
                  </a:moveTo>
                  <a:lnTo>
                    <a:pt x="7" y="1423"/>
                  </a:lnTo>
                  <a:lnTo>
                    <a:pt x="0" y="1423"/>
                  </a:lnTo>
                  <a:lnTo>
                    <a:pt x="0" y="1397"/>
                  </a:lnTo>
                  <a:lnTo>
                    <a:pt x="7" y="1397"/>
                  </a:lnTo>
                  <a:close/>
                  <a:moveTo>
                    <a:pt x="7" y="1442"/>
                  </a:moveTo>
                  <a:lnTo>
                    <a:pt x="7" y="1467"/>
                  </a:lnTo>
                  <a:lnTo>
                    <a:pt x="0" y="1467"/>
                  </a:lnTo>
                  <a:lnTo>
                    <a:pt x="0" y="1442"/>
                  </a:lnTo>
                  <a:lnTo>
                    <a:pt x="7" y="1442"/>
                  </a:lnTo>
                  <a:close/>
                  <a:moveTo>
                    <a:pt x="7" y="1487"/>
                  </a:moveTo>
                  <a:lnTo>
                    <a:pt x="7" y="1512"/>
                  </a:lnTo>
                  <a:lnTo>
                    <a:pt x="0" y="1512"/>
                  </a:lnTo>
                  <a:lnTo>
                    <a:pt x="0" y="1487"/>
                  </a:lnTo>
                  <a:lnTo>
                    <a:pt x="7" y="1487"/>
                  </a:lnTo>
                  <a:close/>
                  <a:moveTo>
                    <a:pt x="7" y="1531"/>
                  </a:moveTo>
                  <a:lnTo>
                    <a:pt x="7" y="1557"/>
                  </a:lnTo>
                  <a:lnTo>
                    <a:pt x="0" y="1557"/>
                  </a:lnTo>
                  <a:lnTo>
                    <a:pt x="0" y="1531"/>
                  </a:lnTo>
                  <a:lnTo>
                    <a:pt x="7" y="1531"/>
                  </a:lnTo>
                  <a:close/>
                  <a:moveTo>
                    <a:pt x="7" y="1576"/>
                  </a:moveTo>
                  <a:lnTo>
                    <a:pt x="7" y="1602"/>
                  </a:lnTo>
                  <a:lnTo>
                    <a:pt x="0" y="1602"/>
                  </a:lnTo>
                  <a:lnTo>
                    <a:pt x="0" y="1576"/>
                  </a:lnTo>
                  <a:lnTo>
                    <a:pt x="7" y="1576"/>
                  </a:lnTo>
                  <a:close/>
                  <a:moveTo>
                    <a:pt x="7" y="1621"/>
                  </a:moveTo>
                  <a:lnTo>
                    <a:pt x="7" y="1646"/>
                  </a:lnTo>
                  <a:lnTo>
                    <a:pt x="0" y="1646"/>
                  </a:lnTo>
                  <a:lnTo>
                    <a:pt x="0" y="1621"/>
                  </a:lnTo>
                  <a:lnTo>
                    <a:pt x="7" y="1621"/>
                  </a:lnTo>
                  <a:close/>
                  <a:moveTo>
                    <a:pt x="7" y="1666"/>
                  </a:moveTo>
                  <a:lnTo>
                    <a:pt x="7" y="1691"/>
                  </a:lnTo>
                  <a:lnTo>
                    <a:pt x="0" y="1691"/>
                  </a:lnTo>
                  <a:lnTo>
                    <a:pt x="0" y="1666"/>
                  </a:lnTo>
                  <a:lnTo>
                    <a:pt x="7" y="1666"/>
                  </a:lnTo>
                  <a:close/>
                  <a:moveTo>
                    <a:pt x="7" y="1710"/>
                  </a:moveTo>
                  <a:lnTo>
                    <a:pt x="7" y="1736"/>
                  </a:lnTo>
                  <a:lnTo>
                    <a:pt x="0" y="1736"/>
                  </a:lnTo>
                  <a:lnTo>
                    <a:pt x="0" y="1710"/>
                  </a:lnTo>
                  <a:lnTo>
                    <a:pt x="7" y="1710"/>
                  </a:lnTo>
                  <a:close/>
                  <a:moveTo>
                    <a:pt x="7" y="1755"/>
                  </a:moveTo>
                  <a:lnTo>
                    <a:pt x="7" y="1781"/>
                  </a:lnTo>
                  <a:lnTo>
                    <a:pt x="0" y="1781"/>
                  </a:lnTo>
                  <a:lnTo>
                    <a:pt x="0" y="1755"/>
                  </a:lnTo>
                  <a:lnTo>
                    <a:pt x="7" y="1755"/>
                  </a:lnTo>
                  <a:close/>
                  <a:moveTo>
                    <a:pt x="7" y="1800"/>
                  </a:moveTo>
                  <a:lnTo>
                    <a:pt x="7" y="1825"/>
                  </a:lnTo>
                  <a:lnTo>
                    <a:pt x="0" y="1825"/>
                  </a:lnTo>
                  <a:lnTo>
                    <a:pt x="0" y="1800"/>
                  </a:lnTo>
                  <a:lnTo>
                    <a:pt x="7" y="1800"/>
                  </a:lnTo>
                  <a:close/>
                  <a:moveTo>
                    <a:pt x="7" y="1845"/>
                  </a:moveTo>
                  <a:lnTo>
                    <a:pt x="7" y="1870"/>
                  </a:lnTo>
                  <a:lnTo>
                    <a:pt x="0" y="1870"/>
                  </a:lnTo>
                  <a:lnTo>
                    <a:pt x="0" y="1845"/>
                  </a:lnTo>
                  <a:lnTo>
                    <a:pt x="7" y="1845"/>
                  </a:lnTo>
                  <a:close/>
                  <a:moveTo>
                    <a:pt x="7" y="1889"/>
                  </a:moveTo>
                  <a:lnTo>
                    <a:pt x="7" y="1915"/>
                  </a:lnTo>
                  <a:lnTo>
                    <a:pt x="0" y="1915"/>
                  </a:lnTo>
                  <a:lnTo>
                    <a:pt x="0" y="1889"/>
                  </a:lnTo>
                  <a:lnTo>
                    <a:pt x="7" y="1889"/>
                  </a:lnTo>
                  <a:close/>
                  <a:moveTo>
                    <a:pt x="7" y="1934"/>
                  </a:moveTo>
                  <a:lnTo>
                    <a:pt x="7" y="1960"/>
                  </a:lnTo>
                  <a:lnTo>
                    <a:pt x="0" y="1960"/>
                  </a:lnTo>
                  <a:lnTo>
                    <a:pt x="0" y="1934"/>
                  </a:lnTo>
                  <a:lnTo>
                    <a:pt x="7" y="1934"/>
                  </a:lnTo>
                  <a:close/>
                  <a:moveTo>
                    <a:pt x="7" y="1979"/>
                  </a:moveTo>
                  <a:lnTo>
                    <a:pt x="7" y="2004"/>
                  </a:lnTo>
                  <a:lnTo>
                    <a:pt x="0" y="2004"/>
                  </a:lnTo>
                  <a:lnTo>
                    <a:pt x="0" y="1979"/>
                  </a:lnTo>
                  <a:lnTo>
                    <a:pt x="7" y="1979"/>
                  </a:lnTo>
                  <a:close/>
                  <a:moveTo>
                    <a:pt x="7" y="2024"/>
                  </a:moveTo>
                  <a:lnTo>
                    <a:pt x="7" y="2049"/>
                  </a:lnTo>
                  <a:lnTo>
                    <a:pt x="0" y="2049"/>
                  </a:lnTo>
                  <a:lnTo>
                    <a:pt x="0" y="2024"/>
                  </a:lnTo>
                  <a:lnTo>
                    <a:pt x="7" y="2024"/>
                  </a:lnTo>
                  <a:close/>
                  <a:moveTo>
                    <a:pt x="7" y="2068"/>
                  </a:moveTo>
                  <a:lnTo>
                    <a:pt x="7" y="2094"/>
                  </a:lnTo>
                  <a:lnTo>
                    <a:pt x="0" y="2094"/>
                  </a:lnTo>
                  <a:lnTo>
                    <a:pt x="0" y="2068"/>
                  </a:lnTo>
                  <a:lnTo>
                    <a:pt x="7" y="2068"/>
                  </a:lnTo>
                  <a:close/>
                  <a:moveTo>
                    <a:pt x="7" y="2113"/>
                  </a:moveTo>
                  <a:lnTo>
                    <a:pt x="7" y="2139"/>
                  </a:lnTo>
                  <a:lnTo>
                    <a:pt x="0" y="2139"/>
                  </a:lnTo>
                  <a:lnTo>
                    <a:pt x="0" y="2113"/>
                  </a:lnTo>
                  <a:lnTo>
                    <a:pt x="7" y="2113"/>
                  </a:lnTo>
                  <a:close/>
                  <a:moveTo>
                    <a:pt x="7" y="2158"/>
                  </a:moveTo>
                  <a:lnTo>
                    <a:pt x="7" y="2183"/>
                  </a:lnTo>
                  <a:lnTo>
                    <a:pt x="0" y="2183"/>
                  </a:lnTo>
                  <a:lnTo>
                    <a:pt x="0" y="2158"/>
                  </a:lnTo>
                  <a:lnTo>
                    <a:pt x="7" y="2158"/>
                  </a:lnTo>
                  <a:close/>
                  <a:moveTo>
                    <a:pt x="7" y="2202"/>
                  </a:moveTo>
                  <a:lnTo>
                    <a:pt x="7" y="2228"/>
                  </a:lnTo>
                  <a:lnTo>
                    <a:pt x="0" y="2228"/>
                  </a:lnTo>
                  <a:lnTo>
                    <a:pt x="0" y="2202"/>
                  </a:lnTo>
                  <a:lnTo>
                    <a:pt x="7" y="2202"/>
                  </a:lnTo>
                  <a:close/>
                  <a:moveTo>
                    <a:pt x="7" y="2247"/>
                  </a:moveTo>
                  <a:lnTo>
                    <a:pt x="7" y="2273"/>
                  </a:lnTo>
                  <a:lnTo>
                    <a:pt x="0" y="2273"/>
                  </a:lnTo>
                  <a:lnTo>
                    <a:pt x="0" y="2247"/>
                  </a:lnTo>
                  <a:lnTo>
                    <a:pt x="7" y="2247"/>
                  </a:lnTo>
                  <a:close/>
                  <a:moveTo>
                    <a:pt x="7" y="2292"/>
                  </a:moveTo>
                  <a:lnTo>
                    <a:pt x="7" y="2317"/>
                  </a:lnTo>
                  <a:lnTo>
                    <a:pt x="0" y="2317"/>
                  </a:lnTo>
                  <a:lnTo>
                    <a:pt x="0" y="2292"/>
                  </a:lnTo>
                  <a:lnTo>
                    <a:pt x="7" y="2292"/>
                  </a:lnTo>
                  <a:close/>
                  <a:moveTo>
                    <a:pt x="7" y="2337"/>
                  </a:moveTo>
                  <a:lnTo>
                    <a:pt x="7" y="2362"/>
                  </a:lnTo>
                  <a:lnTo>
                    <a:pt x="0" y="2362"/>
                  </a:lnTo>
                  <a:lnTo>
                    <a:pt x="0" y="2337"/>
                  </a:lnTo>
                  <a:lnTo>
                    <a:pt x="7" y="2337"/>
                  </a:lnTo>
                  <a:close/>
                  <a:moveTo>
                    <a:pt x="7" y="2381"/>
                  </a:moveTo>
                  <a:lnTo>
                    <a:pt x="7" y="2407"/>
                  </a:lnTo>
                  <a:lnTo>
                    <a:pt x="0" y="2407"/>
                  </a:lnTo>
                  <a:lnTo>
                    <a:pt x="0" y="2381"/>
                  </a:lnTo>
                  <a:lnTo>
                    <a:pt x="7" y="2381"/>
                  </a:lnTo>
                  <a:close/>
                  <a:moveTo>
                    <a:pt x="7" y="2426"/>
                  </a:moveTo>
                  <a:lnTo>
                    <a:pt x="7" y="2452"/>
                  </a:lnTo>
                  <a:lnTo>
                    <a:pt x="0" y="2452"/>
                  </a:lnTo>
                  <a:lnTo>
                    <a:pt x="0" y="2426"/>
                  </a:lnTo>
                  <a:lnTo>
                    <a:pt x="7" y="2426"/>
                  </a:lnTo>
                  <a:close/>
                  <a:moveTo>
                    <a:pt x="7" y="2471"/>
                  </a:moveTo>
                  <a:lnTo>
                    <a:pt x="7" y="2497"/>
                  </a:lnTo>
                  <a:lnTo>
                    <a:pt x="0" y="2497"/>
                  </a:lnTo>
                  <a:lnTo>
                    <a:pt x="0" y="2471"/>
                  </a:lnTo>
                  <a:lnTo>
                    <a:pt x="7" y="2471"/>
                  </a:lnTo>
                  <a:close/>
                  <a:moveTo>
                    <a:pt x="7" y="2516"/>
                  </a:moveTo>
                  <a:lnTo>
                    <a:pt x="7" y="2541"/>
                  </a:lnTo>
                  <a:lnTo>
                    <a:pt x="0" y="2541"/>
                  </a:lnTo>
                  <a:lnTo>
                    <a:pt x="0" y="2516"/>
                  </a:lnTo>
                  <a:lnTo>
                    <a:pt x="7" y="2516"/>
                  </a:lnTo>
                  <a:close/>
                  <a:moveTo>
                    <a:pt x="7" y="2560"/>
                  </a:moveTo>
                  <a:lnTo>
                    <a:pt x="7" y="2586"/>
                  </a:lnTo>
                  <a:lnTo>
                    <a:pt x="0" y="2586"/>
                  </a:lnTo>
                  <a:lnTo>
                    <a:pt x="0" y="2560"/>
                  </a:lnTo>
                  <a:lnTo>
                    <a:pt x="7" y="2560"/>
                  </a:lnTo>
                  <a:close/>
                  <a:moveTo>
                    <a:pt x="7" y="2605"/>
                  </a:moveTo>
                  <a:lnTo>
                    <a:pt x="7" y="2631"/>
                  </a:lnTo>
                  <a:lnTo>
                    <a:pt x="0" y="2631"/>
                  </a:lnTo>
                  <a:lnTo>
                    <a:pt x="0" y="2605"/>
                  </a:lnTo>
                  <a:lnTo>
                    <a:pt x="7" y="2605"/>
                  </a:lnTo>
                  <a:close/>
                  <a:moveTo>
                    <a:pt x="7" y="2650"/>
                  </a:moveTo>
                  <a:lnTo>
                    <a:pt x="7" y="2675"/>
                  </a:lnTo>
                  <a:lnTo>
                    <a:pt x="0" y="2675"/>
                  </a:lnTo>
                  <a:lnTo>
                    <a:pt x="0" y="2650"/>
                  </a:lnTo>
                  <a:lnTo>
                    <a:pt x="7" y="2650"/>
                  </a:lnTo>
                  <a:close/>
                  <a:moveTo>
                    <a:pt x="7" y="2695"/>
                  </a:moveTo>
                  <a:lnTo>
                    <a:pt x="7" y="2720"/>
                  </a:lnTo>
                  <a:lnTo>
                    <a:pt x="0" y="2720"/>
                  </a:lnTo>
                  <a:lnTo>
                    <a:pt x="0" y="2695"/>
                  </a:lnTo>
                  <a:lnTo>
                    <a:pt x="7" y="2695"/>
                  </a:lnTo>
                  <a:close/>
                  <a:moveTo>
                    <a:pt x="7" y="2739"/>
                  </a:moveTo>
                  <a:lnTo>
                    <a:pt x="7" y="2765"/>
                  </a:lnTo>
                  <a:lnTo>
                    <a:pt x="0" y="2765"/>
                  </a:lnTo>
                  <a:lnTo>
                    <a:pt x="0" y="2739"/>
                  </a:lnTo>
                  <a:lnTo>
                    <a:pt x="7" y="2739"/>
                  </a:lnTo>
                  <a:close/>
                  <a:moveTo>
                    <a:pt x="7" y="2784"/>
                  </a:moveTo>
                  <a:lnTo>
                    <a:pt x="7" y="2810"/>
                  </a:lnTo>
                  <a:lnTo>
                    <a:pt x="0" y="2810"/>
                  </a:lnTo>
                  <a:lnTo>
                    <a:pt x="0" y="2784"/>
                  </a:lnTo>
                  <a:lnTo>
                    <a:pt x="7" y="2784"/>
                  </a:lnTo>
                  <a:close/>
                  <a:moveTo>
                    <a:pt x="7" y="2829"/>
                  </a:moveTo>
                  <a:lnTo>
                    <a:pt x="7" y="2854"/>
                  </a:lnTo>
                  <a:lnTo>
                    <a:pt x="0" y="2854"/>
                  </a:lnTo>
                  <a:lnTo>
                    <a:pt x="0" y="2829"/>
                  </a:lnTo>
                  <a:lnTo>
                    <a:pt x="7" y="2829"/>
                  </a:lnTo>
                  <a:close/>
                  <a:moveTo>
                    <a:pt x="7" y="2873"/>
                  </a:moveTo>
                  <a:lnTo>
                    <a:pt x="7" y="2899"/>
                  </a:lnTo>
                  <a:lnTo>
                    <a:pt x="0" y="2899"/>
                  </a:lnTo>
                  <a:lnTo>
                    <a:pt x="0" y="2873"/>
                  </a:lnTo>
                  <a:lnTo>
                    <a:pt x="7" y="2873"/>
                  </a:lnTo>
                  <a:close/>
                  <a:moveTo>
                    <a:pt x="7" y="2918"/>
                  </a:moveTo>
                  <a:lnTo>
                    <a:pt x="7" y="2944"/>
                  </a:lnTo>
                  <a:lnTo>
                    <a:pt x="0" y="2944"/>
                  </a:lnTo>
                  <a:lnTo>
                    <a:pt x="0" y="2918"/>
                  </a:lnTo>
                  <a:lnTo>
                    <a:pt x="7" y="2918"/>
                  </a:lnTo>
                  <a:close/>
                  <a:moveTo>
                    <a:pt x="7" y="2963"/>
                  </a:moveTo>
                  <a:lnTo>
                    <a:pt x="7" y="2989"/>
                  </a:lnTo>
                  <a:lnTo>
                    <a:pt x="0" y="2989"/>
                  </a:lnTo>
                  <a:lnTo>
                    <a:pt x="0" y="2963"/>
                  </a:lnTo>
                  <a:lnTo>
                    <a:pt x="7" y="2963"/>
                  </a:lnTo>
                  <a:close/>
                  <a:moveTo>
                    <a:pt x="7" y="3008"/>
                  </a:moveTo>
                  <a:lnTo>
                    <a:pt x="7" y="3033"/>
                  </a:lnTo>
                  <a:lnTo>
                    <a:pt x="0" y="3033"/>
                  </a:lnTo>
                  <a:lnTo>
                    <a:pt x="0" y="3008"/>
                  </a:lnTo>
                  <a:lnTo>
                    <a:pt x="7" y="3008"/>
                  </a:lnTo>
                  <a:close/>
                  <a:moveTo>
                    <a:pt x="7" y="3053"/>
                  </a:moveTo>
                  <a:lnTo>
                    <a:pt x="7" y="3078"/>
                  </a:lnTo>
                  <a:lnTo>
                    <a:pt x="0" y="3078"/>
                  </a:lnTo>
                  <a:lnTo>
                    <a:pt x="0" y="3053"/>
                  </a:lnTo>
                  <a:lnTo>
                    <a:pt x="7" y="3053"/>
                  </a:lnTo>
                  <a:close/>
                  <a:moveTo>
                    <a:pt x="7" y="3097"/>
                  </a:moveTo>
                  <a:lnTo>
                    <a:pt x="7" y="3112"/>
                  </a:lnTo>
                  <a:lnTo>
                    <a:pt x="4" y="3109"/>
                  </a:lnTo>
                  <a:lnTo>
                    <a:pt x="14" y="3109"/>
                  </a:lnTo>
                  <a:lnTo>
                    <a:pt x="14" y="3116"/>
                  </a:lnTo>
                  <a:lnTo>
                    <a:pt x="0" y="3116"/>
                  </a:lnTo>
                  <a:lnTo>
                    <a:pt x="0" y="3097"/>
                  </a:lnTo>
                  <a:lnTo>
                    <a:pt x="7" y="3097"/>
                  </a:lnTo>
                  <a:close/>
                  <a:moveTo>
                    <a:pt x="33" y="3109"/>
                  </a:moveTo>
                  <a:lnTo>
                    <a:pt x="59" y="3109"/>
                  </a:lnTo>
                  <a:lnTo>
                    <a:pt x="59" y="3116"/>
                  </a:lnTo>
                  <a:lnTo>
                    <a:pt x="33" y="3116"/>
                  </a:lnTo>
                  <a:lnTo>
                    <a:pt x="33" y="3109"/>
                  </a:lnTo>
                  <a:close/>
                  <a:moveTo>
                    <a:pt x="78" y="3109"/>
                  </a:moveTo>
                  <a:lnTo>
                    <a:pt x="104" y="3109"/>
                  </a:lnTo>
                  <a:lnTo>
                    <a:pt x="104" y="3116"/>
                  </a:lnTo>
                  <a:lnTo>
                    <a:pt x="78" y="3116"/>
                  </a:lnTo>
                  <a:lnTo>
                    <a:pt x="78" y="3109"/>
                  </a:lnTo>
                  <a:close/>
                  <a:moveTo>
                    <a:pt x="123" y="3109"/>
                  </a:moveTo>
                  <a:lnTo>
                    <a:pt x="148" y="3109"/>
                  </a:lnTo>
                  <a:lnTo>
                    <a:pt x="148" y="3116"/>
                  </a:lnTo>
                  <a:lnTo>
                    <a:pt x="123" y="3116"/>
                  </a:lnTo>
                  <a:lnTo>
                    <a:pt x="123" y="3109"/>
                  </a:lnTo>
                  <a:close/>
                  <a:moveTo>
                    <a:pt x="167" y="3109"/>
                  </a:moveTo>
                  <a:lnTo>
                    <a:pt x="193" y="3109"/>
                  </a:lnTo>
                  <a:lnTo>
                    <a:pt x="193" y="3116"/>
                  </a:lnTo>
                  <a:lnTo>
                    <a:pt x="167" y="3116"/>
                  </a:lnTo>
                  <a:lnTo>
                    <a:pt x="167" y="3109"/>
                  </a:lnTo>
                  <a:close/>
                  <a:moveTo>
                    <a:pt x="212" y="3109"/>
                  </a:moveTo>
                  <a:lnTo>
                    <a:pt x="238" y="3109"/>
                  </a:lnTo>
                  <a:lnTo>
                    <a:pt x="238" y="3116"/>
                  </a:lnTo>
                  <a:lnTo>
                    <a:pt x="212" y="3116"/>
                  </a:lnTo>
                  <a:lnTo>
                    <a:pt x="212" y="3109"/>
                  </a:lnTo>
                  <a:close/>
                  <a:moveTo>
                    <a:pt x="257" y="3109"/>
                  </a:moveTo>
                  <a:lnTo>
                    <a:pt x="282" y="3109"/>
                  </a:lnTo>
                  <a:lnTo>
                    <a:pt x="282" y="3116"/>
                  </a:lnTo>
                  <a:lnTo>
                    <a:pt x="257" y="3116"/>
                  </a:lnTo>
                  <a:lnTo>
                    <a:pt x="257" y="3109"/>
                  </a:lnTo>
                  <a:close/>
                  <a:moveTo>
                    <a:pt x="302" y="3109"/>
                  </a:moveTo>
                  <a:lnTo>
                    <a:pt x="327" y="3109"/>
                  </a:lnTo>
                  <a:lnTo>
                    <a:pt x="327" y="3116"/>
                  </a:lnTo>
                  <a:lnTo>
                    <a:pt x="302" y="3116"/>
                  </a:lnTo>
                  <a:lnTo>
                    <a:pt x="302" y="3109"/>
                  </a:lnTo>
                  <a:close/>
                  <a:moveTo>
                    <a:pt x="346" y="3109"/>
                  </a:moveTo>
                  <a:lnTo>
                    <a:pt x="372" y="3109"/>
                  </a:lnTo>
                  <a:lnTo>
                    <a:pt x="372" y="3116"/>
                  </a:lnTo>
                  <a:lnTo>
                    <a:pt x="346" y="3116"/>
                  </a:lnTo>
                  <a:lnTo>
                    <a:pt x="346" y="3109"/>
                  </a:lnTo>
                  <a:close/>
                  <a:moveTo>
                    <a:pt x="391" y="3109"/>
                  </a:moveTo>
                  <a:lnTo>
                    <a:pt x="417" y="3109"/>
                  </a:lnTo>
                  <a:lnTo>
                    <a:pt x="417" y="3116"/>
                  </a:lnTo>
                  <a:lnTo>
                    <a:pt x="391" y="3116"/>
                  </a:lnTo>
                  <a:lnTo>
                    <a:pt x="391" y="3109"/>
                  </a:lnTo>
                  <a:close/>
                  <a:moveTo>
                    <a:pt x="436" y="3109"/>
                  </a:moveTo>
                  <a:lnTo>
                    <a:pt x="461" y="3109"/>
                  </a:lnTo>
                  <a:lnTo>
                    <a:pt x="461" y="3116"/>
                  </a:lnTo>
                  <a:lnTo>
                    <a:pt x="436" y="3116"/>
                  </a:lnTo>
                  <a:lnTo>
                    <a:pt x="436" y="3109"/>
                  </a:lnTo>
                  <a:close/>
                  <a:moveTo>
                    <a:pt x="480" y="3109"/>
                  </a:moveTo>
                  <a:lnTo>
                    <a:pt x="506" y="3109"/>
                  </a:lnTo>
                  <a:lnTo>
                    <a:pt x="506" y="3116"/>
                  </a:lnTo>
                  <a:lnTo>
                    <a:pt x="480" y="3116"/>
                  </a:lnTo>
                  <a:lnTo>
                    <a:pt x="480" y="3109"/>
                  </a:lnTo>
                  <a:close/>
                  <a:moveTo>
                    <a:pt x="525" y="3109"/>
                  </a:moveTo>
                  <a:lnTo>
                    <a:pt x="551" y="3109"/>
                  </a:lnTo>
                  <a:lnTo>
                    <a:pt x="551" y="3116"/>
                  </a:lnTo>
                  <a:lnTo>
                    <a:pt x="525" y="3116"/>
                  </a:lnTo>
                  <a:lnTo>
                    <a:pt x="525" y="3109"/>
                  </a:lnTo>
                  <a:close/>
                  <a:moveTo>
                    <a:pt x="570" y="3109"/>
                  </a:moveTo>
                  <a:lnTo>
                    <a:pt x="596" y="3109"/>
                  </a:lnTo>
                  <a:lnTo>
                    <a:pt x="596" y="3116"/>
                  </a:lnTo>
                  <a:lnTo>
                    <a:pt x="570" y="3116"/>
                  </a:lnTo>
                  <a:lnTo>
                    <a:pt x="570" y="3109"/>
                  </a:lnTo>
                  <a:close/>
                  <a:moveTo>
                    <a:pt x="615" y="3109"/>
                  </a:moveTo>
                  <a:lnTo>
                    <a:pt x="640" y="3109"/>
                  </a:lnTo>
                  <a:lnTo>
                    <a:pt x="640" y="3116"/>
                  </a:lnTo>
                  <a:lnTo>
                    <a:pt x="615" y="3116"/>
                  </a:lnTo>
                  <a:lnTo>
                    <a:pt x="615" y="3109"/>
                  </a:lnTo>
                  <a:close/>
                  <a:moveTo>
                    <a:pt x="660" y="3109"/>
                  </a:moveTo>
                  <a:lnTo>
                    <a:pt x="685" y="3109"/>
                  </a:lnTo>
                  <a:lnTo>
                    <a:pt x="685" y="3116"/>
                  </a:lnTo>
                  <a:lnTo>
                    <a:pt x="660" y="3116"/>
                  </a:lnTo>
                  <a:lnTo>
                    <a:pt x="660" y="3109"/>
                  </a:lnTo>
                  <a:close/>
                  <a:moveTo>
                    <a:pt x="704" y="3109"/>
                  </a:moveTo>
                  <a:lnTo>
                    <a:pt x="730" y="3109"/>
                  </a:lnTo>
                  <a:lnTo>
                    <a:pt x="730" y="3116"/>
                  </a:lnTo>
                  <a:lnTo>
                    <a:pt x="704" y="3116"/>
                  </a:lnTo>
                  <a:lnTo>
                    <a:pt x="704" y="3109"/>
                  </a:lnTo>
                  <a:close/>
                  <a:moveTo>
                    <a:pt x="749" y="3109"/>
                  </a:moveTo>
                  <a:lnTo>
                    <a:pt x="775" y="3109"/>
                  </a:lnTo>
                  <a:lnTo>
                    <a:pt x="775" y="3116"/>
                  </a:lnTo>
                  <a:lnTo>
                    <a:pt x="749" y="3116"/>
                  </a:lnTo>
                  <a:lnTo>
                    <a:pt x="749" y="3109"/>
                  </a:lnTo>
                  <a:close/>
                  <a:moveTo>
                    <a:pt x="794" y="3109"/>
                  </a:moveTo>
                  <a:lnTo>
                    <a:pt x="819" y="3109"/>
                  </a:lnTo>
                  <a:lnTo>
                    <a:pt x="819" y="3116"/>
                  </a:lnTo>
                  <a:lnTo>
                    <a:pt x="794" y="3116"/>
                  </a:lnTo>
                  <a:lnTo>
                    <a:pt x="794" y="3109"/>
                  </a:lnTo>
                  <a:close/>
                  <a:moveTo>
                    <a:pt x="838" y="3109"/>
                  </a:moveTo>
                  <a:lnTo>
                    <a:pt x="864" y="3109"/>
                  </a:lnTo>
                  <a:lnTo>
                    <a:pt x="864" y="3116"/>
                  </a:lnTo>
                  <a:lnTo>
                    <a:pt x="838" y="3116"/>
                  </a:lnTo>
                  <a:lnTo>
                    <a:pt x="838" y="3109"/>
                  </a:lnTo>
                  <a:close/>
                  <a:moveTo>
                    <a:pt x="883" y="3109"/>
                  </a:moveTo>
                  <a:lnTo>
                    <a:pt x="909" y="3109"/>
                  </a:lnTo>
                  <a:lnTo>
                    <a:pt x="909" y="3116"/>
                  </a:lnTo>
                  <a:lnTo>
                    <a:pt x="883" y="3116"/>
                  </a:lnTo>
                  <a:lnTo>
                    <a:pt x="883" y="3109"/>
                  </a:lnTo>
                  <a:close/>
                  <a:moveTo>
                    <a:pt x="928" y="3109"/>
                  </a:moveTo>
                  <a:lnTo>
                    <a:pt x="954" y="3109"/>
                  </a:lnTo>
                  <a:lnTo>
                    <a:pt x="954" y="3116"/>
                  </a:lnTo>
                  <a:lnTo>
                    <a:pt x="928" y="3116"/>
                  </a:lnTo>
                  <a:lnTo>
                    <a:pt x="928" y="3109"/>
                  </a:lnTo>
                  <a:close/>
                  <a:moveTo>
                    <a:pt x="973" y="3109"/>
                  </a:moveTo>
                  <a:lnTo>
                    <a:pt x="998" y="3109"/>
                  </a:lnTo>
                  <a:lnTo>
                    <a:pt x="998" y="3116"/>
                  </a:lnTo>
                  <a:lnTo>
                    <a:pt x="973" y="3116"/>
                  </a:lnTo>
                  <a:lnTo>
                    <a:pt x="973" y="3109"/>
                  </a:lnTo>
                  <a:close/>
                  <a:moveTo>
                    <a:pt x="1017" y="3109"/>
                  </a:moveTo>
                  <a:lnTo>
                    <a:pt x="1043" y="3109"/>
                  </a:lnTo>
                  <a:lnTo>
                    <a:pt x="1043" y="3116"/>
                  </a:lnTo>
                  <a:lnTo>
                    <a:pt x="1017" y="3116"/>
                  </a:lnTo>
                  <a:lnTo>
                    <a:pt x="1017" y="3109"/>
                  </a:lnTo>
                  <a:close/>
                  <a:moveTo>
                    <a:pt x="1062" y="3109"/>
                  </a:moveTo>
                  <a:lnTo>
                    <a:pt x="1088" y="3109"/>
                  </a:lnTo>
                  <a:lnTo>
                    <a:pt x="1088" y="3116"/>
                  </a:lnTo>
                  <a:lnTo>
                    <a:pt x="1062" y="3116"/>
                  </a:lnTo>
                  <a:lnTo>
                    <a:pt x="1062" y="3109"/>
                  </a:lnTo>
                  <a:close/>
                  <a:moveTo>
                    <a:pt x="1107" y="3109"/>
                  </a:moveTo>
                  <a:lnTo>
                    <a:pt x="1132" y="3109"/>
                  </a:lnTo>
                  <a:lnTo>
                    <a:pt x="1132" y="3116"/>
                  </a:lnTo>
                  <a:lnTo>
                    <a:pt x="1107" y="3116"/>
                  </a:lnTo>
                  <a:lnTo>
                    <a:pt x="1107" y="3109"/>
                  </a:lnTo>
                  <a:close/>
                  <a:moveTo>
                    <a:pt x="1152" y="3109"/>
                  </a:moveTo>
                  <a:lnTo>
                    <a:pt x="1177" y="3109"/>
                  </a:lnTo>
                  <a:lnTo>
                    <a:pt x="1177" y="3116"/>
                  </a:lnTo>
                  <a:lnTo>
                    <a:pt x="1152" y="3116"/>
                  </a:lnTo>
                  <a:lnTo>
                    <a:pt x="1152" y="3109"/>
                  </a:lnTo>
                  <a:close/>
                  <a:moveTo>
                    <a:pt x="1196" y="3109"/>
                  </a:moveTo>
                  <a:lnTo>
                    <a:pt x="1222" y="3109"/>
                  </a:lnTo>
                  <a:lnTo>
                    <a:pt x="1222" y="3116"/>
                  </a:lnTo>
                  <a:lnTo>
                    <a:pt x="1196" y="3116"/>
                  </a:lnTo>
                  <a:lnTo>
                    <a:pt x="1196" y="3109"/>
                  </a:lnTo>
                  <a:close/>
                  <a:moveTo>
                    <a:pt x="1241" y="3109"/>
                  </a:moveTo>
                  <a:lnTo>
                    <a:pt x="1267" y="3109"/>
                  </a:lnTo>
                  <a:lnTo>
                    <a:pt x="1267" y="3116"/>
                  </a:lnTo>
                  <a:lnTo>
                    <a:pt x="1241" y="3116"/>
                  </a:lnTo>
                  <a:lnTo>
                    <a:pt x="1241" y="3109"/>
                  </a:lnTo>
                  <a:close/>
                  <a:moveTo>
                    <a:pt x="1286" y="3109"/>
                  </a:moveTo>
                  <a:lnTo>
                    <a:pt x="1312" y="3109"/>
                  </a:lnTo>
                  <a:lnTo>
                    <a:pt x="1312" y="3116"/>
                  </a:lnTo>
                  <a:lnTo>
                    <a:pt x="1286" y="3116"/>
                  </a:lnTo>
                  <a:lnTo>
                    <a:pt x="1286" y="3109"/>
                  </a:lnTo>
                  <a:close/>
                  <a:moveTo>
                    <a:pt x="1331" y="3109"/>
                  </a:moveTo>
                  <a:lnTo>
                    <a:pt x="1356" y="3109"/>
                  </a:lnTo>
                  <a:lnTo>
                    <a:pt x="1356" y="3116"/>
                  </a:lnTo>
                  <a:lnTo>
                    <a:pt x="1331" y="3116"/>
                  </a:lnTo>
                  <a:lnTo>
                    <a:pt x="1331" y="3109"/>
                  </a:lnTo>
                  <a:close/>
                  <a:moveTo>
                    <a:pt x="1375" y="3109"/>
                  </a:moveTo>
                  <a:lnTo>
                    <a:pt x="1401" y="3109"/>
                  </a:lnTo>
                  <a:lnTo>
                    <a:pt x="1401" y="3116"/>
                  </a:lnTo>
                  <a:lnTo>
                    <a:pt x="1375" y="3116"/>
                  </a:lnTo>
                  <a:lnTo>
                    <a:pt x="1375" y="3109"/>
                  </a:lnTo>
                  <a:close/>
                  <a:moveTo>
                    <a:pt x="1420" y="3109"/>
                  </a:moveTo>
                  <a:lnTo>
                    <a:pt x="1446" y="3109"/>
                  </a:lnTo>
                  <a:lnTo>
                    <a:pt x="1446" y="3116"/>
                  </a:lnTo>
                  <a:lnTo>
                    <a:pt x="1420" y="3116"/>
                  </a:lnTo>
                  <a:lnTo>
                    <a:pt x="1420" y="3109"/>
                  </a:lnTo>
                  <a:close/>
                  <a:moveTo>
                    <a:pt x="1465" y="3109"/>
                  </a:moveTo>
                  <a:lnTo>
                    <a:pt x="1490" y="3109"/>
                  </a:lnTo>
                  <a:lnTo>
                    <a:pt x="1490" y="3116"/>
                  </a:lnTo>
                  <a:lnTo>
                    <a:pt x="1465" y="3116"/>
                  </a:lnTo>
                  <a:lnTo>
                    <a:pt x="1465" y="3109"/>
                  </a:lnTo>
                  <a:close/>
                  <a:moveTo>
                    <a:pt x="1510" y="3109"/>
                  </a:moveTo>
                  <a:lnTo>
                    <a:pt x="1535" y="3109"/>
                  </a:lnTo>
                  <a:lnTo>
                    <a:pt x="1535" y="3116"/>
                  </a:lnTo>
                  <a:lnTo>
                    <a:pt x="1510" y="3116"/>
                  </a:lnTo>
                  <a:lnTo>
                    <a:pt x="1510" y="3109"/>
                  </a:lnTo>
                  <a:close/>
                  <a:moveTo>
                    <a:pt x="1554" y="3109"/>
                  </a:moveTo>
                  <a:lnTo>
                    <a:pt x="1580" y="3109"/>
                  </a:lnTo>
                  <a:lnTo>
                    <a:pt x="1580" y="3116"/>
                  </a:lnTo>
                  <a:lnTo>
                    <a:pt x="1554" y="3116"/>
                  </a:lnTo>
                  <a:lnTo>
                    <a:pt x="1554" y="3109"/>
                  </a:lnTo>
                  <a:close/>
                  <a:moveTo>
                    <a:pt x="1599" y="3109"/>
                  </a:moveTo>
                  <a:lnTo>
                    <a:pt x="1625" y="3109"/>
                  </a:lnTo>
                  <a:lnTo>
                    <a:pt x="1625" y="3116"/>
                  </a:lnTo>
                  <a:lnTo>
                    <a:pt x="1599" y="3116"/>
                  </a:lnTo>
                  <a:lnTo>
                    <a:pt x="1599" y="3109"/>
                  </a:lnTo>
                  <a:close/>
                  <a:moveTo>
                    <a:pt x="1644" y="3109"/>
                  </a:moveTo>
                  <a:lnTo>
                    <a:pt x="1669" y="3109"/>
                  </a:lnTo>
                  <a:lnTo>
                    <a:pt x="1669" y="3116"/>
                  </a:lnTo>
                  <a:lnTo>
                    <a:pt x="1644" y="3116"/>
                  </a:lnTo>
                  <a:lnTo>
                    <a:pt x="1644" y="3109"/>
                  </a:lnTo>
                  <a:close/>
                  <a:moveTo>
                    <a:pt x="1689" y="3109"/>
                  </a:moveTo>
                  <a:lnTo>
                    <a:pt x="1714" y="3109"/>
                  </a:lnTo>
                  <a:lnTo>
                    <a:pt x="1714" y="3116"/>
                  </a:lnTo>
                  <a:lnTo>
                    <a:pt x="1689" y="3116"/>
                  </a:lnTo>
                  <a:lnTo>
                    <a:pt x="1689" y="3109"/>
                  </a:lnTo>
                  <a:close/>
                  <a:moveTo>
                    <a:pt x="1733" y="3109"/>
                  </a:moveTo>
                  <a:lnTo>
                    <a:pt x="1759" y="3109"/>
                  </a:lnTo>
                  <a:lnTo>
                    <a:pt x="1759" y="3116"/>
                  </a:lnTo>
                  <a:lnTo>
                    <a:pt x="1733" y="3116"/>
                  </a:lnTo>
                  <a:lnTo>
                    <a:pt x="1733" y="3109"/>
                  </a:lnTo>
                  <a:close/>
                  <a:moveTo>
                    <a:pt x="1778" y="3109"/>
                  </a:moveTo>
                  <a:lnTo>
                    <a:pt x="1804" y="3109"/>
                  </a:lnTo>
                  <a:lnTo>
                    <a:pt x="1804" y="3116"/>
                  </a:lnTo>
                  <a:lnTo>
                    <a:pt x="1778" y="3116"/>
                  </a:lnTo>
                  <a:lnTo>
                    <a:pt x="1778" y="3109"/>
                  </a:lnTo>
                  <a:close/>
                  <a:moveTo>
                    <a:pt x="1823" y="3109"/>
                  </a:moveTo>
                  <a:lnTo>
                    <a:pt x="1848" y="3109"/>
                  </a:lnTo>
                  <a:lnTo>
                    <a:pt x="1848" y="3116"/>
                  </a:lnTo>
                  <a:lnTo>
                    <a:pt x="1823" y="3116"/>
                  </a:lnTo>
                  <a:lnTo>
                    <a:pt x="1823" y="3109"/>
                  </a:lnTo>
                  <a:close/>
                  <a:moveTo>
                    <a:pt x="1868" y="3109"/>
                  </a:moveTo>
                  <a:lnTo>
                    <a:pt x="1893" y="3109"/>
                  </a:lnTo>
                  <a:lnTo>
                    <a:pt x="1893" y="3116"/>
                  </a:lnTo>
                  <a:lnTo>
                    <a:pt x="1868" y="3116"/>
                  </a:lnTo>
                  <a:lnTo>
                    <a:pt x="1868" y="3109"/>
                  </a:lnTo>
                  <a:close/>
                  <a:moveTo>
                    <a:pt x="1912" y="3109"/>
                  </a:moveTo>
                  <a:lnTo>
                    <a:pt x="1938" y="3109"/>
                  </a:lnTo>
                  <a:lnTo>
                    <a:pt x="1938" y="3116"/>
                  </a:lnTo>
                  <a:lnTo>
                    <a:pt x="1912" y="3116"/>
                  </a:lnTo>
                  <a:lnTo>
                    <a:pt x="1912" y="3109"/>
                  </a:lnTo>
                  <a:close/>
                  <a:moveTo>
                    <a:pt x="1957" y="3109"/>
                  </a:moveTo>
                  <a:lnTo>
                    <a:pt x="1983" y="3109"/>
                  </a:lnTo>
                  <a:lnTo>
                    <a:pt x="1983" y="3116"/>
                  </a:lnTo>
                  <a:lnTo>
                    <a:pt x="1957" y="3116"/>
                  </a:lnTo>
                  <a:lnTo>
                    <a:pt x="1957" y="3109"/>
                  </a:lnTo>
                  <a:close/>
                  <a:moveTo>
                    <a:pt x="2002" y="3109"/>
                  </a:moveTo>
                  <a:lnTo>
                    <a:pt x="2027" y="3109"/>
                  </a:lnTo>
                  <a:lnTo>
                    <a:pt x="2027" y="3116"/>
                  </a:lnTo>
                  <a:lnTo>
                    <a:pt x="2002" y="3116"/>
                  </a:lnTo>
                  <a:lnTo>
                    <a:pt x="2002" y="3109"/>
                  </a:lnTo>
                  <a:close/>
                  <a:moveTo>
                    <a:pt x="2047" y="3109"/>
                  </a:moveTo>
                  <a:lnTo>
                    <a:pt x="2072" y="3109"/>
                  </a:lnTo>
                  <a:lnTo>
                    <a:pt x="2072" y="3116"/>
                  </a:lnTo>
                  <a:lnTo>
                    <a:pt x="2047" y="3116"/>
                  </a:lnTo>
                  <a:lnTo>
                    <a:pt x="2047" y="3109"/>
                  </a:lnTo>
                  <a:close/>
                  <a:moveTo>
                    <a:pt x="2091" y="3109"/>
                  </a:moveTo>
                  <a:lnTo>
                    <a:pt x="2117" y="3109"/>
                  </a:lnTo>
                  <a:lnTo>
                    <a:pt x="2117" y="3116"/>
                  </a:lnTo>
                  <a:lnTo>
                    <a:pt x="2091" y="3116"/>
                  </a:lnTo>
                  <a:lnTo>
                    <a:pt x="2091" y="3109"/>
                  </a:lnTo>
                  <a:close/>
                  <a:moveTo>
                    <a:pt x="2136" y="3109"/>
                  </a:moveTo>
                  <a:lnTo>
                    <a:pt x="2162" y="3109"/>
                  </a:lnTo>
                  <a:lnTo>
                    <a:pt x="2162" y="3116"/>
                  </a:lnTo>
                  <a:lnTo>
                    <a:pt x="2136" y="3116"/>
                  </a:lnTo>
                  <a:lnTo>
                    <a:pt x="2136" y="3109"/>
                  </a:lnTo>
                  <a:close/>
                  <a:moveTo>
                    <a:pt x="2181" y="3109"/>
                  </a:moveTo>
                  <a:lnTo>
                    <a:pt x="2206" y="3109"/>
                  </a:lnTo>
                  <a:lnTo>
                    <a:pt x="2206" y="3116"/>
                  </a:lnTo>
                  <a:lnTo>
                    <a:pt x="2181" y="3116"/>
                  </a:lnTo>
                  <a:lnTo>
                    <a:pt x="2181" y="3109"/>
                  </a:lnTo>
                  <a:close/>
                  <a:moveTo>
                    <a:pt x="2225" y="3109"/>
                  </a:moveTo>
                  <a:lnTo>
                    <a:pt x="2251" y="3109"/>
                  </a:lnTo>
                  <a:lnTo>
                    <a:pt x="2251" y="3116"/>
                  </a:lnTo>
                  <a:lnTo>
                    <a:pt x="2225" y="3116"/>
                  </a:lnTo>
                  <a:lnTo>
                    <a:pt x="2225" y="3109"/>
                  </a:lnTo>
                  <a:close/>
                  <a:moveTo>
                    <a:pt x="2270" y="3109"/>
                  </a:moveTo>
                  <a:lnTo>
                    <a:pt x="2296" y="3109"/>
                  </a:lnTo>
                  <a:lnTo>
                    <a:pt x="2296" y="3116"/>
                  </a:lnTo>
                  <a:lnTo>
                    <a:pt x="2270" y="3116"/>
                  </a:lnTo>
                  <a:lnTo>
                    <a:pt x="2270" y="3109"/>
                  </a:lnTo>
                  <a:close/>
                  <a:moveTo>
                    <a:pt x="2315" y="3109"/>
                  </a:moveTo>
                  <a:lnTo>
                    <a:pt x="2340" y="3109"/>
                  </a:lnTo>
                  <a:lnTo>
                    <a:pt x="2340" y="3116"/>
                  </a:lnTo>
                  <a:lnTo>
                    <a:pt x="2315" y="3116"/>
                  </a:lnTo>
                  <a:lnTo>
                    <a:pt x="2315" y="3109"/>
                  </a:lnTo>
                  <a:close/>
                  <a:moveTo>
                    <a:pt x="2360" y="3109"/>
                  </a:moveTo>
                  <a:lnTo>
                    <a:pt x="2385" y="3109"/>
                  </a:lnTo>
                  <a:lnTo>
                    <a:pt x="2385" y="3116"/>
                  </a:lnTo>
                  <a:lnTo>
                    <a:pt x="2360" y="3116"/>
                  </a:lnTo>
                  <a:lnTo>
                    <a:pt x="2360" y="3109"/>
                  </a:lnTo>
                  <a:close/>
                  <a:moveTo>
                    <a:pt x="2404" y="3109"/>
                  </a:moveTo>
                  <a:lnTo>
                    <a:pt x="2430" y="3109"/>
                  </a:lnTo>
                  <a:lnTo>
                    <a:pt x="2430" y="3116"/>
                  </a:lnTo>
                  <a:lnTo>
                    <a:pt x="2404" y="3116"/>
                  </a:lnTo>
                  <a:lnTo>
                    <a:pt x="2404" y="3109"/>
                  </a:lnTo>
                  <a:close/>
                  <a:moveTo>
                    <a:pt x="2449" y="3109"/>
                  </a:moveTo>
                  <a:lnTo>
                    <a:pt x="2475" y="3109"/>
                  </a:lnTo>
                  <a:lnTo>
                    <a:pt x="2475" y="3116"/>
                  </a:lnTo>
                  <a:lnTo>
                    <a:pt x="2449" y="3116"/>
                  </a:lnTo>
                  <a:lnTo>
                    <a:pt x="2449" y="3109"/>
                  </a:lnTo>
                  <a:close/>
                  <a:moveTo>
                    <a:pt x="2494" y="3109"/>
                  </a:moveTo>
                  <a:lnTo>
                    <a:pt x="2520" y="3109"/>
                  </a:lnTo>
                  <a:lnTo>
                    <a:pt x="2520" y="3116"/>
                  </a:lnTo>
                  <a:lnTo>
                    <a:pt x="2494" y="3116"/>
                  </a:lnTo>
                  <a:lnTo>
                    <a:pt x="2494" y="3109"/>
                  </a:lnTo>
                  <a:close/>
                  <a:moveTo>
                    <a:pt x="2539" y="3109"/>
                  </a:moveTo>
                  <a:lnTo>
                    <a:pt x="2564" y="3109"/>
                  </a:lnTo>
                  <a:lnTo>
                    <a:pt x="2564" y="3116"/>
                  </a:lnTo>
                  <a:lnTo>
                    <a:pt x="2539" y="3116"/>
                  </a:lnTo>
                  <a:lnTo>
                    <a:pt x="2539" y="3109"/>
                  </a:lnTo>
                  <a:close/>
                  <a:moveTo>
                    <a:pt x="2583" y="3109"/>
                  </a:moveTo>
                  <a:lnTo>
                    <a:pt x="2609" y="3109"/>
                  </a:lnTo>
                  <a:lnTo>
                    <a:pt x="2609" y="3116"/>
                  </a:lnTo>
                  <a:lnTo>
                    <a:pt x="2583" y="3116"/>
                  </a:lnTo>
                  <a:lnTo>
                    <a:pt x="2583" y="3109"/>
                  </a:lnTo>
                  <a:close/>
                  <a:moveTo>
                    <a:pt x="2628" y="3109"/>
                  </a:moveTo>
                  <a:lnTo>
                    <a:pt x="2654" y="3109"/>
                  </a:lnTo>
                  <a:lnTo>
                    <a:pt x="2654" y="3116"/>
                  </a:lnTo>
                  <a:lnTo>
                    <a:pt x="2628" y="3116"/>
                  </a:lnTo>
                  <a:lnTo>
                    <a:pt x="2628" y="3109"/>
                  </a:lnTo>
                  <a:close/>
                  <a:moveTo>
                    <a:pt x="2673" y="3109"/>
                  </a:moveTo>
                  <a:lnTo>
                    <a:pt x="2698" y="3109"/>
                  </a:lnTo>
                  <a:lnTo>
                    <a:pt x="2698" y="3116"/>
                  </a:lnTo>
                  <a:lnTo>
                    <a:pt x="2673" y="3116"/>
                  </a:lnTo>
                  <a:lnTo>
                    <a:pt x="2673" y="3109"/>
                  </a:lnTo>
                  <a:close/>
                  <a:moveTo>
                    <a:pt x="2718" y="3109"/>
                  </a:moveTo>
                  <a:lnTo>
                    <a:pt x="2743" y="3109"/>
                  </a:lnTo>
                  <a:lnTo>
                    <a:pt x="2743" y="3116"/>
                  </a:lnTo>
                  <a:lnTo>
                    <a:pt x="2718" y="3116"/>
                  </a:lnTo>
                  <a:lnTo>
                    <a:pt x="2718" y="3109"/>
                  </a:lnTo>
                  <a:close/>
                  <a:moveTo>
                    <a:pt x="2762" y="3109"/>
                  </a:moveTo>
                  <a:lnTo>
                    <a:pt x="2788" y="3109"/>
                  </a:lnTo>
                  <a:lnTo>
                    <a:pt x="2788" y="3116"/>
                  </a:lnTo>
                  <a:lnTo>
                    <a:pt x="2762" y="3116"/>
                  </a:lnTo>
                  <a:lnTo>
                    <a:pt x="2762" y="3109"/>
                  </a:lnTo>
                  <a:close/>
                  <a:moveTo>
                    <a:pt x="2807" y="3109"/>
                  </a:moveTo>
                  <a:lnTo>
                    <a:pt x="2833" y="3109"/>
                  </a:lnTo>
                  <a:lnTo>
                    <a:pt x="2833" y="3116"/>
                  </a:lnTo>
                  <a:lnTo>
                    <a:pt x="2807" y="3116"/>
                  </a:lnTo>
                  <a:lnTo>
                    <a:pt x="2807" y="3109"/>
                  </a:lnTo>
                  <a:close/>
                  <a:moveTo>
                    <a:pt x="2852" y="3109"/>
                  </a:moveTo>
                  <a:lnTo>
                    <a:pt x="2877" y="3109"/>
                  </a:lnTo>
                  <a:lnTo>
                    <a:pt x="2877" y="3116"/>
                  </a:lnTo>
                  <a:lnTo>
                    <a:pt x="2852" y="3116"/>
                  </a:lnTo>
                  <a:lnTo>
                    <a:pt x="2852" y="3109"/>
                  </a:lnTo>
                  <a:close/>
                  <a:moveTo>
                    <a:pt x="2897" y="3109"/>
                  </a:moveTo>
                  <a:lnTo>
                    <a:pt x="2922" y="3109"/>
                  </a:lnTo>
                  <a:lnTo>
                    <a:pt x="2922" y="3116"/>
                  </a:lnTo>
                  <a:lnTo>
                    <a:pt x="2897" y="3116"/>
                  </a:lnTo>
                  <a:lnTo>
                    <a:pt x="2897" y="3109"/>
                  </a:lnTo>
                  <a:close/>
                  <a:moveTo>
                    <a:pt x="2941" y="3109"/>
                  </a:moveTo>
                  <a:lnTo>
                    <a:pt x="2967" y="3109"/>
                  </a:lnTo>
                  <a:lnTo>
                    <a:pt x="2967" y="3116"/>
                  </a:lnTo>
                  <a:lnTo>
                    <a:pt x="2941" y="3116"/>
                  </a:lnTo>
                  <a:lnTo>
                    <a:pt x="2941" y="3109"/>
                  </a:lnTo>
                  <a:close/>
                  <a:moveTo>
                    <a:pt x="2986" y="3109"/>
                  </a:moveTo>
                  <a:lnTo>
                    <a:pt x="3012" y="3109"/>
                  </a:lnTo>
                  <a:lnTo>
                    <a:pt x="3012" y="3116"/>
                  </a:lnTo>
                  <a:lnTo>
                    <a:pt x="2986" y="3116"/>
                  </a:lnTo>
                  <a:lnTo>
                    <a:pt x="2986" y="3109"/>
                  </a:lnTo>
                  <a:close/>
                  <a:moveTo>
                    <a:pt x="3031" y="3109"/>
                  </a:moveTo>
                  <a:lnTo>
                    <a:pt x="3056" y="3109"/>
                  </a:lnTo>
                  <a:lnTo>
                    <a:pt x="3056" y="3116"/>
                  </a:lnTo>
                  <a:lnTo>
                    <a:pt x="3031" y="3116"/>
                  </a:lnTo>
                  <a:lnTo>
                    <a:pt x="3031" y="3109"/>
                  </a:lnTo>
                  <a:close/>
                  <a:moveTo>
                    <a:pt x="3076" y="3109"/>
                  </a:moveTo>
                  <a:lnTo>
                    <a:pt x="3101" y="3109"/>
                  </a:lnTo>
                  <a:lnTo>
                    <a:pt x="3101" y="3116"/>
                  </a:lnTo>
                  <a:lnTo>
                    <a:pt x="3076" y="3116"/>
                  </a:lnTo>
                  <a:lnTo>
                    <a:pt x="3076" y="3109"/>
                  </a:lnTo>
                  <a:close/>
                  <a:moveTo>
                    <a:pt x="3120" y="3109"/>
                  </a:moveTo>
                  <a:lnTo>
                    <a:pt x="3146" y="3109"/>
                  </a:lnTo>
                  <a:lnTo>
                    <a:pt x="3146" y="3116"/>
                  </a:lnTo>
                  <a:lnTo>
                    <a:pt x="3120" y="3116"/>
                  </a:lnTo>
                  <a:lnTo>
                    <a:pt x="3120" y="3109"/>
                  </a:lnTo>
                  <a:close/>
                  <a:moveTo>
                    <a:pt x="3165" y="3109"/>
                  </a:moveTo>
                  <a:lnTo>
                    <a:pt x="3191" y="3109"/>
                  </a:lnTo>
                  <a:lnTo>
                    <a:pt x="3191" y="3116"/>
                  </a:lnTo>
                  <a:lnTo>
                    <a:pt x="3165" y="3116"/>
                  </a:lnTo>
                  <a:lnTo>
                    <a:pt x="3165" y="3109"/>
                  </a:lnTo>
                  <a:close/>
                  <a:moveTo>
                    <a:pt x="3210" y="3109"/>
                  </a:moveTo>
                  <a:lnTo>
                    <a:pt x="3235" y="3109"/>
                  </a:lnTo>
                  <a:lnTo>
                    <a:pt x="3235" y="3116"/>
                  </a:lnTo>
                  <a:lnTo>
                    <a:pt x="3210" y="3116"/>
                  </a:lnTo>
                  <a:lnTo>
                    <a:pt x="3210" y="3109"/>
                  </a:lnTo>
                  <a:close/>
                  <a:moveTo>
                    <a:pt x="3255" y="3109"/>
                  </a:moveTo>
                  <a:lnTo>
                    <a:pt x="3280" y="3109"/>
                  </a:lnTo>
                  <a:lnTo>
                    <a:pt x="3280" y="3116"/>
                  </a:lnTo>
                  <a:lnTo>
                    <a:pt x="3255" y="3116"/>
                  </a:lnTo>
                  <a:lnTo>
                    <a:pt x="3255" y="3109"/>
                  </a:lnTo>
                  <a:close/>
                  <a:moveTo>
                    <a:pt x="3299" y="3109"/>
                  </a:moveTo>
                  <a:lnTo>
                    <a:pt x="3325" y="3109"/>
                  </a:lnTo>
                  <a:lnTo>
                    <a:pt x="3325" y="3116"/>
                  </a:lnTo>
                  <a:lnTo>
                    <a:pt x="3299" y="3116"/>
                  </a:lnTo>
                  <a:lnTo>
                    <a:pt x="3299" y="3109"/>
                  </a:lnTo>
                  <a:close/>
                  <a:moveTo>
                    <a:pt x="3344" y="3109"/>
                  </a:moveTo>
                  <a:lnTo>
                    <a:pt x="3370" y="3109"/>
                  </a:lnTo>
                  <a:lnTo>
                    <a:pt x="3370" y="3116"/>
                  </a:lnTo>
                  <a:lnTo>
                    <a:pt x="3344" y="3116"/>
                  </a:lnTo>
                  <a:lnTo>
                    <a:pt x="3344" y="3109"/>
                  </a:lnTo>
                  <a:close/>
                  <a:moveTo>
                    <a:pt x="3389" y="3109"/>
                  </a:moveTo>
                  <a:lnTo>
                    <a:pt x="3414" y="3109"/>
                  </a:lnTo>
                  <a:lnTo>
                    <a:pt x="3414" y="3116"/>
                  </a:lnTo>
                  <a:lnTo>
                    <a:pt x="3389" y="3116"/>
                  </a:lnTo>
                  <a:lnTo>
                    <a:pt x="3389" y="3109"/>
                  </a:lnTo>
                  <a:close/>
                  <a:moveTo>
                    <a:pt x="3433" y="3109"/>
                  </a:moveTo>
                  <a:lnTo>
                    <a:pt x="3459" y="3109"/>
                  </a:lnTo>
                  <a:lnTo>
                    <a:pt x="3459" y="3116"/>
                  </a:lnTo>
                  <a:lnTo>
                    <a:pt x="3433" y="3116"/>
                  </a:lnTo>
                  <a:lnTo>
                    <a:pt x="3433" y="3109"/>
                  </a:lnTo>
                  <a:close/>
                  <a:moveTo>
                    <a:pt x="3478" y="3109"/>
                  </a:moveTo>
                  <a:lnTo>
                    <a:pt x="3504" y="3109"/>
                  </a:lnTo>
                  <a:lnTo>
                    <a:pt x="3504" y="3116"/>
                  </a:lnTo>
                  <a:lnTo>
                    <a:pt x="3478" y="3116"/>
                  </a:lnTo>
                  <a:lnTo>
                    <a:pt x="3478" y="3109"/>
                  </a:lnTo>
                  <a:close/>
                  <a:moveTo>
                    <a:pt x="3523" y="3109"/>
                  </a:moveTo>
                  <a:lnTo>
                    <a:pt x="3548" y="3109"/>
                  </a:lnTo>
                  <a:lnTo>
                    <a:pt x="3548" y="3116"/>
                  </a:lnTo>
                  <a:lnTo>
                    <a:pt x="3523" y="3116"/>
                  </a:lnTo>
                  <a:lnTo>
                    <a:pt x="3523" y="3109"/>
                  </a:lnTo>
                  <a:close/>
                  <a:moveTo>
                    <a:pt x="3568" y="3109"/>
                  </a:moveTo>
                  <a:lnTo>
                    <a:pt x="3593" y="3109"/>
                  </a:lnTo>
                  <a:lnTo>
                    <a:pt x="3593" y="3116"/>
                  </a:lnTo>
                  <a:lnTo>
                    <a:pt x="3568" y="3116"/>
                  </a:lnTo>
                  <a:lnTo>
                    <a:pt x="3568" y="3109"/>
                  </a:lnTo>
                  <a:close/>
                  <a:moveTo>
                    <a:pt x="3613" y="3109"/>
                  </a:moveTo>
                  <a:lnTo>
                    <a:pt x="3638" y="3109"/>
                  </a:lnTo>
                  <a:lnTo>
                    <a:pt x="3638" y="3116"/>
                  </a:lnTo>
                  <a:lnTo>
                    <a:pt x="3613" y="3116"/>
                  </a:lnTo>
                  <a:lnTo>
                    <a:pt x="3613" y="3109"/>
                  </a:lnTo>
                  <a:close/>
                  <a:moveTo>
                    <a:pt x="3657" y="3109"/>
                  </a:moveTo>
                  <a:lnTo>
                    <a:pt x="3683" y="3109"/>
                  </a:lnTo>
                  <a:lnTo>
                    <a:pt x="3683" y="3116"/>
                  </a:lnTo>
                  <a:lnTo>
                    <a:pt x="3657" y="3116"/>
                  </a:lnTo>
                  <a:lnTo>
                    <a:pt x="3657" y="3109"/>
                  </a:lnTo>
                  <a:close/>
                  <a:moveTo>
                    <a:pt x="3702" y="3109"/>
                  </a:moveTo>
                  <a:lnTo>
                    <a:pt x="3728" y="3109"/>
                  </a:lnTo>
                  <a:lnTo>
                    <a:pt x="3728" y="3116"/>
                  </a:lnTo>
                  <a:lnTo>
                    <a:pt x="3702" y="3116"/>
                  </a:lnTo>
                  <a:lnTo>
                    <a:pt x="3702" y="3109"/>
                  </a:lnTo>
                  <a:close/>
                  <a:moveTo>
                    <a:pt x="3747" y="3109"/>
                  </a:moveTo>
                  <a:lnTo>
                    <a:pt x="3772" y="3109"/>
                  </a:lnTo>
                  <a:lnTo>
                    <a:pt x="3772" y="3116"/>
                  </a:lnTo>
                  <a:lnTo>
                    <a:pt x="3747" y="3116"/>
                  </a:lnTo>
                  <a:lnTo>
                    <a:pt x="3747" y="3109"/>
                  </a:lnTo>
                  <a:close/>
                  <a:moveTo>
                    <a:pt x="3791" y="3109"/>
                  </a:moveTo>
                  <a:lnTo>
                    <a:pt x="3817" y="3109"/>
                  </a:lnTo>
                  <a:lnTo>
                    <a:pt x="3817" y="3116"/>
                  </a:lnTo>
                  <a:lnTo>
                    <a:pt x="3791" y="3116"/>
                  </a:lnTo>
                  <a:lnTo>
                    <a:pt x="3791" y="3109"/>
                  </a:lnTo>
                  <a:close/>
                  <a:moveTo>
                    <a:pt x="3836" y="3109"/>
                  </a:moveTo>
                  <a:lnTo>
                    <a:pt x="3862" y="3109"/>
                  </a:lnTo>
                  <a:lnTo>
                    <a:pt x="3862" y="3116"/>
                  </a:lnTo>
                  <a:lnTo>
                    <a:pt x="3836" y="3116"/>
                  </a:lnTo>
                  <a:lnTo>
                    <a:pt x="3836" y="3109"/>
                  </a:lnTo>
                  <a:close/>
                  <a:moveTo>
                    <a:pt x="3881" y="3109"/>
                  </a:moveTo>
                  <a:lnTo>
                    <a:pt x="3906" y="3109"/>
                  </a:lnTo>
                  <a:lnTo>
                    <a:pt x="3906" y="3116"/>
                  </a:lnTo>
                  <a:lnTo>
                    <a:pt x="3881" y="3116"/>
                  </a:lnTo>
                  <a:lnTo>
                    <a:pt x="3881" y="3109"/>
                  </a:lnTo>
                  <a:close/>
                  <a:moveTo>
                    <a:pt x="3926" y="3109"/>
                  </a:moveTo>
                  <a:lnTo>
                    <a:pt x="3951" y="3109"/>
                  </a:lnTo>
                  <a:lnTo>
                    <a:pt x="3951" y="3116"/>
                  </a:lnTo>
                  <a:lnTo>
                    <a:pt x="3926" y="3116"/>
                  </a:lnTo>
                  <a:lnTo>
                    <a:pt x="3926" y="3109"/>
                  </a:lnTo>
                  <a:close/>
                  <a:moveTo>
                    <a:pt x="3970" y="3109"/>
                  </a:moveTo>
                  <a:lnTo>
                    <a:pt x="3978" y="3109"/>
                  </a:lnTo>
                  <a:lnTo>
                    <a:pt x="3975" y="3112"/>
                  </a:lnTo>
                  <a:lnTo>
                    <a:pt x="3975" y="3095"/>
                  </a:lnTo>
                  <a:lnTo>
                    <a:pt x="3981" y="3095"/>
                  </a:lnTo>
                  <a:lnTo>
                    <a:pt x="3981" y="3116"/>
                  </a:lnTo>
                  <a:lnTo>
                    <a:pt x="3970" y="3116"/>
                  </a:lnTo>
                  <a:lnTo>
                    <a:pt x="3970" y="3109"/>
                  </a:lnTo>
                  <a:close/>
                  <a:moveTo>
                    <a:pt x="3975" y="3076"/>
                  </a:moveTo>
                  <a:lnTo>
                    <a:pt x="3975" y="3050"/>
                  </a:lnTo>
                  <a:lnTo>
                    <a:pt x="3981" y="3050"/>
                  </a:lnTo>
                  <a:lnTo>
                    <a:pt x="3981" y="3076"/>
                  </a:lnTo>
                  <a:lnTo>
                    <a:pt x="3975" y="3076"/>
                  </a:lnTo>
                  <a:close/>
                  <a:moveTo>
                    <a:pt x="3975" y="3031"/>
                  </a:moveTo>
                  <a:lnTo>
                    <a:pt x="3975" y="3005"/>
                  </a:lnTo>
                  <a:lnTo>
                    <a:pt x="3981" y="3005"/>
                  </a:lnTo>
                  <a:lnTo>
                    <a:pt x="3981" y="3031"/>
                  </a:lnTo>
                  <a:lnTo>
                    <a:pt x="3975" y="3031"/>
                  </a:lnTo>
                  <a:close/>
                  <a:moveTo>
                    <a:pt x="3975" y="2986"/>
                  </a:moveTo>
                  <a:lnTo>
                    <a:pt x="3975" y="2961"/>
                  </a:lnTo>
                  <a:lnTo>
                    <a:pt x="3981" y="2961"/>
                  </a:lnTo>
                  <a:lnTo>
                    <a:pt x="3981" y="2986"/>
                  </a:lnTo>
                  <a:lnTo>
                    <a:pt x="3975" y="2986"/>
                  </a:lnTo>
                  <a:close/>
                  <a:moveTo>
                    <a:pt x="3975" y="2941"/>
                  </a:moveTo>
                  <a:lnTo>
                    <a:pt x="3975" y="2916"/>
                  </a:lnTo>
                  <a:lnTo>
                    <a:pt x="3981" y="2916"/>
                  </a:lnTo>
                  <a:lnTo>
                    <a:pt x="3981" y="2941"/>
                  </a:lnTo>
                  <a:lnTo>
                    <a:pt x="3975" y="2941"/>
                  </a:lnTo>
                  <a:close/>
                  <a:moveTo>
                    <a:pt x="3975" y="2897"/>
                  </a:moveTo>
                  <a:lnTo>
                    <a:pt x="3975" y="2871"/>
                  </a:lnTo>
                  <a:lnTo>
                    <a:pt x="3981" y="2871"/>
                  </a:lnTo>
                  <a:lnTo>
                    <a:pt x="3981" y="2897"/>
                  </a:lnTo>
                  <a:lnTo>
                    <a:pt x="3975" y="2897"/>
                  </a:lnTo>
                  <a:close/>
                  <a:moveTo>
                    <a:pt x="3975" y="2852"/>
                  </a:moveTo>
                  <a:lnTo>
                    <a:pt x="3975" y="2826"/>
                  </a:lnTo>
                  <a:lnTo>
                    <a:pt x="3981" y="2826"/>
                  </a:lnTo>
                  <a:lnTo>
                    <a:pt x="3981" y="2852"/>
                  </a:lnTo>
                  <a:lnTo>
                    <a:pt x="3975" y="2852"/>
                  </a:lnTo>
                  <a:close/>
                  <a:moveTo>
                    <a:pt x="3975" y="2807"/>
                  </a:moveTo>
                  <a:lnTo>
                    <a:pt x="3975" y="2782"/>
                  </a:lnTo>
                  <a:lnTo>
                    <a:pt x="3981" y="2782"/>
                  </a:lnTo>
                  <a:lnTo>
                    <a:pt x="3981" y="2807"/>
                  </a:lnTo>
                  <a:lnTo>
                    <a:pt x="3975" y="2807"/>
                  </a:lnTo>
                  <a:close/>
                  <a:moveTo>
                    <a:pt x="3975" y="2762"/>
                  </a:moveTo>
                  <a:lnTo>
                    <a:pt x="3975" y="2737"/>
                  </a:lnTo>
                  <a:lnTo>
                    <a:pt x="3981" y="2737"/>
                  </a:lnTo>
                  <a:lnTo>
                    <a:pt x="3981" y="2762"/>
                  </a:lnTo>
                  <a:lnTo>
                    <a:pt x="3975" y="2762"/>
                  </a:lnTo>
                  <a:close/>
                  <a:moveTo>
                    <a:pt x="3975" y="2718"/>
                  </a:moveTo>
                  <a:lnTo>
                    <a:pt x="3975" y="2692"/>
                  </a:lnTo>
                  <a:lnTo>
                    <a:pt x="3981" y="2692"/>
                  </a:lnTo>
                  <a:lnTo>
                    <a:pt x="3981" y="2718"/>
                  </a:lnTo>
                  <a:lnTo>
                    <a:pt x="3975" y="2718"/>
                  </a:lnTo>
                  <a:close/>
                  <a:moveTo>
                    <a:pt x="3975" y="2673"/>
                  </a:moveTo>
                  <a:lnTo>
                    <a:pt x="3975" y="2647"/>
                  </a:lnTo>
                  <a:lnTo>
                    <a:pt x="3981" y="2647"/>
                  </a:lnTo>
                  <a:lnTo>
                    <a:pt x="3981" y="2673"/>
                  </a:lnTo>
                  <a:lnTo>
                    <a:pt x="3975" y="2673"/>
                  </a:lnTo>
                  <a:close/>
                  <a:moveTo>
                    <a:pt x="3975" y="2628"/>
                  </a:moveTo>
                  <a:lnTo>
                    <a:pt x="3975" y="2603"/>
                  </a:lnTo>
                  <a:lnTo>
                    <a:pt x="3981" y="2603"/>
                  </a:lnTo>
                  <a:lnTo>
                    <a:pt x="3981" y="2628"/>
                  </a:lnTo>
                  <a:lnTo>
                    <a:pt x="3975" y="2628"/>
                  </a:lnTo>
                  <a:close/>
                  <a:moveTo>
                    <a:pt x="3975" y="2584"/>
                  </a:moveTo>
                  <a:lnTo>
                    <a:pt x="3975" y="2558"/>
                  </a:lnTo>
                  <a:lnTo>
                    <a:pt x="3981" y="2558"/>
                  </a:lnTo>
                  <a:lnTo>
                    <a:pt x="3981" y="2584"/>
                  </a:lnTo>
                  <a:lnTo>
                    <a:pt x="3975" y="2584"/>
                  </a:lnTo>
                  <a:close/>
                  <a:moveTo>
                    <a:pt x="3975" y="2539"/>
                  </a:moveTo>
                  <a:lnTo>
                    <a:pt x="3975" y="2513"/>
                  </a:lnTo>
                  <a:lnTo>
                    <a:pt x="3981" y="2513"/>
                  </a:lnTo>
                  <a:lnTo>
                    <a:pt x="3981" y="2539"/>
                  </a:lnTo>
                  <a:lnTo>
                    <a:pt x="3975" y="2539"/>
                  </a:lnTo>
                  <a:close/>
                  <a:moveTo>
                    <a:pt x="3975" y="2494"/>
                  </a:moveTo>
                  <a:lnTo>
                    <a:pt x="3975" y="2469"/>
                  </a:lnTo>
                  <a:lnTo>
                    <a:pt x="3981" y="2469"/>
                  </a:lnTo>
                  <a:lnTo>
                    <a:pt x="3981" y="2494"/>
                  </a:lnTo>
                  <a:lnTo>
                    <a:pt x="3975" y="2494"/>
                  </a:lnTo>
                  <a:close/>
                  <a:moveTo>
                    <a:pt x="3975" y="2449"/>
                  </a:moveTo>
                  <a:lnTo>
                    <a:pt x="3975" y="2424"/>
                  </a:lnTo>
                  <a:lnTo>
                    <a:pt x="3981" y="2424"/>
                  </a:lnTo>
                  <a:lnTo>
                    <a:pt x="3981" y="2449"/>
                  </a:lnTo>
                  <a:lnTo>
                    <a:pt x="3975" y="2449"/>
                  </a:lnTo>
                  <a:close/>
                  <a:moveTo>
                    <a:pt x="3975" y="2404"/>
                  </a:moveTo>
                  <a:lnTo>
                    <a:pt x="3975" y="2379"/>
                  </a:lnTo>
                  <a:lnTo>
                    <a:pt x="3981" y="2379"/>
                  </a:lnTo>
                  <a:lnTo>
                    <a:pt x="3981" y="2404"/>
                  </a:lnTo>
                  <a:lnTo>
                    <a:pt x="3975" y="2404"/>
                  </a:lnTo>
                  <a:close/>
                  <a:moveTo>
                    <a:pt x="3975" y="2360"/>
                  </a:moveTo>
                  <a:lnTo>
                    <a:pt x="3975" y="2334"/>
                  </a:lnTo>
                  <a:lnTo>
                    <a:pt x="3981" y="2334"/>
                  </a:lnTo>
                  <a:lnTo>
                    <a:pt x="3981" y="2360"/>
                  </a:lnTo>
                  <a:lnTo>
                    <a:pt x="3975" y="2360"/>
                  </a:lnTo>
                  <a:close/>
                  <a:moveTo>
                    <a:pt x="3975" y="2315"/>
                  </a:moveTo>
                  <a:lnTo>
                    <a:pt x="3975" y="2289"/>
                  </a:lnTo>
                  <a:lnTo>
                    <a:pt x="3981" y="2289"/>
                  </a:lnTo>
                  <a:lnTo>
                    <a:pt x="3981" y="2315"/>
                  </a:lnTo>
                  <a:lnTo>
                    <a:pt x="3975" y="2315"/>
                  </a:lnTo>
                  <a:close/>
                  <a:moveTo>
                    <a:pt x="3975" y="2270"/>
                  </a:moveTo>
                  <a:lnTo>
                    <a:pt x="3975" y="2245"/>
                  </a:lnTo>
                  <a:lnTo>
                    <a:pt x="3981" y="2245"/>
                  </a:lnTo>
                  <a:lnTo>
                    <a:pt x="3981" y="2270"/>
                  </a:lnTo>
                  <a:lnTo>
                    <a:pt x="3975" y="2270"/>
                  </a:lnTo>
                  <a:close/>
                  <a:moveTo>
                    <a:pt x="3975" y="2226"/>
                  </a:moveTo>
                  <a:lnTo>
                    <a:pt x="3975" y="2200"/>
                  </a:lnTo>
                  <a:lnTo>
                    <a:pt x="3981" y="2200"/>
                  </a:lnTo>
                  <a:lnTo>
                    <a:pt x="3981" y="2226"/>
                  </a:lnTo>
                  <a:lnTo>
                    <a:pt x="3975" y="2226"/>
                  </a:lnTo>
                  <a:close/>
                  <a:moveTo>
                    <a:pt x="3975" y="2181"/>
                  </a:moveTo>
                  <a:lnTo>
                    <a:pt x="3975" y="2155"/>
                  </a:lnTo>
                  <a:lnTo>
                    <a:pt x="3981" y="2155"/>
                  </a:lnTo>
                  <a:lnTo>
                    <a:pt x="3981" y="2181"/>
                  </a:lnTo>
                  <a:lnTo>
                    <a:pt x="3975" y="2181"/>
                  </a:lnTo>
                  <a:close/>
                  <a:moveTo>
                    <a:pt x="3975" y="2136"/>
                  </a:moveTo>
                  <a:lnTo>
                    <a:pt x="3975" y="2111"/>
                  </a:lnTo>
                  <a:lnTo>
                    <a:pt x="3981" y="2111"/>
                  </a:lnTo>
                  <a:lnTo>
                    <a:pt x="3981" y="2136"/>
                  </a:lnTo>
                  <a:lnTo>
                    <a:pt x="3975" y="2136"/>
                  </a:lnTo>
                  <a:close/>
                  <a:moveTo>
                    <a:pt x="3975" y="2091"/>
                  </a:moveTo>
                  <a:lnTo>
                    <a:pt x="3975" y="2066"/>
                  </a:lnTo>
                  <a:lnTo>
                    <a:pt x="3981" y="2066"/>
                  </a:lnTo>
                  <a:lnTo>
                    <a:pt x="3981" y="2091"/>
                  </a:lnTo>
                  <a:lnTo>
                    <a:pt x="3975" y="2091"/>
                  </a:lnTo>
                  <a:close/>
                  <a:moveTo>
                    <a:pt x="3975" y="2047"/>
                  </a:moveTo>
                  <a:lnTo>
                    <a:pt x="3975" y="2021"/>
                  </a:lnTo>
                  <a:lnTo>
                    <a:pt x="3981" y="2021"/>
                  </a:lnTo>
                  <a:lnTo>
                    <a:pt x="3981" y="2047"/>
                  </a:lnTo>
                  <a:lnTo>
                    <a:pt x="3975" y="2047"/>
                  </a:lnTo>
                  <a:close/>
                  <a:moveTo>
                    <a:pt x="3975" y="2002"/>
                  </a:moveTo>
                  <a:lnTo>
                    <a:pt x="3975" y="1976"/>
                  </a:lnTo>
                  <a:lnTo>
                    <a:pt x="3981" y="1976"/>
                  </a:lnTo>
                  <a:lnTo>
                    <a:pt x="3981" y="2002"/>
                  </a:lnTo>
                  <a:lnTo>
                    <a:pt x="3975" y="2002"/>
                  </a:lnTo>
                  <a:close/>
                  <a:moveTo>
                    <a:pt x="3975" y="1957"/>
                  </a:moveTo>
                  <a:lnTo>
                    <a:pt x="3975" y="1932"/>
                  </a:lnTo>
                  <a:lnTo>
                    <a:pt x="3981" y="1932"/>
                  </a:lnTo>
                  <a:lnTo>
                    <a:pt x="3981" y="1957"/>
                  </a:lnTo>
                  <a:lnTo>
                    <a:pt x="3975" y="1957"/>
                  </a:lnTo>
                  <a:close/>
                  <a:moveTo>
                    <a:pt x="3975" y="1912"/>
                  </a:moveTo>
                  <a:lnTo>
                    <a:pt x="3975" y="1887"/>
                  </a:lnTo>
                  <a:lnTo>
                    <a:pt x="3981" y="1887"/>
                  </a:lnTo>
                  <a:lnTo>
                    <a:pt x="3981" y="1912"/>
                  </a:lnTo>
                  <a:lnTo>
                    <a:pt x="3975" y="1912"/>
                  </a:lnTo>
                  <a:close/>
                  <a:moveTo>
                    <a:pt x="3975" y="1868"/>
                  </a:moveTo>
                  <a:lnTo>
                    <a:pt x="3975" y="1842"/>
                  </a:lnTo>
                  <a:lnTo>
                    <a:pt x="3981" y="1842"/>
                  </a:lnTo>
                  <a:lnTo>
                    <a:pt x="3981" y="1868"/>
                  </a:lnTo>
                  <a:lnTo>
                    <a:pt x="3975" y="1868"/>
                  </a:lnTo>
                  <a:close/>
                  <a:moveTo>
                    <a:pt x="3975" y="1823"/>
                  </a:moveTo>
                  <a:lnTo>
                    <a:pt x="3975" y="1797"/>
                  </a:lnTo>
                  <a:lnTo>
                    <a:pt x="3981" y="1797"/>
                  </a:lnTo>
                  <a:lnTo>
                    <a:pt x="3981" y="1823"/>
                  </a:lnTo>
                  <a:lnTo>
                    <a:pt x="3975" y="1823"/>
                  </a:lnTo>
                  <a:close/>
                  <a:moveTo>
                    <a:pt x="3975" y="1778"/>
                  </a:moveTo>
                  <a:lnTo>
                    <a:pt x="3975" y="1753"/>
                  </a:lnTo>
                  <a:lnTo>
                    <a:pt x="3981" y="1753"/>
                  </a:lnTo>
                  <a:lnTo>
                    <a:pt x="3981" y="1778"/>
                  </a:lnTo>
                  <a:lnTo>
                    <a:pt x="3975" y="1778"/>
                  </a:lnTo>
                  <a:close/>
                  <a:moveTo>
                    <a:pt x="3975" y="1733"/>
                  </a:moveTo>
                  <a:lnTo>
                    <a:pt x="3975" y="1708"/>
                  </a:lnTo>
                  <a:lnTo>
                    <a:pt x="3981" y="1708"/>
                  </a:lnTo>
                  <a:lnTo>
                    <a:pt x="3981" y="1733"/>
                  </a:lnTo>
                  <a:lnTo>
                    <a:pt x="3975" y="1733"/>
                  </a:lnTo>
                  <a:close/>
                  <a:moveTo>
                    <a:pt x="3975" y="1689"/>
                  </a:moveTo>
                  <a:lnTo>
                    <a:pt x="3975" y="1663"/>
                  </a:lnTo>
                  <a:lnTo>
                    <a:pt x="3981" y="1663"/>
                  </a:lnTo>
                  <a:lnTo>
                    <a:pt x="3981" y="1689"/>
                  </a:lnTo>
                  <a:lnTo>
                    <a:pt x="3975" y="1689"/>
                  </a:lnTo>
                  <a:close/>
                  <a:moveTo>
                    <a:pt x="3975" y="1644"/>
                  </a:moveTo>
                  <a:lnTo>
                    <a:pt x="3975" y="1618"/>
                  </a:lnTo>
                  <a:lnTo>
                    <a:pt x="3981" y="1618"/>
                  </a:lnTo>
                  <a:lnTo>
                    <a:pt x="3981" y="1644"/>
                  </a:lnTo>
                  <a:lnTo>
                    <a:pt x="3975" y="1644"/>
                  </a:lnTo>
                  <a:close/>
                  <a:moveTo>
                    <a:pt x="3975" y="1599"/>
                  </a:moveTo>
                  <a:lnTo>
                    <a:pt x="3975" y="1574"/>
                  </a:lnTo>
                  <a:lnTo>
                    <a:pt x="3981" y="1574"/>
                  </a:lnTo>
                  <a:lnTo>
                    <a:pt x="3981" y="1599"/>
                  </a:lnTo>
                  <a:lnTo>
                    <a:pt x="3975" y="1599"/>
                  </a:lnTo>
                  <a:close/>
                  <a:moveTo>
                    <a:pt x="3975" y="1555"/>
                  </a:moveTo>
                  <a:lnTo>
                    <a:pt x="3975" y="1529"/>
                  </a:lnTo>
                  <a:lnTo>
                    <a:pt x="3981" y="1529"/>
                  </a:lnTo>
                  <a:lnTo>
                    <a:pt x="3981" y="1555"/>
                  </a:lnTo>
                  <a:lnTo>
                    <a:pt x="3975" y="1555"/>
                  </a:lnTo>
                  <a:close/>
                  <a:moveTo>
                    <a:pt x="3975" y="1510"/>
                  </a:moveTo>
                  <a:lnTo>
                    <a:pt x="3975" y="1484"/>
                  </a:lnTo>
                  <a:lnTo>
                    <a:pt x="3981" y="1484"/>
                  </a:lnTo>
                  <a:lnTo>
                    <a:pt x="3981" y="1510"/>
                  </a:lnTo>
                  <a:lnTo>
                    <a:pt x="3975" y="1510"/>
                  </a:lnTo>
                  <a:close/>
                  <a:moveTo>
                    <a:pt x="3975" y="1465"/>
                  </a:moveTo>
                  <a:lnTo>
                    <a:pt x="3975" y="1439"/>
                  </a:lnTo>
                  <a:lnTo>
                    <a:pt x="3981" y="1439"/>
                  </a:lnTo>
                  <a:lnTo>
                    <a:pt x="3981" y="1465"/>
                  </a:lnTo>
                  <a:lnTo>
                    <a:pt x="3975" y="1465"/>
                  </a:lnTo>
                  <a:close/>
                  <a:moveTo>
                    <a:pt x="3975" y="1420"/>
                  </a:moveTo>
                  <a:lnTo>
                    <a:pt x="3975" y="1395"/>
                  </a:lnTo>
                  <a:lnTo>
                    <a:pt x="3981" y="1395"/>
                  </a:lnTo>
                  <a:lnTo>
                    <a:pt x="3981" y="1420"/>
                  </a:lnTo>
                  <a:lnTo>
                    <a:pt x="3975" y="1420"/>
                  </a:lnTo>
                  <a:close/>
                  <a:moveTo>
                    <a:pt x="3975" y="1376"/>
                  </a:moveTo>
                  <a:lnTo>
                    <a:pt x="3975" y="1350"/>
                  </a:lnTo>
                  <a:lnTo>
                    <a:pt x="3981" y="1350"/>
                  </a:lnTo>
                  <a:lnTo>
                    <a:pt x="3981" y="1376"/>
                  </a:lnTo>
                  <a:lnTo>
                    <a:pt x="3975" y="1376"/>
                  </a:lnTo>
                  <a:close/>
                  <a:moveTo>
                    <a:pt x="3975" y="1331"/>
                  </a:moveTo>
                  <a:lnTo>
                    <a:pt x="3975" y="1305"/>
                  </a:lnTo>
                  <a:lnTo>
                    <a:pt x="3981" y="1305"/>
                  </a:lnTo>
                  <a:lnTo>
                    <a:pt x="3981" y="1331"/>
                  </a:lnTo>
                  <a:lnTo>
                    <a:pt x="3975" y="1331"/>
                  </a:lnTo>
                  <a:close/>
                  <a:moveTo>
                    <a:pt x="3975" y="1286"/>
                  </a:moveTo>
                  <a:lnTo>
                    <a:pt x="3975" y="1261"/>
                  </a:lnTo>
                  <a:lnTo>
                    <a:pt x="3981" y="1261"/>
                  </a:lnTo>
                  <a:lnTo>
                    <a:pt x="3981" y="1286"/>
                  </a:lnTo>
                  <a:lnTo>
                    <a:pt x="3975" y="1286"/>
                  </a:lnTo>
                  <a:close/>
                  <a:moveTo>
                    <a:pt x="3975" y="1241"/>
                  </a:moveTo>
                  <a:lnTo>
                    <a:pt x="3975" y="1216"/>
                  </a:lnTo>
                  <a:lnTo>
                    <a:pt x="3981" y="1216"/>
                  </a:lnTo>
                  <a:lnTo>
                    <a:pt x="3981" y="1241"/>
                  </a:lnTo>
                  <a:lnTo>
                    <a:pt x="3975" y="1241"/>
                  </a:lnTo>
                  <a:close/>
                  <a:moveTo>
                    <a:pt x="3975" y="1197"/>
                  </a:moveTo>
                  <a:lnTo>
                    <a:pt x="3975" y="1171"/>
                  </a:lnTo>
                  <a:lnTo>
                    <a:pt x="3981" y="1171"/>
                  </a:lnTo>
                  <a:lnTo>
                    <a:pt x="3981" y="1197"/>
                  </a:lnTo>
                  <a:lnTo>
                    <a:pt x="3975" y="1197"/>
                  </a:lnTo>
                  <a:close/>
                  <a:moveTo>
                    <a:pt x="3975" y="1152"/>
                  </a:moveTo>
                  <a:lnTo>
                    <a:pt x="3975" y="1126"/>
                  </a:lnTo>
                  <a:lnTo>
                    <a:pt x="3981" y="1126"/>
                  </a:lnTo>
                  <a:lnTo>
                    <a:pt x="3981" y="1152"/>
                  </a:lnTo>
                  <a:lnTo>
                    <a:pt x="3975" y="1152"/>
                  </a:lnTo>
                  <a:close/>
                  <a:moveTo>
                    <a:pt x="3975" y="1107"/>
                  </a:moveTo>
                  <a:lnTo>
                    <a:pt x="3975" y="1082"/>
                  </a:lnTo>
                  <a:lnTo>
                    <a:pt x="3981" y="1082"/>
                  </a:lnTo>
                  <a:lnTo>
                    <a:pt x="3981" y="1107"/>
                  </a:lnTo>
                  <a:lnTo>
                    <a:pt x="3975" y="1107"/>
                  </a:lnTo>
                  <a:close/>
                  <a:moveTo>
                    <a:pt x="3975" y="1062"/>
                  </a:moveTo>
                  <a:lnTo>
                    <a:pt x="3975" y="1037"/>
                  </a:lnTo>
                  <a:lnTo>
                    <a:pt x="3981" y="1037"/>
                  </a:lnTo>
                  <a:lnTo>
                    <a:pt x="3981" y="1062"/>
                  </a:lnTo>
                  <a:lnTo>
                    <a:pt x="3975" y="1062"/>
                  </a:lnTo>
                  <a:close/>
                  <a:moveTo>
                    <a:pt x="3975" y="1018"/>
                  </a:moveTo>
                  <a:lnTo>
                    <a:pt x="3975" y="992"/>
                  </a:lnTo>
                  <a:lnTo>
                    <a:pt x="3981" y="992"/>
                  </a:lnTo>
                  <a:lnTo>
                    <a:pt x="3981" y="1018"/>
                  </a:lnTo>
                  <a:lnTo>
                    <a:pt x="3975" y="1018"/>
                  </a:lnTo>
                  <a:close/>
                  <a:moveTo>
                    <a:pt x="3975" y="973"/>
                  </a:moveTo>
                  <a:lnTo>
                    <a:pt x="3975" y="947"/>
                  </a:lnTo>
                  <a:lnTo>
                    <a:pt x="3981" y="947"/>
                  </a:lnTo>
                  <a:lnTo>
                    <a:pt x="3981" y="973"/>
                  </a:lnTo>
                  <a:lnTo>
                    <a:pt x="3975" y="973"/>
                  </a:lnTo>
                  <a:close/>
                  <a:moveTo>
                    <a:pt x="3975" y="928"/>
                  </a:moveTo>
                  <a:lnTo>
                    <a:pt x="3975" y="903"/>
                  </a:lnTo>
                  <a:lnTo>
                    <a:pt x="3981" y="903"/>
                  </a:lnTo>
                  <a:lnTo>
                    <a:pt x="3981" y="928"/>
                  </a:lnTo>
                  <a:lnTo>
                    <a:pt x="3975" y="928"/>
                  </a:lnTo>
                  <a:close/>
                  <a:moveTo>
                    <a:pt x="3975" y="883"/>
                  </a:moveTo>
                  <a:lnTo>
                    <a:pt x="3975" y="858"/>
                  </a:lnTo>
                  <a:lnTo>
                    <a:pt x="3981" y="858"/>
                  </a:lnTo>
                  <a:lnTo>
                    <a:pt x="3981" y="883"/>
                  </a:lnTo>
                  <a:lnTo>
                    <a:pt x="3975" y="883"/>
                  </a:lnTo>
                  <a:close/>
                  <a:moveTo>
                    <a:pt x="3975" y="839"/>
                  </a:moveTo>
                  <a:lnTo>
                    <a:pt x="3975" y="813"/>
                  </a:lnTo>
                  <a:lnTo>
                    <a:pt x="3981" y="813"/>
                  </a:lnTo>
                  <a:lnTo>
                    <a:pt x="3981" y="839"/>
                  </a:lnTo>
                  <a:lnTo>
                    <a:pt x="3975" y="839"/>
                  </a:lnTo>
                  <a:close/>
                  <a:moveTo>
                    <a:pt x="3975" y="794"/>
                  </a:moveTo>
                  <a:lnTo>
                    <a:pt x="3975" y="768"/>
                  </a:lnTo>
                  <a:lnTo>
                    <a:pt x="3981" y="768"/>
                  </a:lnTo>
                  <a:lnTo>
                    <a:pt x="3981" y="794"/>
                  </a:lnTo>
                  <a:lnTo>
                    <a:pt x="3975" y="794"/>
                  </a:lnTo>
                  <a:close/>
                  <a:moveTo>
                    <a:pt x="3975" y="749"/>
                  </a:moveTo>
                  <a:lnTo>
                    <a:pt x="3975" y="724"/>
                  </a:lnTo>
                  <a:lnTo>
                    <a:pt x="3981" y="724"/>
                  </a:lnTo>
                  <a:lnTo>
                    <a:pt x="3981" y="749"/>
                  </a:lnTo>
                  <a:lnTo>
                    <a:pt x="3975" y="749"/>
                  </a:lnTo>
                  <a:close/>
                  <a:moveTo>
                    <a:pt x="3975" y="705"/>
                  </a:moveTo>
                  <a:lnTo>
                    <a:pt x="3975" y="679"/>
                  </a:lnTo>
                  <a:lnTo>
                    <a:pt x="3981" y="679"/>
                  </a:lnTo>
                  <a:lnTo>
                    <a:pt x="3981" y="705"/>
                  </a:lnTo>
                  <a:lnTo>
                    <a:pt x="3975" y="705"/>
                  </a:lnTo>
                  <a:close/>
                  <a:moveTo>
                    <a:pt x="3975" y="660"/>
                  </a:moveTo>
                  <a:lnTo>
                    <a:pt x="3975" y="634"/>
                  </a:lnTo>
                  <a:lnTo>
                    <a:pt x="3981" y="634"/>
                  </a:lnTo>
                  <a:lnTo>
                    <a:pt x="3981" y="660"/>
                  </a:lnTo>
                  <a:lnTo>
                    <a:pt x="3975" y="660"/>
                  </a:lnTo>
                  <a:close/>
                  <a:moveTo>
                    <a:pt x="3975" y="615"/>
                  </a:moveTo>
                  <a:lnTo>
                    <a:pt x="3975" y="590"/>
                  </a:lnTo>
                  <a:lnTo>
                    <a:pt x="3981" y="590"/>
                  </a:lnTo>
                  <a:lnTo>
                    <a:pt x="3981" y="615"/>
                  </a:lnTo>
                  <a:lnTo>
                    <a:pt x="3975" y="615"/>
                  </a:lnTo>
                  <a:close/>
                  <a:moveTo>
                    <a:pt x="3975" y="570"/>
                  </a:moveTo>
                  <a:lnTo>
                    <a:pt x="3975" y="545"/>
                  </a:lnTo>
                  <a:lnTo>
                    <a:pt x="3981" y="545"/>
                  </a:lnTo>
                  <a:lnTo>
                    <a:pt x="3981" y="570"/>
                  </a:lnTo>
                  <a:lnTo>
                    <a:pt x="3975" y="570"/>
                  </a:lnTo>
                  <a:close/>
                  <a:moveTo>
                    <a:pt x="3975" y="525"/>
                  </a:moveTo>
                  <a:lnTo>
                    <a:pt x="3975" y="500"/>
                  </a:lnTo>
                  <a:lnTo>
                    <a:pt x="3981" y="500"/>
                  </a:lnTo>
                  <a:lnTo>
                    <a:pt x="3981" y="525"/>
                  </a:lnTo>
                  <a:lnTo>
                    <a:pt x="3975" y="525"/>
                  </a:lnTo>
                  <a:close/>
                  <a:moveTo>
                    <a:pt x="3975" y="481"/>
                  </a:moveTo>
                  <a:lnTo>
                    <a:pt x="3975" y="455"/>
                  </a:lnTo>
                  <a:lnTo>
                    <a:pt x="3981" y="455"/>
                  </a:lnTo>
                  <a:lnTo>
                    <a:pt x="3981" y="481"/>
                  </a:lnTo>
                  <a:lnTo>
                    <a:pt x="3975" y="481"/>
                  </a:lnTo>
                  <a:close/>
                  <a:moveTo>
                    <a:pt x="3975" y="436"/>
                  </a:moveTo>
                  <a:lnTo>
                    <a:pt x="3975" y="410"/>
                  </a:lnTo>
                  <a:lnTo>
                    <a:pt x="3981" y="410"/>
                  </a:lnTo>
                  <a:lnTo>
                    <a:pt x="3981" y="436"/>
                  </a:lnTo>
                  <a:lnTo>
                    <a:pt x="3975" y="436"/>
                  </a:lnTo>
                  <a:close/>
                  <a:moveTo>
                    <a:pt x="3975" y="391"/>
                  </a:moveTo>
                  <a:lnTo>
                    <a:pt x="3975" y="366"/>
                  </a:lnTo>
                  <a:lnTo>
                    <a:pt x="3981" y="366"/>
                  </a:lnTo>
                  <a:lnTo>
                    <a:pt x="3981" y="391"/>
                  </a:lnTo>
                  <a:lnTo>
                    <a:pt x="3975" y="391"/>
                  </a:lnTo>
                  <a:close/>
                  <a:moveTo>
                    <a:pt x="3975" y="347"/>
                  </a:moveTo>
                  <a:lnTo>
                    <a:pt x="3975" y="321"/>
                  </a:lnTo>
                  <a:lnTo>
                    <a:pt x="3981" y="321"/>
                  </a:lnTo>
                  <a:lnTo>
                    <a:pt x="3981" y="347"/>
                  </a:lnTo>
                  <a:lnTo>
                    <a:pt x="3975" y="347"/>
                  </a:lnTo>
                  <a:close/>
                  <a:moveTo>
                    <a:pt x="3975" y="302"/>
                  </a:moveTo>
                  <a:lnTo>
                    <a:pt x="3975" y="276"/>
                  </a:lnTo>
                  <a:lnTo>
                    <a:pt x="3981" y="276"/>
                  </a:lnTo>
                  <a:lnTo>
                    <a:pt x="3981" y="302"/>
                  </a:lnTo>
                  <a:lnTo>
                    <a:pt x="3975" y="302"/>
                  </a:lnTo>
                  <a:close/>
                  <a:moveTo>
                    <a:pt x="3975" y="257"/>
                  </a:moveTo>
                  <a:lnTo>
                    <a:pt x="3975" y="232"/>
                  </a:lnTo>
                  <a:lnTo>
                    <a:pt x="3981" y="232"/>
                  </a:lnTo>
                  <a:lnTo>
                    <a:pt x="3981" y="257"/>
                  </a:lnTo>
                  <a:lnTo>
                    <a:pt x="3975" y="257"/>
                  </a:lnTo>
                  <a:close/>
                  <a:moveTo>
                    <a:pt x="3975" y="212"/>
                  </a:moveTo>
                  <a:lnTo>
                    <a:pt x="3975" y="187"/>
                  </a:lnTo>
                  <a:lnTo>
                    <a:pt x="3981" y="187"/>
                  </a:lnTo>
                  <a:lnTo>
                    <a:pt x="3981" y="212"/>
                  </a:lnTo>
                  <a:lnTo>
                    <a:pt x="3975" y="212"/>
                  </a:lnTo>
                  <a:close/>
                  <a:moveTo>
                    <a:pt x="3975" y="168"/>
                  </a:moveTo>
                  <a:lnTo>
                    <a:pt x="3975" y="142"/>
                  </a:lnTo>
                  <a:lnTo>
                    <a:pt x="3981" y="142"/>
                  </a:lnTo>
                  <a:lnTo>
                    <a:pt x="3981" y="168"/>
                  </a:lnTo>
                  <a:lnTo>
                    <a:pt x="3975" y="168"/>
                  </a:lnTo>
                  <a:close/>
                  <a:moveTo>
                    <a:pt x="3975" y="123"/>
                  </a:moveTo>
                  <a:lnTo>
                    <a:pt x="3975" y="97"/>
                  </a:lnTo>
                  <a:lnTo>
                    <a:pt x="3981" y="97"/>
                  </a:lnTo>
                  <a:lnTo>
                    <a:pt x="3981" y="123"/>
                  </a:lnTo>
                  <a:lnTo>
                    <a:pt x="3975" y="123"/>
                  </a:lnTo>
                  <a:close/>
                  <a:moveTo>
                    <a:pt x="3975" y="78"/>
                  </a:moveTo>
                  <a:lnTo>
                    <a:pt x="3975" y="53"/>
                  </a:lnTo>
                  <a:lnTo>
                    <a:pt x="3981" y="53"/>
                  </a:lnTo>
                  <a:lnTo>
                    <a:pt x="3981" y="78"/>
                  </a:lnTo>
                  <a:lnTo>
                    <a:pt x="3975" y="78"/>
                  </a:lnTo>
                  <a:close/>
                  <a:moveTo>
                    <a:pt x="3975" y="33"/>
                  </a:moveTo>
                  <a:lnTo>
                    <a:pt x="3975" y="8"/>
                  </a:lnTo>
                  <a:lnTo>
                    <a:pt x="3981" y="8"/>
                  </a:lnTo>
                  <a:lnTo>
                    <a:pt x="3981" y="33"/>
                  </a:lnTo>
                  <a:lnTo>
                    <a:pt x="3975" y="33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469" name="Group 10"/>
            <p:cNvGrpSpPr>
              <a:grpSpLocks/>
            </p:cNvGrpSpPr>
            <p:nvPr/>
          </p:nvGrpSpPr>
          <p:grpSpPr bwMode="auto">
            <a:xfrm>
              <a:off x="3673" y="1211"/>
              <a:ext cx="1523" cy="728"/>
              <a:chOff x="3686" y="703"/>
              <a:chExt cx="1781" cy="915"/>
            </a:xfrm>
          </p:grpSpPr>
          <p:sp>
            <p:nvSpPr>
              <p:cNvPr id="148207" name="Freeform 11"/>
              <p:cNvSpPr>
                <a:spLocks/>
              </p:cNvSpPr>
              <p:nvPr/>
            </p:nvSpPr>
            <p:spPr bwMode="auto">
              <a:xfrm>
                <a:off x="3686" y="703"/>
                <a:ext cx="1781" cy="915"/>
              </a:xfrm>
              <a:custGeom>
                <a:avLst/>
                <a:gdLst>
                  <a:gd name="T0" fmla="*/ 0 w 1781"/>
                  <a:gd name="T1" fmla="*/ 915 h 915"/>
                  <a:gd name="T2" fmla="*/ 0 w 1781"/>
                  <a:gd name="T3" fmla="*/ 235 h 915"/>
                  <a:gd name="T4" fmla="*/ 513 w 1781"/>
                  <a:gd name="T5" fmla="*/ 235 h 915"/>
                  <a:gd name="T6" fmla="*/ 513 w 1781"/>
                  <a:gd name="T7" fmla="*/ 0 h 915"/>
                  <a:gd name="T8" fmla="*/ 1781 w 1781"/>
                  <a:gd name="T9" fmla="*/ 0 h 915"/>
                  <a:gd name="T10" fmla="*/ 1781 w 1781"/>
                  <a:gd name="T11" fmla="*/ 892 h 915"/>
                  <a:gd name="T12" fmla="*/ 1781 w 1781"/>
                  <a:gd name="T13" fmla="*/ 915 h 915"/>
                  <a:gd name="T14" fmla="*/ 0 w 1781"/>
                  <a:gd name="T15" fmla="*/ 915 h 9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1"/>
                  <a:gd name="T25" fmla="*/ 0 h 915"/>
                  <a:gd name="T26" fmla="*/ 1781 w 1781"/>
                  <a:gd name="T27" fmla="*/ 915 h 9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1" h="915">
                    <a:moveTo>
                      <a:pt x="0" y="915"/>
                    </a:moveTo>
                    <a:lnTo>
                      <a:pt x="0" y="235"/>
                    </a:lnTo>
                    <a:lnTo>
                      <a:pt x="513" y="235"/>
                    </a:lnTo>
                    <a:lnTo>
                      <a:pt x="513" y="0"/>
                    </a:lnTo>
                    <a:lnTo>
                      <a:pt x="1781" y="0"/>
                    </a:lnTo>
                    <a:lnTo>
                      <a:pt x="1781" y="892"/>
                    </a:lnTo>
                    <a:lnTo>
                      <a:pt x="1781" y="915"/>
                    </a:lnTo>
                    <a:lnTo>
                      <a:pt x="0" y="915"/>
                    </a:lnTo>
                    <a:close/>
                  </a:path>
                </a:pathLst>
              </a:custGeom>
              <a:solidFill>
                <a:srgbClr val="38B64A">
                  <a:alpha val="9019"/>
                </a:srgbClr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8" name="Freeform 12"/>
              <p:cNvSpPr>
                <a:spLocks/>
              </p:cNvSpPr>
              <p:nvPr/>
            </p:nvSpPr>
            <p:spPr bwMode="auto">
              <a:xfrm>
                <a:off x="3686" y="703"/>
                <a:ext cx="1781" cy="915"/>
              </a:xfrm>
              <a:custGeom>
                <a:avLst/>
                <a:gdLst>
                  <a:gd name="T0" fmla="*/ 0 w 1781"/>
                  <a:gd name="T1" fmla="*/ 915 h 915"/>
                  <a:gd name="T2" fmla="*/ 0 w 1781"/>
                  <a:gd name="T3" fmla="*/ 235 h 915"/>
                  <a:gd name="T4" fmla="*/ 513 w 1781"/>
                  <a:gd name="T5" fmla="*/ 235 h 915"/>
                  <a:gd name="T6" fmla="*/ 513 w 1781"/>
                  <a:gd name="T7" fmla="*/ 0 h 915"/>
                  <a:gd name="T8" fmla="*/ 1781 w 1781"/>
                  <a:gd name="T9" fmla="*/ 0 h 915"/>
                  <a:gd name="T10" fmla="*/ 1781 w 1781"/>
                  <a:gd name="T11" fmla="*/ 892 h 915"/>
                  <a:gd name="T12" fmla="*/ 1781 w 1781"/>
                  <a:gd name="T13" fmla="*/ 915 h 915"/>
                  <a:gd name="T14" fmla="*/ 0 w 1781"/>
                  <a:gd name="T15" fmla="*/ 915 h 9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1"/>
                  <a:gd name="T25" fmla="*/ 0 h 915"/>
                  <a:gd name="T26" fmla="*/ 1781 w 1781"/>
                  <a:gd name="T27" fmla="*/ 915 h 9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1" h="915">
                    <a:moveTo>
                      <a:pt x="0" y="915"/>
                    </a:moveTo>
                    <a:lnTo>
                      <a:pt x="0" y="235"/>
                    </a:lnTo>
                    <a:lnTo>
                      <a:pt x="513" y="235"/>
                    </a:lnTo>
                    <a:lnTo>
                      <a:pt x="513" y="0"/>
                    </a:lnTo>
                    <a:lnTo>
                      <a:pt x="1781" y="0"/>
                    </a:lnTo>
                    <a:lnTo>
                      <a:pt x="1781" y="892"/>
                    </a:lnTo>
                    <a:lnTo>
                      <a:pt x="1781" y="915"/>
                    </a:lnTo>
                    <a:lnTo>
                      <a:pt x="0" y="915"/>
                    </a:lnTo>
                    <a:close/>
                  </a:path>
                </a:pathLst>
              </a:custGeom>
              <a:solidFill>
                <a:srgbClr val="38B64A">
                  <a:alpha val="9019"/>
                </a:srgbClr>
              </a:solidFill>
              <a:ln w="9525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0" name="Rectangle 13"/>
            <p:cNvSpPr>
              <a:spLocks noChangeArrowheads="1"/>
            </p:cNvSpPr>
            <p:nvPr/>
          </p:nvSpPr>
          <p:spPr bwMode="auto">
            <a:xfrm>
              <a:off x="5325" y="2571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10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471" name="Rectangle 14"/>
            <p:cNvSpPr>
              <a:spLocks noChangeArrowheads="1"/>
            </p:cNvSpPr>
            <p:nvPr/>
          </p:nvSpPr>
          <p:spPr bwMode="auto">
            <a:xfrm>
              <a:off x="5373" y="2571"/>
              <a:ext cx="1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-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472" name="Rectangle 15"/>
            <p:cNvSpPr>
              <a:spLocks noChangeArrowheads="1"/>
            </p:cNvSpPr>
            <p:nvPr/>
          </p:nvSpPr>
          <p:spPr bwMode="auto">
            <a:xfrm>
              <a:off x="5388" y="2571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50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473" name="Rectangle 16"/>
            <p:cNvSpPr>
              <a:spLocks noChangeArrowheads="1"/>
            </p:cNvSpPr>
            <p:nvPr/>
          </p:nvSpPr>
          <p:spPr bwMode="auto">
            <a:xfrm>
              <a:off x="5325" y="2624"/>
              <a:ext cx="9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MHz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474" name="Group 17"/>
            <p:cNvGrpSpPr>
              <a:grpSpLocks/>
            </p:cNvGrpSpPr>
            <p:nvPr/>
          </p:nvGrpSpPr>
          <p:grpSpPr bwMode="auto">
            <a:xfrm>
              <a:off x="4929" y="3311"/>
              <a:ext cx="266" cy="159"/>
              <a:chOff x="5154" y="3159"/>
              <a:chExt cx="326" cy="185"/>
            </a:xfrm>
          </p:grpSpPr>
          <p:sp>
            <p:nvSpPr>
              <p:cNvPr id="148205" name="Freeform 18"/>
              <p:cNvSpPr>
                <a:spLocks/>
              </p:cNvSpPr>
              <p:nvPr/>
            </p:nvSpPr>
            <p:spPr bwMode="auto">
              <a:xfrm>
                <a:off x="5154" y="3159"/>
                <a:ext cx="326" cy="185"/>
              </a:xfrm>
              <a:custGeom>
                <a:avLst/>
                <a:gdLst>
                  <a:gd name="T0" fmla="*/ 0 w 1700"/>
                  <a:gd name="T1" fmla="*/ 0 h 962"/>
                  <a:gd name="T2" fmla="*/ 0 w 1700"/>
                  <a:gd name="T3" fmla="*/ 0 h 962"/>
                  <a:gd name="T4" fmla="*/ 0 w 1700"/>
                  <a:gd name="T5" fmla="*/ 0 h 962"/>
                  <a:gd name="T6" fmla="*/ 0 w 1700"/>
                  <a:gd name="T7" fmla="*/ 0 h 962"/>
                  <a:gd name="T8" fmla="*/ 0 w 1700"/>
                  <a:gd name="T9" fmla="*/ 0 h 962"/>
                  <a:gd name="T10" fmla="*/ 0 w 1700"/>
                  <a:gd name="T11" fmla="*/ 0 h 962"/>
                  <a:gd name="T12" fmla="*/ 0 w 1700"/>
                  <a:gd name="T13" fmla="*/ 0 h 962"/>
                  <a:gd name="T14" fmla="*/ 0 w 1700"/>
                  <a:gd name="T15" fmla="*/ 0 h 962"/>
                  <a:gd name="T16" fmla="*/ 0 w 1700"/>
                  <a:gd name="T17" fmla="*/ 0 h 9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0"/>
                  <a:gd name="T28" fmla="*/ 0 h 962"/>
                  <a:gd name="T29" fmla="*/ 1700 w 1700"/>
                  <a:gd name="T30" fmla="*/ 962 h 9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0" h="962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lnTo>
                      <a:pt x="0" y="802"/>
                    </a:lnTo>
                    <a:cubicBezTo>
                      <a:pt x="0" y="891"/>
                      <a:pt x="72" y="962"/>
                      <a:pt x="160" y="962"/>
                    </a:cubicBezTo>
                    <a:lnTo>
                      <a:pt x="1539" y="962"/>
                    </a:lnTo>
                    <a:cubicBezTo>
                      <a:pt x="1628" y="962"/>
                      <a:pt x="1700" y="891"/>
                      <a:pt x="1700" y="802"/>
                    </a:cubicBezTo>
                    <a:lnTo>
                      <a:pt x="1700" y="160"/>
                    </a:lnTo>
                    <a:cubicBezTo>
                      <a:pt x="1700" y="72"/>
                      <a:pt x="1628" y="0"/>
                      <a:pt x="1539" y="0"/>
                    </a:cubicBez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CD07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6" name="Freeform 19"/>
              <p:cNvSpPr>
                <a:spLocks/>
              </p:cNvSpPr>
              <p:nvPr/>
            </p:nvSpPr>
            <p:spPr bwMode="auto">
              <a:xfrm>
                <a:off x="5154" y="3159"/>
                <a:ext cx="326" cy="185"/>
              </a:xfrm>
              <a:custGeom>
                <a:avLst/>
                <a:gdLst>
                  <a:gd name="T0" fmla="*/ 0 w 1700"/>
                  <a:gd name="T1" fmla="*/ 0 h 962"/>
                  <a:gd name="T2" fmla="*/ 0 w 1700"/>
                  <a:gd name="T3" fmla="*/ 0 h 962"/>
                  <a:gd name="T4" fmla="*/ 0 w 1700"/>
                  <a:gd name="T5" fmla="*/ 0 h 962"/>
                  <a:gd name="T6" fmla="*/ 0 w 1700"/>
                  <a:gd name="T7" fmla="*/ 0 h 962"/>
                  <a:gd name="T8" fmla="*/ 0 w 1700"/>
                  <a:gd name="T9" fmla="*/ 0 h 962"/>
                  <a:gd name="T10" fmla="*/ 0 w 1700"/>
                  <a:gd name="T11" fmla="*/ 0 h 962"/>
                  <a:gd name="T12" fmla="*/ 0 w 1700"/>
                  <a:gd name="T13" fmla="*/ 0 h 962"/>
                  <a:gd name="T14" fmla="*/ 0 w 1700"/>
                  <a:gd name="T15" fmla="*/ 0 h 962"/>
                  <a:gd name="T16" fmla="*/ 0 w 1700"/>
                  <a:gd name="T17" fmla="*/ 0 h 9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00"/>
                  <a:gd name="T28" fmla="*/ 0 h 962"/>
                  <a:gd name="T29" fmla="*/ 1700 w 1700"/>
                  <a:gd name="T30" fmla="*/ 962 h 9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00" h="962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lnTo>
                      <a:pt x="0" y="802"/>
                    </a:lnTo>
                    <a:cubicBezTo>
                      <a:pt x="0" y="891"/>
                      <a:pt x="72" y="962"/>
                      <a:pt x="160" y="962"/>
                    </a:cubicBezTo>
                    <a:lnTo>
                      <a:pt x="1539" y="962"/>
                    </a:lnTo>
                    <a:cubicBezTo>
                      <a:pt x="1628" y="962"/>
                      <a:pt x="1700" y="891"/>
                      <a:pt x="1700" y="802"/>
                    </a:cubicBezTo>
                    <a:lnTo>
                      <a:pt x="1700" y="160"/>
                    </a:lnTo>
                    <a:cubicBezTo>
                      <a:pt x="1700" y="72"/>
                      <a:pt x="1628" y="0"/>
                      <a:pt x="1539" y="0"/>
                    </a:cubicBez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CD07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75" name="Rectangle 20"/>
            <p:cNvSpPr>
              <a:spLocks noChangeArrowheads="1"/>
            </p:cNvSpPr>
            <p:nvPr/>
          </p:nvSpPr>
          <p:spPr bwMode="auto">
            <a:xfrm>
              <a:off x="4969" y="3324"/>
              <a:ext cx="1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700" b="1" baseline="0">
                  <a:solidFill>
                    <a:srgbClr val="000000"/>
                  </a:solidFill>
                </a:rPr>
                <a:t>TAP</a:t>
              </a:r>
            </a:p>
            <a:p>
              <a:pPr algn="ctr"/>
              <a:r>
                <a:rPr lang="en-US" sz="700" b="1" baseline="0">
                  <a:solidFill>
                    <a:srgbClr val="000000"/>
                  </a:solidFill>
                </a:rPr>
                <a:t>(JTAG)</a:t>
              </a:r>
            </a:p>
          </p:txBody>
        </p:sp>
        <p:sp>
          <p:nvSpPr>
            <p:cNvPr id="147476" name="Freeform 21"/>
            <p:cNvSpPr>
              <a:spLocks noEditPoints="1"/>
            </p:cNvSpPr>
            <p:nvPr/>
          </p:nvSpPr>
          <p:spPr bwMode="auto">
            <a:xfrm>
              <a:off x="5197" y="3372"/>
              <a:ext cx="233" cy="34"/>
            </a:xfrm>
            <a:custGeom>
              <a:avLst/>
              <a:gdLst>
                <a:gd name="T0" fmla="*/ 0 w 1417"/>
                <a:gd name="T1" fmla="*/ 0 h 203"/>
                <a:gd name="T2" fmla="*/ 0 w 1417"/>
                <a:gd name="T3" fmla="*/ 0 h 203"/>
                <a:gd name="T4" fmla="*/ 0 w 1417"/>
                <a:gd name="T5" fmla="*/ 0 h 203"/>
                <a:gd name="T6" fmla="*/ 0 w 1417"/>
                <a:gd name="T7" fmla="*/ 0 h 203"/>
                <a:gd name="T8" fmla="*/ 0 w 1417"/>
                <a:gd name="T9" fmla="*/ 0 h 203"/>
                <a:gd name="T10" fmla="*/ 0 w 1417"/>
                <a:gd name="T11" fmla="*/ 0 h 203"/>
                <a:gd name="T12" fmla="*/ 0 w 1417"/>
                <a:gd name="T13" fmla="*/ 0 h 203"/>
                <a:gd name="T14" fmla="*/ 0 w 1417"/>
                <a:gd name="T15" fmla="*/ 0 h 203"/>
                <a:gd name="T16" fmla="*/ 0 w 1417"/>
                <a:gd name="T17" fmla="*/ 0 h 203"/>
                <a:gd name="T18" fmla="*/ 0 w 1417"/>
                <a:gd name="T19" fmla="*/ 0 h 203"/>
                <a:gd name="T20" fmla="*/ 0 w 1417"/>
                <a:gd name="T21" fmla="*/ 0 h 203"/>
                <a:gd name="T22" fmla="*/ 0 w 1417"/>
                <a:gd name="T23" fmla="*/ 0 h 203"/>
                <a:gd name="T24" fmla="*/ 0 w 1417"/>
                <a:gd name="T25" fmla="*/ 0 h 203"/>
                <a:gd name="T26" fmla="*/ 0 w 1417"/>
                <a:gd name="T27" fmla="*/ 0 h 203"/>
                <a:gd name="T28" fmla="*/ 0 w 1417"/>
                <a:gd name="T29" fmla="*/ 0 h 2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7"/>
                <a:gd name="T46" fmla="*/ 0 h 203"/>
                <a:gd name="T47" fmla="*/ 1417 w 1417"/>
                <a:gd name="T48" fmla="*/ 203 h 2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7" h="203">
                  <a:moveTo>
                    <a:pt x="167" y="83"/>
                  </a:moveTo>
                  <a:lnTo>
                    <a:pt x="1250" y="87"/>
                  </a:lnTo>
                  <a:cubicBezTo>
                    <a:pt x="1260" y="87"/>
                    <a:pt x="1267" y="94"/>
                    <a:pt x="1267" y="103"/>
                  </a:cubicBezTo>
                  <a:cubicBezTo>
                    <a:pt x="1267" y="113"/>
                    <a:pt x="1259" y="120"/>
                    <a:pt x="1250" y="120"/>
                  </a:cubicBez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1" y="0"/>
                  </a:lnTo>
                  <a:lnTo>
                    <a:pt x="200" y="200"/>
                  </a:lnTo>
                  <a:close/>
                  <a:moveTo>
                    <a:pt x="1217" y="3"/>
                  </a:moveTo>
                  <a:lnTo>
                    <a:pt x="1417" y="104"/>
                  </a:lnTo>
                  <a:lnTo>
                    <a:pt x="1217" y="203"/>
                  </a:lnTo>
                  <a:lnTo>
                    <a:pt x="1217" y="3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Rectangle 22"/>
            <p:cNvSpPr>
              <a:spLocks noChangeArrowheads="1"/>
            </p:cNvSpPr>
            <p:nvPr/>
          </p:nvSpPr>
          <p:spPr bwMode="auto">
            <a:xfrm>
              <a:off x="3321" y="2706"/>
              <a:ext cx="14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baseline="0">
                  <a:solidFill>
                    <a:srgbClr val="74B0CC"/>
                  </a:solidFill>
                  <a:latin typeface="Times"/>
                </a:rPr>
                <a:t>AXI</a:t>
              </a:r>
              <a:endParaRPr lang="en-US" sz="3200" i="1" baseline="0">
                <a:solidFill>
                  <a:srgbClr val="74B0CC"/>
                </a:solidFill>
                <a:latin typeface="Times"/>
              </a:endParaRPr>
            </a:p>
          </p:txBody>
        </p:sp>
        <p:sp>
          <p:nvSpPr>
            <p:cNvPr id="147478" name="Line 23"/>
            <p:cNvSpPr>
              <a:spLocks noChangeShapeType="1"/>
            </p:cNvSpPr>
            <p:nvPr/>
          </p:nvSpPr>
          <p:spPr bwMode="auto">
            <a:xfrm flipV="1">
              <a:off x="2567" y="3457"/>
              <a:ext cx="1774" cy="3"/>
            </a:xfrm>
            <a:prstGeom prst="line">
              <a:avLst/>
            </a:prstGeom>
            <a:noFill/>
            <a:ln w="44450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9" name="Freeform 24"/>
            <p:cNvSpPr>
              <a:spLocks noEditPoints="1"/>
            </p:cNvSpPr>
            <p:nvPr/>
          </p:nvSpPr>
          <p:spPr bwMode="auto">
            <a:xfrm>
              <a:off x="4237" y="3573"/>
              <a:ext cx="160" cy="34"/>
            </a:xfrm>
            <a:custGeom>
              <a:avLst/>
              <a:gdLst>
                <a:gd name="T0" fmla="*/ 0 w 975"/>
                <a:gd name="T1" fmla="*/ 0 h 205"/>
                <a:gd name="T2" fmla="*/ 0 w 975"/>
                <a:gd name="T3" fmla="*/ 0 h 205"/>
                <a:gd name="T4" fmla="*/ 0 w 975"/>
                <a:gd name="T5" fmla="*/ 0 h 205"/>
                <a:gd name="T6" fmla="*/ 0 w 975"/>
                <a:gd name="T7" fmla="*/ 0 h 205"/>
                <a:gd name="T8" fmla="*/ 0 w 975"/>
                <a:gd name="T9" fmla="*/ 0 h 205"/>
                <a:gd name="T10" fmla="*/ 0 w 975"/>
                <a:gd name="T11" fmla="*/ 0 h 205"/>
                <a:gd name="T12" fmla="*/ 0 w 975"/>
                <a:gd name="T13" fmla="*/ 0 h 205"/>
                <a:gd name="T14" fmla="*/ 0 w 975"/>
                <a:gd name="T15" fmla="*/ 0 h 205"/>
                <a:gd name="T16" fmla="*/ 0 w 975"/>
                <a:gd name="T17" fmla="*/ 0 h 205"/>
                <a:gd name="T18" fmla="*/ 0 w 975"/>
                <a:gd name="T19" fmla="*/ 0 h 205"/>
                <a:gd name="T20" fmla="*/ 0 w 975"/>
                <a:gd name="T21" fmla="*/ 0 h 205"/>
                <a:gd name="T22" fmla="*/ 0 w 975"/>
                <a:gd name="T23" fmla="*/ 0 h 205"/>
                <a:gd name="T24" fmla="*/ 0 w 975"/>
                <a:gd name="T25" fmla="*/ 0 h 205"/>
                <a:gd name="T26" fmla="*/ 0 w 975"/>
                <a:gd name="T27" fmla="*/ 0 h 205"/>
                <a:gd name="T28" fmla="*/ 0 w 975"/>
                <a:gd name="T29" fmla="*/ 0 h 2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5"/>
                <a:gd name="T46" fmla="*/ 0 h 205"/>
                <a:gd name="T47" fmla="*/ 975 w 975"/>
                <a:gd name="T48" fmla="*/ 205 h 2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5" h="205">
                  <a:moveTo>
                    <a:pt x="167" y="83"/>
                  </a:moveTo>
                  <a:lnTo>
                    <a:pt x="809" y="89"/>
                  </a:lnTo>
                  <a:cubicBezTo>
                    <a:pt x="818" y="89"/>
                    <a:pt x="825" y="96"/>
                    <a:pt x="825" y="106"/>
                  </a:cubicBezTo>
                  <a:cubicBezTo>
                    <a:pt x="825" y="115"/>
                    <a:pt x="818" y="122"/>
                    <a:pt x="808" y="122"/>
                  </a:cubicBez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199" y="200"/>
                  </a:moveTo>
                  <a:lnTo>
                    <a:pt x="0" y="99"/>
                  </a:lnTo>
                  <a:lnTo>
                    <a:pt x="201" y="0"/>
                  </a:lnTo>
                  <a:lnTo>
                    <a:pt x="199" y="200"/>
                  </a:lnTo>
                  <a:close/>
                  <a:moveTo>
                    <a:pt x="776" y="5"/>
                  </a:moveTo>
                  <a:lnTo>
                    <a:pt x="975" y="107"/>
                  </a:lnTo>
                  <a:lnTo>
                    <a:pt x="774" y="205"/>
                  </a:lnTo>
                  <a:lnTo>
                    <a:pt x="776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0" name="Rectangle 25"/>
            <p:cNvSpPr>
              <a:spLocks noChangeArrowheads="1"/>
            </p:cNvSpPr>
            <p:nvPr/>
          </p:nvSpPr>
          <p:spPr bwMode="auto">
            <a:xfrm>
              <a:off x="3050" y="2897"/>
              <a:ext cx="18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baseline="0">
                  <a:solidFill>
                    <a:srgbClr val="5E6C9D"/>
                  </a:solidFill>
                  <a:latin typeface="Times"/>
                </a:rPr>
                <a:t>APB</a:t>
              </a:r>
              <a:endParaRPr lang="en-US" sz="3200" i="1" baseline="0">
                <a:solidFill>
                  <a:srgbClr val="5E6C9D"/>
                </a:solidFill>
                <a:latin typeface="Times"/>
              </a:endParaRPr>
            </a:p>
          </p:txBody>
        </p:sp>
        <p:grpSp>
          <p:nvGrpSpPr>
            <p:cNvPr id="147481" name="Group 26"/>
            <p:cNvGrpSpPr>
              <a:grpSpLocks/>
            </p:cNvGrpSpPr>
            <p:nvPr/>
          </p:nvGrpSpPr>
          <p:grpSpPr bwMode="auto">
            <a:xfrm>
              <a:off x="2916" y="2414"/>
              <a:ext cx="705" cy="152"/>
              <a:chOff x="2802" y="2110"/>
              <a:chExt cx="823" cy="178"/>
            </a:xfrm>
          </p:grpSpPr>
          <p:sp>
            <p:nvSpPr>
              <p:cNvPr id="148088" name="Rectangle 27"/>
              <p:cNvSpPr>
                <a:spLocks noChangeArrowheads="1"/>
              </p:cNvSpPr>
              <p:nvPr/>
            </p:nvSpPr>
            <p:spPr bwMode="auto">
              <a:xfrm>
                <a:off x="2802" y="2110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9" name="Rectangle 28"/>
              <p:cNvSpPr>
                <a:spLocks noChangeArrowheads="1"/>
              </p:cNvSpPr>
              <p:nvPr/>
            </p:nvSpPr>
            <p:spPr bwMode="auto">
              <a:xfrm>
                <a:off x="2802" y="2112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0" name="Rectangle 29"/>
              <p:cNvSpPr>
                <a:spLocks noChangeArrowheads="1"/>
              </p:cNvSpPr>
              <p:nvPr/>
            </p:nvSpPr>
            <p:spPr bwMode="auto">
              <a:xfrm>
                <a:off x="2802" y="2113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1" name="Rectangle 30"/>
              <p:cNvSpPr>
                <a:spLocks noChangeArrowheads="1"/>
              </p:cNvSpPr>
              <p:nvPr/>
            </p:nvSpPr>
            <p:spPr bwMode="auto">
              <a:xfrm>
                <a:off x="2802" y="2115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2" name="Rectangle 31"/>
              <p:cNvSpPr>
                <a:spLocks noChangeArrowheads="1"/>
              </p:cNvSpPr>
              <p:nvPr/>
            </p:nvSpPr>
            <p:spPr bwMode="auto">
              <a:xfrm>
                <a:off x="2802" y="2116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3" name="Rectangle 32"/>
              <p:cNvSpPr>
                <a:spLocks noChangeArrowheads="1"/>
              </p:cNvSpPr>
              <p:nvPr/>
            </p:nvSpPr>
            <p:spPr bwMode="auto">
              <a:xfrm>
                <a:off x="2802" y="2118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4" name="Rectangle 33"/>
              <p:cNvSpPr>
                <a:spLocks noChangeArrowheads="1"/>
              </p:cNvSpPr>
              <p:nvPr/>
            </p:nvSpPr>
            <p:spPr bwMode="auto">
              <a:xfrm>
                <a:off x="2802" y="2119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5" name="Rectangle 34"/>
              <p:cNvSpPr>
                <a:spLocks noChangeArrowheads="1"/>
              </p:cNvSpPr>
              <p:nvPr/>
            </p:nvSpPr>
            <p:spPr bwMode="auto">
              <a:xfrm>
                <a:off x="2802" y="2121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6" name="Rectangle 35"/>
              <p:cNvSpPr>
                <a:spLocks noChangeArrowheads="1"/>
              </p:cNvSpPr>
              <p:nvPr/>
            </p:nvSpPr>
            <p:spPr bwMode="auto">
              <a:xfrm>
                <a:off x="2802" y="2122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7" name="Rectangle 36"/>
              <p:cNvSpPr>
                <a:spLocks noChangeArrowheads="1"/>
              </p:cNvSpPr>
              <p:nvPr/>
            </p:nvSpPr>
            <p:spPr bwMode="auto">
              <a:xfrm>
                <a:off x="2802" y="2124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8" name="Rectangle 37"/>
              <p:cNvSpPr>
                <a:spLocks noChangeArrowheads="1"/>
              </p:cNvSpPr>
              <p:nvPr/>
            </p:nvSpPr>
            <p:spPr bwMode="auto">
              <a:xfrm>
                <a:off x="2802" y="212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9" name="Rectangle 38"/>
              <p:cNvSpPr>
                <a:spLocks noChangeArrowheads="1"/>
              </p:cNvSpPr>
              <p:nvPr/>
            </p:nvSpPr>
            <p:spPr bwMode="auto">
              <a:xfrm>
                <a:off x="2802" y="212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0" name="Rectangle 39"/>
              <p:cNvSpPr>
                <a:spLocks noChangeArrowheads="1"/>
              </p:cNvSpPr>
              <p:nvPr/>
            </p:nvSpPr>
            <p:spPr bwMode="auto">
              <a:xfrm>
                <a:off x="2802" y="212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1" name="Rectangle 40"/>
              <p:cNvSpPr>
                <a:spLocks noChangeArrowheads="1"/>
              </p:cNvSpPr>
              <p:nvPr/>
            </p:nvSpPr>
            <p:spPr bwMode="auto">
              <a:xfrm>
                <a:off x="2802" y="213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2" name="Rectangle 41"/>
              <p:cNvSpPr>
                <a:spLocks noChangeArrowheads="1"/>
              </p:cNvSpPr>
              <p:nvPr/>
            </p:nvSpPr>
            <p:spPr bwMode="auto">
              <a:xfrm>
                <a:off x="2802" y="213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3" name="Rectangle 42"/>
              <p:cNvSpPr>
                <a:spLocks noChangeArrowheads="1"/>
              </p:cNvSpPr>
              <p:nvPr/>
            </p:nvSpPr>
            <p:spPr bwMode="auto">
              <a:xfrm>
                <a:off x="2802" y="2133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4" name="Rectangle 43"/>
              <p:cNvSpPr>
                <a:spLocks noChangeArrowheads="1"/>
              </p:cNvSpPr>
              <p:nvPr/>
            </p:nvSpPr>
            <p:spPr bwMode="auto">
              <a:xfrm>
                <a:off x="2802" y="2135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5" name="Rectangle 44"/>
              <p:cNvSpPr>
                <a:spLocks noChangeArrowheads="1"/>
              </p:cNvSpPr>
              <p:nvPr/>
            </p:nvSpPr>
            <p:spPr bwMode="auto">
              <a:xfrm>
                <a:off x="2802" y="2136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6" name="Rectangle 45"/>
              <p:cNvSpPr>
                <a:spLocks noChangeArrowheads="1"/>
              </p:cNvSpPr>
              <p:nvPr/>
            </p:nvSpPr>
            <p:spPr bwMode="auto">
              <a:xfrm>
                <a:off x="2802" y="2138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7" name="Rectangle 46"/>
              <p:cNvSpPr>
                <a:spLocks noChangeArrowheads="1"/>
              </p:cNvSpPr>
              <p:nvPr/>
            </p:nvSpPr>
            <p:spPr bwMode="auto">
              <a:xfrm>
                <a:off x="2802" y="2139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8" name="Rectangle 47"/>
              <p:cNvSpPr>
                <a:spLocks noChangeArrowheads="1"/>
              </p:cNvSpPr>
              <p:nvPr/>
            </p:nvSpPr>
            <p:spPr bwMode="auto">
              <a:xfrm>
                <a:off x="2802" y="2141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9" name="Rectangle 48"/>
              <p:cNvSpPr>
                <a:spLocks noChangeArrowheads="1"/>
              </p:cNvSpPr>
              <p:nvPr/>
            </p:nvSpPr>
            <p:spPr bwMode="auto">
              <a:xfrm>
                <a:off x="2802" y="2142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0" name="Rectangle 49"/>
              <p:cNvSpPr>
                <a:spLocks noChangeArrowheads="1"/>
              </p:cNvSpPr>
              <p:nvPr/>
            </p:nvSpPr>
            <p:spPr bwMode="auto">
              <a:xfrm>
                <a:off x="2802" y="2144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1" name="Rectangle 50"/>
              <p:cNvSpPr>
                <a:spLocks noChangeArrowheads="1"/>
              </p:cNvSpPr>
              <p:nvPr/>
            </p:nvSpPr>
            <p:spPr bwMode="auto">
              <a:xfrm>
                <a:off x="2802" y="214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2" name="Rectangle 51"/>
              <p:cNvSpPr>
                <a:spLocks noChangeArrowheads="1"/>
              </p:cNvSpPr>
              <p:nvPr/>
            </p:nvSpPr>
            <p:spPr bwMode="auto">
              <a:xfrm>
                <a:off x="2802" y="214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3" name="Rectangle 52"/>
              <p:cNvSpPr>
                <a:spLocks noChangeArrowheads="1"/>
              </p:cNvSpPr>
              <p:nvPr/>
            </p:nvSpPr>
            <p:spPr bwMode="auto">
              <a:xfrm>
                <a:off x="2802" y="214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4" name="Rectangle 53"/>
              <p:cNvSpPr>
                <a:spLocks noChangeArrowheads="1"/>
              </p:cNvSpPr>
              <p:nvPr/>
            </p:nvSpPr>
            <p:spPr bwMode="auto">
              <a:xfrm>
                <a:off x="2802" y="215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5" name="Rectangle 54"/>
              <p:cNvSpPr>
                <a:spLocks noChangeArrowheads="1"/>
              </p:cNvSpPr>
              <p:nvPr/>
            </p:nvSpPr>
            <p:spPr bwMode="auto">
              <a:xfrm>
                <a:off x="2802" y="215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6" name="Rectangle 55"/>
              <p:cNvSpPr>
                <a:spLocks noChangeArrowheads="1"/>
              </p:cNvSpPr>
              <p:nvPr/>
            </p:nvSpPr>
            <p:spPr bwMode="auto">
              <a:xfrm>
                <a:off x="2802" y="215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7" name="Rectangle 56"/>
              <p:cNvSpPr>
                <a:spLocks noChangeArrowheads="1"/>
              </p:cNvSpPr>
              <p:nvPr/>
            </p:nvSpPr>
            <p:spPr bwMode="auto">
              <a:xfrm>
                <a:off x="2802" y="215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8" name="Rectangle 57"/>
              <p:cNvSpPr>
                <a:spLocks noChangeArrowheads="1"/>
              </p:cNvSpPr>
              <p:nvPr/>
            </p:nvSpPr>
            <p:spPr bwMode="auto">
              <a:xfrm>
                <a:off x="2802" y="2156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9" name="Rectangle 58"/>
              <p:cNvSpPr>
                <a:spLocks noChangeArrowheads="1"/>
              </p:cNvSpPr>
              <p:nvPr/>
            </p:nvSpPr>
            <p:spPr bwMode="auto">
              <a:xfrm>
                <a:off x="2802" y="2158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0" name="Rectangle 59"/>
              <p:cNvSpPr>
                <a:spLocks noChangeArrowheads="1"/>
              </p:cNvSpPr>
              <p:nvPr/>
            </p:nvSpPr>
            <p:spPr bwMode="auto">
              <a:xfrm>
                <a:off x="2802" y="2159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1" name="Rectangle 60"/>
              <p:cNvSpPr>
                <a:spLocks noChangeArrowheads="1"/>
              </p:cNvSpPr>
              <p:nvPr/>
            </p:nvSpPr>
            <p:spPr bwMode="auto">
              <a:xfrm>
                <a:off x="2802" y="2161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2" name="Rectangle 61"/>
              <p:cNvSpPr>
                <a:spLocks noChangeArrowheads="1"/>
              </p:cNvSpPr>
              <p:nvPr/>
            </p:nvSpPr>
            <p:spPr bwMode="auto">
              <a:xfrm>
                <a:off x="2802" y="2162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3" name="Rectangle 62"/>
              <p:cNvSpPr>
                <a:spLocks noChangeArrowheads="1"/>
              </p:cNvSpPr>
              <p:nvPr/>
            </p:nvSpPr>
            <p:spPr bwMode="auto">
              <a:xfrm>
                <a:off x="2802" y="2164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4" name="Rectangle 63"/>
              <p:cNvSpPr>
                <a:spLocks noChangeArrowheads="1"/>
              </p:cNvSpPr>
              <p:nvPr/>
            </p:nvSpPr>
            <p:spPr bwMode="auto">
              <a:xfrm>
                <a:off x="2802" y="216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5" name="Rectangle 64"/>
              <p:cNvSpPr>
                <a:spLocks noChangeArrowheads="1"/>
              </p:cNvSpPr>
              <p:nvPr/>
            </p:nvSpPr>
            <p:spPr bwMode="auto">
              <a:xfrm>
                <a:off x="2802" y="216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6" name="Rectangle 65"/>
              <p:cNvSpPr>
                <a:spLocks noChangeArrowheads="1"/>
              </p:cNvSpPr>
              <p:nvPr/>
            </p:nvSpPr>
            <p:spPr bwMode="auto">
              <a:xfrm>
                <a:off x="2802" y="216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7" name="Rectangle 66"/>
              <p:cNvSpPr>
                <a:spLocks noChangeArrowheads="1"/>
              </p:cNvSpPr>
              <p:nvPr/>
            </p:nvSpPr>
            <p:spPr bwMode="auto">
              <a:xfrm>
                <a:off x="2802" y="217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8" name="Rectangle 67"/>
              <p:cNvSpPr>
                <a:spLocks noChangeArrowheads="1"/>
              </p:cNvSpPr>
              <p:nvPr/>
            </p:nvSpPr>
            <p:spPr bwMode="auto">
              <a:xfrm>
                <a:off x="2802" y="217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9" name="Rectangle 68"/>
              <p:cNvSpPr>
                <a:spLocks noChangeArrowheads="1"/>
              </p:cNvSpPr>
              <p:nvPr/>
            </p:nvSpPr>
            <p:spPr bwMode="auto">
              <a:xfrm>
                <a:off x="2802" y="217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0" name="Rectangle 69"/>
              <p:cNvSpPr>
                <a:spLocks noChangeArrowheads="1"/>
              </p:cNvSpPr>
              <p:nvPr/>
            </p:nvSpPr>
            <p:spPr bwMode="auto">
              <a:xfrm>
                <a:off x="2802" y="217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1" name="Rectangle 70"/>
              <p:cNvSpPr>
                <a:spLocks noChangeArrowheads="1"/>
              </p:cNvSpPr>
              <p:nvPr/>
            </p:nvSpPr>
            <p:spPr bwMode="auto">
              <a:xfrm>
                <a:off x="2802" y="2176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2" name="Rectangle 71"/>
              <p:cNvSpPr>
                <a:spLocks noChangeArrowheads="1"/>
              </p:cNvSpPr>
              <p:nvPr/>
            </p:nvSpPr>
            <p:spPr bwMode="auto">
              <a:xfrm>
                <a:off x="2802" y="2177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3" name="Rectangle 72"/>
              <p:cNvSpPr>
                <a:spLocks noChangeArrowheads="1"/>
              </p:cNvSpPr>
              <p:nvPr/>
            </p:nvSpPr>
            <p:spPr bwMode="auto">
              <a:xfrm>
                <a:off x="2802" y="2179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4" name="Rectangle 73"/>
              <p:cNvSpPr>
                <a:spLocks noChangeArrowheads="1"/>
              </p:cNvSpPr>
              <p:nvPr/>
            </p:nvSpPr>
            <p:spPr bwMode="auto">
              <a:xfrm>
                <a:off x="2802" y="2181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5" name="Rectangle 74"/>
              <p:cNvSpPr>
                <a:spLocks noChangeArrowheads="1"/>
              </p:cNvSpPr>
              <p:nvPr/>
            </p:nvSpPr>
            <p:spPr bwMode="auto">
              <a:xfrm>
                <a:off x="2802" y="2182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6" name="Rectangle 75"/>
              <p:cNvSpPr>
                <a:spLocks noChangeArrowheads="1"/>
              </p:cNvSpPr>
              <p:nvPr/>
            </p:nvSpPr>
            <p:spPr bwMode="auto">
              <a:xfrm>
                <a:off x="2802" y="2184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7" name="Rectangle 76"/>
              <p:cNvSpPr>
                <a:spLocks noChangeArrowheads="1"/>
              </p:cNvSpPr>
              <p:nvPr/>
            </p:nvSpPr>
            <p:spPr bwMode="auto">
              <a:xfrm>
                <a:off x="2802" y="218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8" name="Rectangle 77"/>
              <p:cNvSpPr>
                <a:spLocks noChangeArrowheads="1"/>
              </p:cNvSpPr>
              <p:nvPr/>
            </p:nvSpPr>
            <p:spPr bwMode="auto">
              <a:xfrm>
                <a:off x="2802" y="218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9" name="Rectangle 78"/>
              <p:cNvSpPr>
                <a:spLocks noChangeArrowheads="1"/>
              </p:cNvSpPr>
              <p:nvPr/>
            </p:nvSpPr>
            <p:spPr bwMode="auto">
              <a:xfrm>
                <a:off x="2802" y="218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0" name="Rectangle 79"/>
              <p:cNvSpPr>
                <a:spLocks noChangeArrowheads="1"/>
              </p:cNvSpPr>
              <p:nvPr/>
            </p:nvSpPr>
            <p:spPr bwMode="auto">
              <a:xfrm>
                <a:off x="2802" y="219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1" name="Rectangle 80"/>
              <p:cNvSpPr>
                <a:spLocks noChangeArrowheads="1"/>
              </p:cNvSpPr>
              <p:nvPr/>
            </p:nvSpPr>
            <p:spPr bwMode="auto">
              <a:xfrm>
                <a:off x="2802" y="219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2" name="Rectangle 81"/>
              <p:cNvSpPr>
                <a:spLocks noChangeArrowheads="1"/>
              </p:cNvSpPr>
              <p:nvPr/>
            </p:nvSpPr>
            <p:spPr bwMode="auto">
              <a:xfrm>
                <a:off x="2802" y="219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3" name="Rectangle 82"/>
              <p:cNvSpPr>
                <a:spLocks noChangeArrowheads="1"/>
              </p:cNvSpPr>
              <p:nvPr/>
            </p:nvSpPr>
            <p:spPr bwMode="auto">
              <a:xfrm>
                <a:off x="2802" y="219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4" name="Rectangle 83"/>
              <p:cNvSpPr>
                <a:spLocks noChangeArrowheads="1"/>
              </p:cNvSpPr>
              <p:nvPr/>
            </p:nvSpPr>
            <p:spPr bwMode="auto">
              <a:xfrm>
                <a:off x="2802" y="2196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5" name="Rectangle 84"/>
              <p:cNvSpPr>
                <a:spLocks noChangeArrowheads="1"/>
              </p:cNvSpPr>
              <p:nvPr/>
            </p:nvSpPr>
            <p:spPr bwMode="auto">
              <a:xfrm>
                <a:off x="2802" y="2197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6" name="Rectangle 85"/>
              <p:cNvSpPr>
                <a:spLocks noChangeArrowheads="1"/>
              </p:cNvSpPr>
              <p:nvPr/>
            </p:nvSpPr>
            <p:spPr bwMode="auto">
              <a:xfrm>
                <a:off x="2802" y="2199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7" name="Rectangle 86"/>
              <p:cNvSpPr>
                <a:spLocks noChangeArrowheads="1"/>
              </p:cNvSpPr>
              <p:nvPr/>
            </p:nvSpPr>
            <p:spPr bwMode="auto">
              <a:xfrm>
                <a:off x="2802" y="2200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8" name="Rectangle 87"/>
              <p:cNvSpPr>
                <a:spLocks noChangeArrowheads="1"/>
              </p:cNvSpPr>
              <p:nvPr/>
            </p:nvSpPr>
            <p:spPr bwMode="auto">
              <a:xfrm>
                <a:off x="2802" y="2202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9" name="Rectangle 88"/>
              <p:cNvSpPr>
                <a:spLocks noChangeArrowheads="1"/>
              </p:cNvSpPr>
              <p:nvPr/>
            </p:nvSpPr>
            <p:spPr bwMode="auto">
              <a:xfrm>
                <a:off x="2802" y="2204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0" name="Rectangle 89"/>
              <p:cNvSpPr>
                <a:spLocks noChangeArrowheads="1"/>
              </p:cNvSpPr>
              <p:nvPr/>
            </p:nvSpPr>
            <p:spPr bwMode="auto">
              <a:xfrm>
                <a:off x="2802" y="220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1" name="Rectangle 90"/>
              <p:cNvSpPr>
                <a:spLocks noChangeArrowheads="1"/>
              </p:cNvSpPr>
              <p:nvPr/>
            </p:nvSpPr>
            <p:spPr bwMode="auto">
              <a:xfrm>
                <a:off x="2802" y="220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2" name="Rectangle 91"/>
              <p:cNvSpPr>
                <a:spLocks noChangeArrowheads="1"/>
              </p:cNvSpPr>
              <p:nvPr/>
            </p:nvSpPr>
            <p:spPr bwMode="auto">
              <a:xfrm>
                <a:off x="2802" y="220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3" name="Rectangle 92"/>
              <p:cNvSpPr>
                <a:spLocks noChangeArrowheads="1"/>
              </p:cNvSpPr>
              <p:nvPr/>
            </p:nvSpPr>
            <p:spPr bwMode="auto">
              <a:xfrm>
                <a:off x="2802" y="221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4" name="Rectangle 93"/>
              <p:cNvSpPr>
                <a:spLocks noChangeArrowheads="1"/>
              </p:cNvSpPr>
              <p:nvPr/>
            </p:nvSpPr>
            <p:spPr bwMode="auto">
              <a:xfrm>
                <a:off x="2802" y="221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5" name="Rectangle 94"/>
              <p:cNvSpPr>
                <a:spLocks noChangeArrowheads="1"/>
              </p:cNvSpPr>
              <p:nvPr/>
            </p:nvSpPr>
            <p:spPr bwMode="auto">
              <a:xfrm>
                <a:off x="2802" y="221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6" name="Rectangle 95"/>
              <p:cNvSpPr>
                <a:spLocks noChangeArrowheads="1"/>
              </p:cNvSpPr>
              <p:nvPr/>
            </p:nvSpPr>
            <p:spPr bwMode="auto">
              <a:xfrm>
                <a:off x="2802" y="221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7" name="Rectangle 96"/>
              <p:cNvSpPr>
                <a:spLocks noChangeArrowheads="1"/>
              </p:cNvSpPr>
              <p:nvPr/>
            </p:nvSpPr>
            <p:spPr bwMode="auto">
              <a:xfrm>
                <a:off x="2802" y="2216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8" name="Rectangle 97"/>
              <p:cNvSpPr>
                <a:spLocks noChangeArrowheads="1"/>
              </p:cNvSpPr>
              <p:nvPr/>
            </p:nvSpPr>
            <p:spPr bwMode="auto">
              <a:xfrm>
                <a:off x="2802" y="2217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9" name="Rectangle 98"/>
              <p:cNvSpPr>
                <a:spLocks noChangeArrowheads="1"/>
              </p:cNvSpPr>
              <p:nvPr/>
            </p:nvSpPr>
            <p:spPr bwMode="auto">
              <a:xfrm>
                <a:off x="2802" y="2219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0" name="Rectangle 99"/>
              <p:cNvSpPr>
                <a:spLocks noChangeArrowheads="1"/>
              </p:cNvSpPr>
              <p:nvPr/>
            </p:nvSpPr>
            <p:spPr bwMode="auto">
              <a:xfrm>
                <a:off x="2802" y="2220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1" name="Rectangle 100"/>
              <p:cNvSpPr>
                <a:spLocks noChangeArrowheads="1"/>
              </p:cNvSpPr>
              <p:nvPr/>
            </p:nvSpPr>
            <p:spPr bwMode="auto">
              <a:xfrm>
                <a:off x="2802" y="2222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2" name="Rectangle 101"/>
              <p:cNvSpPr>
                <a:spLocks noChangeArrowheads="1"/>
              </p:cNvSpPr>
              <p:nvPr/>
            </p:nvSpPr>
            <p:spPr bwMode="auto">
              <a:xfrm>
                <a:off x="2802" y="2224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3" name="Rectangle 102"/>
              <p:cNvSpPr>
                <a:spLocks noChangeArrowheads="1"/>
              </p:cNvSpPr>
              <p:nvPr/>
            </p:nvSpPr>
            <p:spPr bwMode="auto">
              <a:xfrm>
                <a:off x="2802" y="222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4" name="Rectangle 103"/>
              <p:cNvSpPr>
                <a:spLocks noChangeArrowheads="1"/>
              </p:cNvSpPr>
              <p:nvPr/>
            </p:nvSpPr>
            <p:spPr bwMode="auto">
              <a:xfrm>
                <a:off x="2802" y="222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5" name="Rectangle 104"/>
              <p:cNvSpPr>
                <a:spLocks noChangeArrowheads="1"/>
              </p:cNvSpPr>
              <p:nvPr/>
            </p:nvSpPr>
            <p:spPr bwMode="auto">
              <a:xfrm>
                <a:off x="2802" y="222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6" name="Rectangle 105"/>
              <p:cNvSpPr>
                <a:spLocks noChangeArrowheads="1"/>
              </p:cNvSpPr>
              <p:nvPr/>
            </p:nvSpPr>
            <p:spPr bwMode="auto">
              <a:xfrm>
                <a:off x="2802" y="223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7" name="Rectangle 106"/>
              <p:cNvSpPr>
                <a:spLocks noChangeArrowheads="1"/>
              </p:cNvSpPr>
              <p:nvPr/>
            </p:nvSpPr>
            <p:spPr bwMode="auto">
              <a:xfrm>
                <a:off x="2802" y="223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8" name="Rectangle 107"/>
              <p:cNvSpPr>
                <a:spLocks noChangeArrowheads="1"/>
              </p:cNvSpPr>
              <p:nvPr/>
            </p:nvSpPr>
            <p:spPr bwMode="auto">
              <a:xfrm>
                <a:off x="2802" y="223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9" name="Rectangle 108"/>
              <p:cNvSpPr>
                <a:spLocks noChangeArrowheads="1"/>
              </p:cNvSpPr>
              <p:nvPr/>
            </p:nvSpPr>
            <p:spPr bwMode="auto">
              <a:xfrm>
                <a:off x="2802" y="223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0" name="Rectangle 109"/>
              <p:cNvSpPr>
                <a:spLocks noChangeArrowheads="1"/>
              </p:cNvSpPr>
              <p:nvPr/>
            </p:nvSpPr>
            <p:spPr bwMode="auto">
              <a:xfrm>
                <a:off x="2802" y="2236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1" name="Rectangle 110"/>
              <p:cNvSpPr>
                <a:spLocks noChangeArrowheads="1"/>
              </p:cNvSpPr>
              <p:nvPr/>
            </p:nvSpPr>
            <p:spPr bwMode="auto">
              <a:xfrm>
                <a:off x="2802" y="2237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2" name="Rectangle 111"/>
              <p:cNvSpPr>
                <a:spLocks noChangeArrowheads="1"/>
              </p:cNvSpPr>
              <p:nvPr/>
            </p:nvSpPr>
            <p:spPr bwMode="auto">
              <a:xfrm>
                <a:off x="2802" y="2239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3" name="Rectangle 112"/>
              <p:cNvSpPr>
                <a:spLocks noChangeArrowheads="1"/>
              </p:cNvSpPr>
              <p:nvPr/>
            </p:nvSpPr>
            <p:spPr bwMode="auto">
              <a:xfrm>
                <a:off x="2802" y="2240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4" name="Rectangle 113"/>
              <p:cNvSpPr>
                <a:spLocks noChangeArrowheads="1"/>
              </p:cNvSpPr>
              <p:nvPr/>
            </p:nvSpPr>
            <p:spPr bwMode="auto">
              <a:xfrm>
                <a:off x="2802" y="2242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5" name="Rectangle 114"/>
              <p:cNvSpPr>
                <a:spLocks noChangeArrowheads="1"/>
              </p:cNvSpPr>
              <p:nvPr/>
            </p:nvSpPr>
            <p:spPr bwMode="auto">
              <a:xfrm>
                <a:off x="2802" y="2243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6" name="Rectangle 115"/>
              <p:cNvSpPr>
                <a:spLocks noChangeArrowheads="1"/>
              </p:cNvSpPr>
              <p:nvPr/>
            </p:nvSpPr>
            <p:spPr bwMode="auto">
              <a:xfrm>
                <a:off x="2802" y="2245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7" name="Rectangle 116"/>
              <p:cNvSpPr>
                <a:spLocks noChangeArrowheads="1"/>
              </p:cNvSpPr>
              <p:nvPr/>
            </p:nvSpPr>
            <p:spPr bwMode="auto">
              <a:xfrm>
                <a:off x="2802" y="2247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8" name="Rectangle 117"/>
              <p:cNvSpPr>
                <a:spLocks noChangeArrowheads="1"/>
              </p:cNvSpPr>
              <p:nvPr/>
            </p:nvSpPr>
            <p:spPr bwMode="auto">
              <a:xfrm>
                <a:off x="2802" y="224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9" name="Rectangle 118"/>
              <p:cNvSpPr>
                <a:spLocks noChangeArrowheads="1"/>
              </p:cNvSpPr>
              <p:nvPr/>
            </p:nvSpPr>
            <p:spPr bwMode="auto">
              <a:xfrm>
                <a:off x="2802" y="225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0" name="Rectangle 119"/>
              <p:cNvSpPr>
                <a:spLocks noChangeArrowheads="1"/>
              </p:cNvSpPr>
              <p:nvPr/>
            </p:nvSpPr>
            <p:spPr bwMode="auto">
              <a:xfrm>
                <a:off x="2802" y="225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1" name="Rectangle 120"/>
              <p:cNvSpPr>
                <a:spLocks noChangeArrowheads="1"/>
              </p:cNvSpPr>
              <p:nvPr/>
            </p:nvSpPr>
            <p:spPr bwMode="auto">
              <a:xfrm>
                <a:off x="2802" y="225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2" name="Rectangle 121"/>
              <p:cNvSpPr>
                <a:spLocks noChangeArrowheads="1"/>
              </p:cNvSpPr>
              <p:nvPr/>
            </p:nvSpPr>
            <p:spPr bwMode="auto">
              <a:xfrm>
                <a:off x="2802" y="225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3" name="Rectangle 122"/>
              <p:cNvSpPr>
                <a:spLocks noChangeArrowheads="1"/>
              </p:cNvSpPr>
              <p:nvPr/>
            </p:nvSpPr>
            <p:spPr bwMode="auto">
              <a:xfrm>
                <a:off x="2802" y="2256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4" name="Rectangle 123"/>
              <p:cNvSpPr>
                <a:spLocks noChangeArrowheads="1"/>
              </p:cNvSpPr>
              <p:nvPr/>
            </p:nvSpPr>
            <p:spPr bwMode="auto">
              <a:xfrm>
                <a:off x="2802" y="2257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5" name="Rectangle 124"/>
              <p:cNvSpPr>
                <a:spLocks noChangeArrowheads="1"/>
              </p:cNvSpPr>
              <p:nvPr/>
            </p:nvSpPr>
            <p:spPr bwMode="auto">
              <a:xfrm>
                <a:off x="2802" y="2259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6" name="Rectangle 125"/>
              <p:cNvSpPr>
                <a:spLocks noChangeArrowheads="1"/>
              </p:cNvSpPr>
              <p:nvPr/>
            </p:nvSpPr>
            <p:spPr bwMode="auto">
              <a:xfrm>
                <a:off x="2802" y="2260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7" name="Rectangle 126"/>
              <p:cNvSpPr>
                <a:spLocks noChangeArrowheads="1"/>
              </p:cNvSpPr>
              <p:nvPr/>
            </p:nvSpPr>
            <p:spPr bwMode="auto">
              <a:xfrm>
                <a:off x="2802" y="2262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8" name="Rectangle 127"/>
              <p:cNvSpPr>
                <a:spLocks noChangeArrowheads="1"/>
              </p:cNvSpPr>
              <p:nvPr/>
            </p:nvSpPr>
            <p:spPr bwMode="auto">
              <a:xfrm>
                <a:off x="2802" y="2263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9" name="Rectangle 128"/>
              <p:cNvSpPr>
                <a:spLocks noChangeArrowheads="1"/>
              </p:cNvSpPr>
              <p:nvPr/>
            </p:nvSpPr>
            <p:spPr bwMode="auto">
              <a:xfrm>
                <a:off x="2802" y="2265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0" name="Rectangle 129"/>
              <p:cNvSpPr>
                <a:spLocks noChangeArrowheads="1"/>
              </p:cNvSpPr>
              <p:nvPr/>
            </p:nvSpPr>
            <p:spPr bwMode="auto">
              <a:xfrm>
                <a:off x="2802" y="2266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1" name="Rectangle 130"/>
              <p:cNvSpPr>
                <a:spLocks noChangeArrowheads="1"/>
              </p:cNvSpPr>
              <p:nvPr/>
            </p:nvSpPr>
            <p:spPr bwMode="auto">
              <a:xfrm>
                <a:off x="2802" y="2268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2" name="Rectangle 131"/>
              <p:cNvSpPr>
                <a:spLocks noChangeArrowheads="1"/>
              </p:cNvSpPr>
              <p:nvPr/>
            </p:nvSpPr>
            <p:spPr bwMode="auto">
              <a:xfrm>
                <a:off x="2802" y="2270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3" name="Rectangle 132"/>
              <p:cNvSpPr>
                <a:spLocks noChangeArrowheads="1"/>
              </p:cNvSpPr>
              <p:nvPr/>
            </p:nvSpPr>
            <p:spPr bwMode="auto">
              <a:xfrm>
                <a:off x="2802" y="2271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4" name="Rectangle 133"/>
              <p:cNvSpPr>
                <a:spLocks noChangeArrowheads="1"/>
              </p:cNvSpPr>
              <p:nvPr/>
            </p:nvSpPr>
            <p:spPr bwMode="auto">
              <a:xfrm>
                <a:off x="2802" y="2273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5" name="Rectangle 134"/>
              <p:cNvSpPr>
                <a:spLocks noChangeArrowheads="1"/>
              </p:cNvSpPr>
              <p:nvPr/>
            </p:nvSpPr>
            <p:spPr bwMode="auto">
              <a:xfrm>
                <a:off x="2802" y="2274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6" name="Rectangle 135"/>
              <p:cNvSpPr>
                <a:spLocks noChangeArrowheads="1"/>
              </p:cNvSpPr>
              <p:nvPr/>
            </p:nvSpPr>
            <p:spPr bwMode="auto">
              <a:xfrm>
                <a:off x="2802" y="2276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7" name="Rectangle 136"/>
              <p:cNvSpPr>
                <a:spLocks noChangeArrowheads="1"/>
              </p:cNvSpPr>
              <p:nvPr/>
            </p:nvSpPr>
            <p:spPr bwMode="auto">
              <a:xfrm>
                <a:off x="2802" y="2277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8" name="Rectangle 137"/>
              <p:cNvSpPr>
                <a:spLocks noChangeArrowheads="1"/>
              </p:cNvSpPr>
              <p:nvPr/>
            </p:nvSpPr>
            <p:spPr bwMode="auto">
              <a:xfrm>
                <a:off x="2802" y="2279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9" name="Rectangle 138"/>
              <p:cNvSpPr>
                <a:spLocks noChangeArrowheads="1"/>
              </p:cNvSpPr>
              <p:nvPr/>
            </p:nvSpPr>
            <p:spPr bwMode="auto">
              <a:xfrm>
                <a:off x="2802" y="2280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0" name="Rectangle 139"/>
              <p:cNvSpPr>
                <a:spLocks noChangeArrowheads="1"/>
              </p:cNvSpPr>
              <p:nvPr/>
            </p:nvSpPr>
            <p:spPr bwMode="auto">
              <a:xfrm>
                <a:off x="2802" y="2282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1" name="Rectangle 140"/>
              <p:cNvSpPr>
                <a:spLocks noChangeArrowheads="1"/>
              </p:cNvSpPr>
              <p:nvPr/>
            </p:nvSpPr>
            <p:spPr bwMode="auto">
              <a:xfrm>
                <a:off x="2802" y="2283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2" name="Rectangle 141"/>
              <p:cNvSpPr>
                <a:spLocks noChangeArrowheads="1"/>
              </p:cNvSpPr>
              <p:nvPr/>
            </p:nvSpPr>
            <p:spPr bwMode="auto">
              <a:xfrm>
                <a:off x="2802" y="2285"/>
                <a:ext cx="822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3" name="Rectangle 142"/>
              <p:cNvSpPr>
                <a:spLocks noChangeArrowheads="1"/>
              </p:cNvSpPr>
              <p:nvPr/>
            </p:nvSpPr>
            <p:spPr bwMode="auto">
              <a:xfrm>
                <a:off x="2802" y="2286"/>
                <a:ext cx="822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4" name="Rectangle 143"/>
              <p:cNvSpPr>
                <a:spLocks noChangeArrowheads="1"/>
              </p:cNvSpPr>
              <p:nvPr/>
            </p:nvSpPr>
            <p:spPr bwMode="auto">
              <a:xfrm>
                <a:off x="2803" y="2110"/>
                <a:ext cx="822" cy="177"/>
              </a:xfrm>
              <a:prstGeom prst="rect">
                <a:avLst/>
              </a:prstGeom>
              <a:solidFill>
                <a:srgbClr val="757575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82" name="Group 144"/>
            <p:cNvGrpSpPr>
              <a:grpSpLocks/>
            </p:cNvGrpSpPr>
            <p:nvPr/>
          </p:nvGrpSpPr>
          <p:grpSpPr bwMode="auto">
            <a:xfrm>
              <a:off x="3048" y="2415"/>
              <a:ext cx="393" cy="86"/>
              <a:chOff x="3127" y="2424"/>
              <a:chExt cx="393" cy="86"/>
            </a:xfrm>
          </p:grpSpPr>
          <p:sp>
            <p:nvSpPr>
              <p:cNvPr id="148085" name="Rectangle 145"/>
              <p:cNvSpPr>
                <a:spLocks noChangeArrowheads="1"/>
              </p:cNvSpPr>
              <p:nvPr/>
            </p:nvSpPr>
            <p:spPr bwMode="auto">
              <a:xfrm>
                <a:off x="3127" y="2424"/>
                <a:ext cx="14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 baseline="0">
                    <a:solidFill>
                      <a:schemeClr val="bg1"/>
                    </a:solidFill>
                  </a:rPr>
                  <a:t>H/SN </a:t>
                </a:r>
                <a:endParaRPr lang="en-US" sz="700" i="1" baseline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086" name="Rectangle 146"/>
              <p:cNvSpPr>
                <a:spLocks noChangeArrowheads="1"/>
              </p:cNvSpPr>
              <p:nvPr/>
            </p:nvSpPr>
            <p:spPr bwMode="auto">
              <a:xfrm>
                <a:off x="3269" y="2424"/>
                <a:ext cx="7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1" baseline="0">
                    <a:solidFill>
                      <a:schemeClr val="bg1"/>
                    </a:solidFill>
                    <a:latin typeface="Wingdings" pitchFamily="2" charset="2"/>
                  </a:rPr>
                  <a:t>ó</a:t>
                </a:r>
                <a:endParaRPr lang="en-US" sz="3200" i="1" baseline="0">
                  <a:solidFill>
                    <a:schemeClr val="bg1"/>
                  </a:solidFill>
                  <a:latin typeface="Times"/>
                </a:endParaRPr>
              </a:p>
            </p:txBody>
          </p:sp>
          <p:sp>
            <p:nvSpPr>
              <p:cNvPr id="148087" name="Rectangle 147"/>
              <p:cNvSpPr>
                <a:spLocks noChangeArrowheads="1"/>
              </p:cNvSpPr>
              <p:nvPr/>
            </p:nvSpPr>
            <p:spPr bwMode="auto">
              <a:xfrm>
                <a:off x="3353" y="2424"/>
                <a:ext cx="16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 baseline="0">
                    <a:solidFill>
                      <a:schemeClr val="bg1"/>
                    </a:solidFill>
                  </a:rPr>
                  <a:t>AMBA</a:t>
                </a:r>
                <a:endParaRPr lang="en-US" sz="700" i="1" baseline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7483" name="Rectangle 148"/>
            <p:cNvSpPr>
              <a:spLocks noChangeArrowheads="1"/>
            </p:cNvSpPr>
            <p:nvPr/>
          </p:nvSpPr>
          <p:spPr bwMode="auto">
            <a:xfrm>
              <a:off x="3392" y="2487"/>
              <a:ext cx="1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baseline="0">
                  <a:solidFill>
                    <a:schemeClr val="bg1"/>
                  </a:solidFill>
                </a:rPr>
                <a:t>Bridge</a:t>
              </a:r>
              <a:endParaRPr lang="en-US" sz="700" i="1" baseline="0">
                <a:solidFill>
                  <a:schemeClr val="bg1"/>
                </a:solidFill>
              </a:endParaRPr>
            </a:p>
          </p:txBody>
        </p:sp>
        <p:sp>
          <p:nvSpPr>
            <p:cNvPr id="147484" name="Rectangle 149"/>
            <p:cNvSpPr>
              <a:spLocks noChangeArrowheads="1"/>
            </p:cNvSpPr>
            <p:nvPr/>
          </p:nvSpPr>
          <p:spPr bwMode="auto">
            <a:xfrm>
              <a:off x="2691" y="2111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baseline="0">
                  <a:solidFill>
                    <a:srgbClr val="971A3C"/>
                  </a:solidFill>
                  <a:latin typeface="Times"/>
                </a:rPr>
                <a:t>HSN</a:t>
              </a:r>
              <a:endParaRPr lang="en-US" sz="3200" i="1" baseline="0">
                <a:solidFill>
                  <a:srgbClr val="971A3C"/>
                </a:solidFill>
                <a:latin typeface="Times"/>
              </a:endParaRPr>
            </a:p>
          </p:txBody>
        </p:sp>
        <p:sp>
          <p:nvSpPr>
            <p:cNvPr id="147485" name="Rectangle 150"/>
            <p:cNvSpPr>
              <a:spLocks noChangeArrowheads="1"/>
            </p:cNvSpPr>
            <p:nvPr/>
          </p:nvSpPr>
          <p:spPr bwMode="auto">
            <a:xfrm>
              <a:off x="3264" y="2271"/>
              <a:ext cx="132" cy="3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6" name="Rectangle 151"/>
            <p:cNvSpPr>
              <a:spLocks noChangeArrowheads="1"/>
            </p:cNvSpPr>
            <p:nvPr/>
          </p:nvSpPr>
          <p:spPr bwMode="auto">
            <a:xfrm>
              <a:off x="3264" y="2271"/>
              <a:ext cx="132" cy="3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7" name="Rectangle 152"/>
            <p:cNvSpPr>
              <a:spLocks noChangeArrowheads="1"/>
            </p:cNvSpPr>
            <p:nvPr/>
          </p:nvSpPr>
          <p:spPr bwMode="auto">
            <a:xfrm>
              <a:off x="3264" y="2271"/>
              <a:ext cx="132" cy="32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88" name="Rectangle 153"/>
            <p:cNvSpPr>
              <a:spLocks noChangeArrowheads="1"/>
            </p:cNvSpPr>
            <p:nvPr/>
          </p:nvSpPr>
          <p:spPr bwMode="auto">
            <a:xfrm>
              <a:off x="3258" y="2271"/>
              <a:ext cx="138" cy="32"/>
            </a:xfrm>
            <a:prstGeom prst="rect">
              <a:avLst/>
            </a:prstGeom>
            <a:solidFill>
              <a:srgbClr val="38B64A"/>
            </a:solidFill>
            <a:ln w="3175" cap="rnd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489" name="Group 154"/>
            <p:cNvGrpSpPr>
              <a:grpSpLocks/>
            </p:cNvGrpSpPr>
            <p:nvPr/>
          </p:nvGrpSpPr>
          <p:grpSpPr bwMode="auto">
            <a:xfrm>
              <a:off x="3592" y="3519"/>
              <a:ext cx="281" cy="119"/>
              <a:chOff x="3865" y="3402"/>
              <a:chExt cx="328" cy="139"/>
            </a:xfrm>
          </p:grpSpPr>
          <p:sp>
            <p:nvSpPr>
              <p:cNvPr id="148083" name="Freeform 155"/>
              <p:cNvSpPr>
                <a:spLocks/>
              </p:cNvSpPr>
              <p:nvPr/>
            </p:nvSpPr>
            <p:spPr bwMode="auto">
              <a:xfrm>
                <a:off x="3865" y="3402"/>
                <a:ext cx="328" cy="139"/>
              </a:xfrm>
              <a:custGeom>
                <a:avLst/>
                <a:gdLst>
                  <a:gd name="T0" fmla="*/ 0 w 3425"/>
                  <a:gd name="T1" fmla="*/ 0 h 1450"/>
                  <a:gd name="T2" fmla="*/ 0 w 3425"/>
                  <a:gd name="T3" fmla="*/ 0 h 1450"/>
                  <a:gd name="T4" fmla="*/ 0 w 3425"/>
                  <a:gd name="T5" fmla="*/ 0 h 1450"/>
                  <a:gd name="T6" fmla="*/ 0 w 3425"/>
                  <a:gd name="T7" fmla="*/ 0 h 1450"/>
                  <a:gd name="T8" fmla="*/ 0 w 3425"/>
                  <a:gd name="T9" fmla="*/ 0 h 1450"/>
                  <a:gd name="T10" fmla="*/ 0 w 3425"/>
                  <a:gd name="T11" fmla="*/ 0 h 1450"/>
                  <a:gd name="T12" fmla="*/ 0 w 3425"/>
                  <a:gd name="T13" fmla="*/ 0 h 1450"/>
                  <a:gd name="T14" fmla="*/ 0 w 3425"/>
                  <a:gd name="T15" fmla="*/ 0 h 1450"/>
                  <a:gd name="T16" fmla="*/ 0 w 3425"/>
                  <a:gd name="T17" fmla="*/ 0 h 14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25"/>
                  <a:gd name="T28" fmla="*/ 0 h 1450"/>
                  <a:gd name="T29" fmla="*/ 3425 w 3425"/>
                  <a:gd name="T30" fmla="*/ 1450 h 14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25" h="1450">
                    <a:moveTo>
                      <a:pt x="242" y="0"/>
                    </a:moveTo>
                    <a:cubicBezTo>
                      <a:pt x="109" y="0"/>
                      <a:pt x="0" y="108"/>
                      <a:pt x="0" y="241"/>
                    </a:cubicBezTo>
                    <a:lnTo>
                      <a:pt x="0" y="1208"/>
                    </a:lnTo>
                    <a:cubicBezTo>
                      <a:pt x="0" y="1342"/>
                      <a:pt x="109" y="1450"/>
                      <a:pt x="242" y="1450"/>
                    </a:cubicBezTo>
                    <a:lnTo>
                      <a:pt x="3184" y="1450"/>
                    </a:lnTo>
                    <a:cubicBezTo>
                      <a:pt x="3317" y="1450"/>
                      <a:pt x="3425" y="1342"/>
                      <a:pt x="3425" y="1208"/>
                    </a:cubicBezTo>
                    <a:lnTo>
                      <a:pt x="3425" y="241"/>
                    </a:lnTo>
                    <a:cubicBezTo>
                      <a:pt x="3425" y="108"/>
                      <a:pt x="3317" y="0"/>
                      <a:pt x="3184" y="0"/>
                    </a:cubicBez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4" name="Freeform 156"/>
              <p:cNvSpPr>
                <a:spLocks/>
              </p:cNvSpPr>
              <p:nvPr/>
            </p:nvSpPr>
            <p:spPr bwMode="auto">
              <a:xfrm>
                <a:off x="3865" y="3402"/>
                <a:ext cx="328" cy="139"/>
              </a:xfrm>
              <a:custGeom>
                <a:avLst/>
                <a:gdLst>
                  <a:gd name="T0" fmla="*/ 0 w 3425"/>
                  <a:gd name="T1" fmla="*/ 0 h 1450"/>
                  <a:gd name="T2" fmla="*/ 0 w 3425"/>
                  <a:gd name="T3" fmla="*/ 0 h 1450"/>
                  <a:gd name="T4" fmla="*/ 0 w 3425"/>
                  <a:gd name="T5" fmla="*/ 0 h 1450"/>
                  <a:gd name="T6" fmla="*/ 0 w 3425"/>
                  <a:gd name="T7" fmla="*/ 0 h 1450"/>
                  <a:gd name="T8" fmla="*/ 0 w 3425"/>
                  <a:gd name="T9" fmla="*/ 0 h 1450"/>
                  <a:gd name="T10" fmla="*/ 0 w 3425"/>
                  <a:gd name="T11" fmla="*/ 0 h 1450"/>
                  <a:gd name="T12" fmla="*/ 0 w 3425"/>
                  <a:gd name="T13" fmla="*/ 0 h 1450"/>
                  <a:gd name="T14" fmla="*/ 0 w 3425"/>
                  <a:gd name="T15" fmla="*/ 0 h 1450"/>
                  <a:gd name="T16" fmla="*/ 0 w 3425"/>
                  <a:gd name="T17" fmla="*/ 0 h 14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25"/>
                  <a:gd name="T28" fmla="*/ 0 h 1450"/>
                  <a:gd name="T29" fmla="*/ 3425 w 3425"/>
                  <a:gd name="T30" fmla="*/ 1450 h 14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25" h="1450">
                    <a:moveTo>
                      <a:pt x="242" y="0"/>
                    </a:moveTo>
                    <a:cubicBezTo>
                      <a:pt x="109" y="0"/>
                      <a:pt x="0" y="108"/>
                      <a:pt x="0" y="241"/>
                    </a:cubicBezTo>
                    <a:lnTo>
                      <a:pt x="0" y="1208"/>
                    </a:lnTo>
                    <a:cubicBezTo>
                      <a:pt x="0" y="1342"/>
                      <a:pt x="109" y="1450"/>
                      <a:pt x="242" y="1450"/>
                    </a:cubicBezTo>
                    <a:lnTo>
                      <a:pt x="3184" y="1450"/>
                    </a:lnTo>
                    <a:cubicBezTo>
                      <a:pt x="3317" y="1450"/>
                      <a:pt x="3425" y="1342"/>
                      <a:pt x="3425" y="1208"/>
                    </a:cubicBezTo>
                    <a:lnTo>
                      <a:pt x="3425" y="241"/>
                    </a:lnTo>
                    <a:cubicBezTo>
                      <a:pt x="3425" y="108"/>
                      <a:pt x="3317" y="0"/>
                      <a:pt x="3184" y="0"/>
                    </a:cubicBez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90" name="Rectangle 157"/>
            <p:cNvSpPr>
              <a:spLocks noChangeArrowheads="1"/>
            </p:cNvSpPr>
            <p:nvPr/>
          </p:nvSpPr>
          <p:spPr bwMode="auto">
            <a:xfrm>
              <a:off x="3698" y="3550"/>
              <a:ext cx="7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chemeClr val="bg1"/>
                  </a:solidFill>
                </a:rPr>
                <a:t>SPI</a:t>
              </a:r>
              <a:endParaRPr lang="en-US" sz="3200" i="1" baseline="0">
                <a:solidFill>
                  <a:schemeClr val="bg1"/>
                </a:solidFill>
                <a:latin typeface="Times"/>
              </a:endParaRPr>
            </a:p>
          </p:txBody>
        </p:sp>
        <p:grpSp>
          <p:nvGrpSpPr>
            <p:cNvPr id="147491" name="Group 158"/>
            <p:cNvGrpSpPr>
              <a:grpSpLocks/>
            </p:cNvGrpSpPr>
            <p:nvPr/>
          </p:nvGrpSpPr>
          <p:grpSpPr bwMode="auto">
            <a:xfrm>
              <a:off x="4193" y="3530"/>
              <a:ext cx="275" cy="107"/>
              <a:chOff x="4567" y="3414"/>
              <a:chExt cx="322" cy="126"/>
            </a:xfrm>
          </p:grpSpPr>
          <p:sp>
            <p:nvSpPr>
              <p:cNvPr id="148081" name="Freeform 159"/>
              <p:cNvSpPr>
                <a:spLocks/>
              </p:cNvSpPr>
              <p:nvPr/>
            </p:nvSpPr>
            <p:spPr bwMode="auto">
              <a:xfrm>
                <a:off x="4567" y="3414"/>
                <a:ext cx="322" cy="126"/>
              </a:xfrm>
              <a:custGeom>
                <a:avLst/>
                <a:gdLst>
                  <a:gd name="T0" fmla="*/ 0 w 1679"/>
                  <a:gd name="T1" fmla="*/ 0 h 658"/>
                  <a:gd name="T2" fmla="*/ 0 w 1679"/>
                  <a:gd name="T3" fmla="*/ 0 h 658"/>
                  <a:gd name="T4" fmla="*/ 0 w 1679"/>
                  <a:gd name="T5" fmla="*/ 0 h 658"/>
                  <a:gd name="T6" fmla="*/ 0 w 1679"/>
                  <a:gd name="T7" fmla="*/ 0 h 658"/>
                  <a:gd name="T8" fmla="*/ 0 w 1679"/>
                  <a:gd name="T9" fmla="*/ 0 h 658"/>
                  <a:gd name="T10" fmla="*/ 0 w 1679"/>
                  <a:gd name="T11" fmla="*/ 0 h 658"/>
                  <a:gd name="T12" fmla="*/ 0 w 1679"/>
                  <a:gd name="T13" fmla="*/ 0 h 658"/>
                  <a:gd name="T14" fmla="*/ 0 w 1679"/>
                  <a:gd name="T15" fmla="*/ 0 h 658"/>
                  <a:gd name="T16" fmla="*/ 0 w 1679"/>
                  <a:gd name="T17" fmla="*/ 0 h 6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9"/>
                  <a:gd name="T28" fmla="*/ 0 h 658"/>
                  <a:gd name="T29" fmla="*/ 1679 w 1679"/>
                  <a:gd name="T30" fmla="*/ 658 h 6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9" h="658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lnTo>
                      <a:pt x="0" y="549"/>
                    </a:lnTo>
                    <a:cubicBezTo>
                      <a:pt x="0" y="609"/>
                      <a:pt x="49" y="658"/>
                      <a:pt x="110" y="658"/>
                    </a:cubicBezTo>
                    <a:lnTo>
                      <a:pt x="1570" y="658"/>
                    </a:lnTo>
                    <a:cubicBezTo>
                      <a:pt x="1630" y="658"/>
                      <a:pt x="1679" y="609"/>
                      <a:pt x="1679" y="549"/>
                    </a:cubicBezTo>
                    <a:lnTo>
                      <a:pt x="1679" y="110"/>
                    </a:lnTo>
                    <a:cubicBezTo>
                      <a:pt x="1679" y="49"/>
                      <a:pt x="1630" y="0"/>
                      <a:pt x="1570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2" name="Freeform 160"/>
              <p:cNvSpPr>
                <a:spLocks/>
              </p:cNvSpPr>
              <p:nvPr/>
            </p:nvSpPr>
            <p:spPr bwMode="auto">
              <a:xfrm>
                <a:off x="4567" y="3414"/>
                <a:ext cx="322" cy="126"/>
              </a:xfrm>
              <a:custGeom>
                <a:avLst/>
                <a:gdLst>
                  <a:gd name="T0" fmla="*/ 0 w 1679"/>
                  <a:gd name="T1" fmla="*/ 0 h 658"/>
                  <a:gd name="T2" fmla="*/ 0 w 1679"/>
                  <a:gd name="T3" fmla="*/ 0 h 658"/>
                  <a:gd name="T4" fmla="*/ 0 w 1679"/>
                  <a:gd name="T5" fmla="*/ 0 h 658"/>
                  <a:gd name="T6" fmla="*/ 0 w 1679"/>
                  <a:gd name="T7" fmla="*/ 0 h 658"/>
                  <a:gd name="T8" fmla="*/ 0 w 1679"/>
                  <a:gd name="T9" fmla="*/ 0 h 658"/>
                  <a:gd name="T10" fmla="*/ 0 w 1679"/>
                  <a:gd name="T11" fmla="*/ 0 h 658"/>
                  <a:gd name="T12" fmla="*/ 0 w 1679"/>
                  <a:gd name="T13" fmla="*/ 0 h 658"/>
                  <a:gd name="T14" fmla="*/ 0 w 1679"/>
                  <a:gd name="T15" fmla="*/ 0 h 658"/>
                  <a:gd name="T16" fmla="*/ 0 w 1679"/>
                  <a:gd name="T17" fmla="*/ 0 h 6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9"/>
                  <a:gd name="T28" fmla="*/ 0 h 658"/>
                  <a:gd name="T29" fmla="*/ 1679 w 1679"/>
                  <a:gd name="T30" fmla="*/ 658 h 6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9" h="658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  <a:lnTo>
                      <a:pt x="0" y="549"/>
                    </a:lnTo>
                    <a:cubicBezTo>
                      <a:pt x="0" y="609"/>
                      <a:pt x="49" y="658"/>
                      <a:pt x="110" y="658"/>
                    </a:cubicBezTo>
                    <a:lnTo>
                      <a:pt x="1570" y="658"/>
                    </a:lnTo>
                    <a:cubicBezTo>
                      <a:pt x="1630" y="658"/>
                      <a:pt x="1679" y="609"/>
                      <a:pt x="1679" y="549"/>
                    </a:cubicBezTo>
                    <a:lnTo>
                      <a:pt x="1679" y="110"/>
                    </a:lnTo>
                    <a:cubicBezTo>
                      <a:pt x="1679" y="49"/>
                      <a:pt x="1630" y="0"/>
                      <a:pt x="1570" y="0"/>
                    </a:cubicBez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92" name="Rectangle 161"/>
            <p:cNvSpPr>
              <a:spLocks noChangeArrowheads="1"/>
            </p:cNvSpPr>
            <p:nvPr/>
          </p:nvSpPr>
          <p:spPr bwMode="auto">
            <a:xfrm>
              <a:off x="4288" y="3545"/>
              <a:ext cx="10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aseline="0">
                  <a:solidFill>
                    <a:schemeClr val="bg1"/>
                  </a:solidFill>
                </a:rPr>
                <a:t>I2C</a:t>
              </a:r>
              <a:endParaRPr lang="en-US" sz="3200" i="1" baseline="0">
                <a:solidFill>
                  <a:schemeClr val="bg1"/>
                </a:solidFill>
                <a:latin typeface="Times"/>
              </a:endParaRPr>
            </a:p>
          </p:txBody>
        </p:sp>
        <p:grpSp>
          <p:nvGrpSpPr>
            <p:cNvPr id="147493" name="Group 162"/>
            <p:cNvGrpSpPr>
              <a:grpSpLocks/>
            </p:cNvGrpSpPr>
            <p:nvPr/>
          </p:nvGrpSpPr>
          <p:grpSpPr bwMode="auto">
            <a:xfrm>
              <a:off x="2429" y="3536"/>
              <a:ext cx="276" cy="169"/>
              <a:chOff x="1910" y="3421"/>
              <a:chExt cx="323" cy="198"/>
            </a:xfrm>
          </p:grpSpPr>
          <p:sp>
            <p:nvSpPr>
              <p:cNvPr id="148079" name="Freeform 163"/>
              <p:cNvSpPr>
                <a:spLocks/>
              </p:cNvSpPr>
              <p:nvPr/>
            </p:nvSpPr>
            <p:spPr bwMode="auto">
              <a:xfrm>
                <a:off x="1910" y="3421"/>
                <a:ext cx="323" cy="198"/>
              </a:xfrm>
              <a:custGeom>
                <a:avLst/>
                <a:gdLst>
                  <a:gd name="T0" fmla="*/ 0 w 1683"/>
                  <a:gd name="T1" fmla="*/ 0 h 1029"/>
                  <a:gd name="T2" fmla="*/ 0 w 1683"/>
                  <a:gd name="T3" fmla="*/ 0 h 1029"/>
                  <a:gd name="T4" fmla="*/ 0 w 1683"/>
                  <a:gd name="T5" fmla="*/ 0 h 1029"/>
                  <a:gd name="T6" fmla="*/ 0 w 1683"/>
                  <a:gd name="T7" fmla="*/ 0 h 1029"/>
                  <a:gd name="T8" fmla="*/ 0 w 1683"/>
                  <a:gd name="T9" fmla="*/ 0 h 1029"/>
                  <a:gd name="T10" fmla="*/ 0 w 1683"/>
                  <a:gd name="T11" fmla="*/ 0 h 1029"/>
                  <a:gd name="T12" fmla="*/ 0 w 1683"/>
                  <a:gd name="T13" fmla="*/ 0 h 1029"/>
                  <a:gd name="T14" fmla="*/ 0 w 1683"/>
                  <a:gd name="T15" fmla="*/ 0 h 1029"/>
                  <a:gd name="T16" fmla="*/ 0 w 1683"/>
                  <a:gd name="T17" fmla="*/ 0 h 10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3"/>
                  <a:gd name="T28" fmla="*/ 0 h 1029"/>
                  <a:gd name="T29" fmla="*/ 1683 w 1683"/>
                  <a:gd name="T30" fmla="*/ 1029 h 10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3" h="1029">
                    <a:moveTo>
                      <a:pt x="172" y="0"/>
                    </a:moveTo>
                    <a:cubicBezTo>
                      <a:pt x="77" y="0"/>
                      <a:pt x="0" y="76"/>
                      <a:pt x="0" y="171"/>
                    </a:cubicBezTo>
                    <a:lnTo>
                      <a:pt x="0" y="857"/>
                    </a:lnTo>
                    <a:cubicBezTo>
                      <a:pt x="0" y="952"/>
                      <a:pt x="77" y="1029"/>
                      <a:pt x="172" y="1029"/>
                    </a:cubicBezTo>
                    <a:lnTo>
                      <a:pt x="1512" y="1029"/>
                    </a:lnTo>
                    <a:cubicBezTo>
                      <a:pt x="1607" y="1029"/>
                      <a:pt x="1683" y="952"/>
                      <a:pt x="1683" y="857"/>
                    </a:cubicBezTo>
                    <a:lnTo>
                      <a:pt x="1683" y="171"/>
                    </a:lnTo>
                    <a:cubicBezTo>
                      <a:pt x="1683" y="76"/>
                      <a:pt x="1607" y="0"/>
                      <a:pt x="1512" y="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0" name="Freeform 164"/>
              <p:cNvSpPr>
                <a:spLocks/>
              </p:cNvSpPr>
              <p:nvPr/>
            </p:nvSpPr>
            <p:spPr bwMode="auto">
              <a:xfrm>
                <a:off x="1910" y="3421"/>
                <a:ext cx="323" cy="198"/>
              </a:xfrm>
              <a:custGeom>
                <a:avLst/>
                <a:gdLst>
                  <a:gd name="T0" fmla="*/ 0 w 1683"/>
                  <a:gd name="T1" fmla="*/ 0 h 1029"/>
                  <a:gd name="T2" fmla="*/ 0 w 1683"/>
                  <a:gd name="T3" fmla="*/ 0 h 1029"/>
                  <a:gd name="T4" fmla="*/ 0 w 1683"/>
                  <a:gd name="T5" fmla="*/ 0 h 1029"/>
                  <a:gd name="T6" fmla="*/ 0 w 1683"/>
                  <a:gd name="T7" fmla="*/ 0 h 1029"/>
                  <a:gd name="T8" fmla="*/ 0 w 1683"/>
                  <a:gd name="T9" fmla="*/ 0 h 1029"/>
                  <a:gd name="T10" fmla="*/ 0 w 1683"/>
                  <a:gd name="T11" fmla="*/ 0 h 1029"/>
                  <a:gd name="T12" fmla="*/ 0 w 1683"/>
                  <a:gd name="T13" fmla="*/ 0 h 1029"/>
                  <a:gd name="T14" fmla="*/ 0 w 1683"/>
                  <a:gd name="T15" fmla="*/ 0 h 1029"/>
                  <a:gd name="T16" fmla="*/ 0 w 1683"/>
                  <a:gd name="T17" fmla="*/ 0 h 10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3"/>
                  <a:gd name="T28" fmla="*/ 0 h 1029"/>
                  <a:gd name="T29" fmla="*/ 1683 w 1683"/>
                  <a:gd name="T30" fmla="*/ 1029 h 10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3" h="1029">
                    <a:moveTo>
                      <a:pt x="172" y="0"/>
                    </a:moveTo>
                    <a:cubicBezTo>
                      <a:pt x="77" y="0"/>
                      <a:pt x="0" y="76"/>
                      <a:pt x="0" y="171"/>
                    </a:cubicBezTo>
                    <a:lnTo>
                      <a:pt x="0" y="857"/>
                    </a:lnTo>
                    <a:cubicBezTo>
                      <a:pt x="0" y="952"/>
                      <a:pt x="77" y="1029"/>
                      <a:pt x="172" y="1029"/>
                    </a:cubicBezTo>
                    <a:lnTo>
                      <a:pt x="1512" y="1029"/>
                    </a:lnTo>
                    <a:cubicBezTo>
                      <a:pt x="1607" y="1029"/>
                      <a:pt x="1683" y="952"/>
                      <a:pt x="1683" y="857"/>
                    </a:cubicBezTo>
                    <a:lnTo>
                      <a:pt x="1683" y="171"/>
                    </a:lnTo>
                    <a:cubicBezTo>
                      <a:pt x="1683" y="76"/>
                      <a:pt x="1607" y="0"/>
                      <a:pt x="1512" y="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94" name="Rectangle 165"/>
            <p:cNvSpPr>
              <a:spLocks noChangeArrowheads="1"/>
            </p:cNvSpPr>
            <p:nvPr/>
          </p:nvSpPr>
          <p:spPr bwMode="auto">
            <a:xfrm>
              <a:off x="2523" y="3588"/>
              <a:ext cx="105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Timers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495" name="Rectangle 166"/>
            <p:cNvSpPr>
              <a:spLocks noChangeArrowheads="1"/>
            </p:cNvSpPr>
            <p:nvPr/>
          </p:nvSpPr>
          <p:spPr bwMode="auto">
            <a:xfrm>
              <a:off x="2552" y="3621"/>
              <a:ext cx="4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(2)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496" name="Group 167"/>
            <p:cNvGrpSpPr>
              <a:grpSpLocks/>
            </p:cNvGrpSpPr>
            <p:nvPr/>
          </p:nvGrpSpPr>
          <p:grpSpPr bwMode="auto">
            <a:xfrm>
              <a:off x="2460" y="3555"/>
              <a:ext cx="274" cy="145"/>
              <a:chOff x="1946" y="3444"/>
              <a:chExt cx="321" cy="169"/>
            </a:xfrm>
          </p:grpSpPr>
          <p:sp>
            <p:nvSpPr>
              <p:cNvPr id="148077" name="Freeform 168"/>
              <p:cNvSpPr>
                <a:spLocks/>
              </p:cNvSpPr>
              <p:nvPr/>
            </p:nvSpPr>
            <p:spPr bwMode="auto">
              <a:xfrm>
                <a:off x="1946" y="3444"/>
                <a:ext cx="321" cy="169"/>
              </a:xfrm>
              <a:custGeom>
                <a:avLst/>
                <a:gdLst>
                  <a:gd name="T0" fmla="*/ 0 w 1675"/>
                  <a:gd name="T1" fmla="*/ 0 h 880"/>
                  <a:gd name="T2" fmla="*/ 0 w 1675"/>
                  <a:gd name="T3" fmla="*/ 0 h 880"/>
                  <a:gd name="T4" fmla="*/ 0 w 1675"/>
                  <a:gd name="T5" fmla="*/ 0 h 880"/>
                  <a:gd name="T6" fmla="*/ 0 w 1675"/>
                  <a:gd name="T7" fmla="*/ 0 h 880"/>
                  <a:gd name="T8" fmla="*/ 0 w 1675"/>
                  <a:gd name="T9" fmla="*/ 0 h 880"/>
                  <a:gd name="T10" fmla="*/ 0 w 1675"/>
                  <a:gd name="T11" fmla="*/ 0 h 880"/>
                  <a:gd name="T12" fmla="*/ 0 w 1675"/>
                  <a:gd name="T13" fmla="*/ 0 h 880"/>
                  <a:gd name="T14" fmla="*/ 0 w 1675"/>
                  <a:gd name="T15" fmla="*/ 0 h 880"/>
                  <a:gd name="T16" fmla="*/ 0 w 1675"/>
                  <a:gd name="T17" fmla="*/ 0 h 8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880"/>
                  <a:gd name="T29" fmla="*/ 1675 w 1675"/>
                  <a:gd name="T30" fmla="*/ 880 h 8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880">
                    <a:moveTo>
                      <a:pt x="146" y="0"/>
                    </a:moveTo>
                    <a:cubicBezTo>
                      <a:pt x="65" y="0"/>
                      <a:pt x="0" y="66"/>
                      <a:pt x="0" y="147"/>
                    </a:cubicBezTo>
                    <a:lnTo>
                      <a:pt x="0" y="733"/>
                    </a:lnTo>
                    <a:cubicBezTo>
                      <a:pt x="0" y="814"/>
                      <a:pt x="65" y="880"/>
                      <a:pt x="146" y="880"/>
                    </a:cubicBezTo>
                    <a:lnTo>
                      <a:pt x="1528" y="880"/>
                    </a:lnTo>
                    <a:cubicBezTo>
                      <a:pt x="1609" y="880"/>
                      <a:pt x="1675" y="814"/>
                      <a:pt x="1675" y="733"/>
                    </a:cubicBezTo>
                    <a:lnTo>
                      <a:pt x="1675" y="147"/>
                    </a:lnTo>
                    <a:cubicBezTo>
                      <a:pt x="1675" y="66"/>
                      <a:pt x="1609" y="0"/>
                      <a:pt x="1528" y="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8" name="Freeform 169"/>
              <p:cNvSpPr>
                <a:spLocks/>
              </p:cNvSpPr>
              <p:nvPr/>
            </p:nvSpPr>
            <p:spPr bwMode="auto">
              <a:xfrm>
                <a:off x="1946" y="3444"/>
                <a:ext cx="321" cy="169"/>
              </a:xfrm>
              <a:custGeom>
                <a:avLst/>
                <a:gdLst>
                  <a:gd name="T0" fmla="*/ 0 w 1675"/>
                  <a:gd name="T1" fmla="*/ 0 h 880"/>
                  <a:gd name="T2" fmla="*/ 0 w 1675"/>
                  <a:gd name="T3" fmla="*/ 0 h 880"/>
                  <a:gd name="T4" fmla="*/ 0 w 1675"/>
                  <a:gd name="T5" fmla="*/ 0 h 880"/>
                  <a:gd name="T6" fmla="*/ 0 w 1675"/>
                  <a:gd name="T7" fmla="*/ 0 h 880"/>
                  <a:gd name="T8" fmla="*/ 0 w 1675"/>
                  <a:gd name="T9" fmla="*/ 0 h 880"/>
                  <a:gd name="T10" fmla="*/ 0 w 1675"/>
                  <a:gd name="T11" fmla="*/ 0 h 880"/>
                  <a:gd name="T12" fmla="*/ 0 w 1675"/>
                  <a:gd name="T13" fmla="*/ 0 h 880"/>
                  <a:gd name="T14" fmla="*/ 0 w 1675"/>
                  <a:gd name="T15" fmla="*/ 0 h 880"/>
                  <a:gd name="T16" fmla="*/ 0 w 1675"/>
                  <a:gd name="T17" fmla="*/ 0 h 8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880"/>
                  <a:gd name="T29" fmla="*/ 1675 w 1675"/>
                  <a:gd name="T30" fmla="*/ 880 h 8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880">
                    <a:moveTo>
                      <a:pt x="146" y="0"/>
                    </a:moveTo>
                    <a:cubicBezTo>
                      <a:pt x="65" y="0"/>
                      <a:pt x="0" y="66"/>
                      <a:pt x="0" y="147"/>
                    </a:cubicBezTo>
                    <a:lnTo>
                      <a:pt x="0" y="733"/>
                    </a:lnTo>
                    <a:cubicBezTo>
                      <a:pt x="0" y="814"/>
                      <a:pt x="65" y="880"/>
                      <a:pt x="146" y="880"/>
                    </a:cubicBezTo>
                    <a:lnTo>
                      <a:pt x="1528" y="880"/>
                    </a:lnTo>
                    <a:cubicBezTo>
                      <a:pt x="1609" y="880"/>
                      <a:pt x="1675" y="814"/>
                      <a:pt x="1675" y="733"/>
                    </a:cubicBezTo>
                    <a:lnTo>
                      <a:pt x="1675" y="147"/>
                    </a:lnTo>
                    <a:cubicBezTo>
                      <a:pt x="1675" y="66"/>
                      <a:pt x="1609" y="0"/>
                      <a:pt x="1528" y="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97" name="Group 170"/>
            <p:cNvGrpSpPr>
              <a:grpSpLocks/>
            </p:cNvGrpSpPr>
            <p:nvPr/>
          </p:nvGrpSpPr>
          <p:grpSpPr bwMode="auto">
            <a:xfrm>
              <a:off x="3673" y="1940"/>
              <a:ext cx="1523" cy="676"/>
              <a:chOff x="3686" y="1552"/>
              <a:chExt cx="1781" cy="800"/>
            </a:xfrm>
          </p:grpSpPr>
          <p:sp>
            <p:nvSpPr>
              <p:cNvPr id="148075" name="Freeform 171"/>
              <p:cNvSpPr>
                <a:spLocks/>
              </p:cNvSpPr>
              <p:nvPr/>
            </p:nvSpPr>
            <p:spPr bwMode="auto">
              <a:xfrm>
                <a:off x="3686" y="1552"/>
                <a:ext cx="1781" cy="800"/>
              </a:xfrm>
              <a:custGeom>
                <a:avLst/>
                <a:gdLst>
                  <a:gd name="T0" fmla="*/ 0 w 1781"/>
                  <a:gd name="T1" fmla="*/ 0 h 800"/>
                  <a:gd name="T2" fmla="*/ 0 w 1781"/>
                  <a:gd name="T3" fmla="*/ 595 h 800"/>
                  <a:gd name="T4" fmla="*/ 513 w 1781"/>
                  <a:gd name="T5" fmla="*/ 595 h 800"/>
                  <a:gd name="T6" fmla="*/ 513 w 1781"/>
                  <a:gd name="T7" fmla="*/ 800 h 800"/>
                  <a:gd name="T8" fmla="*/ 1781 w 1781"/>
                  <a:gd name="T9" fmla="*/ 800 h 800"/>
                  <a:gd name="T10" fmla="*/ 1781 w 1781"/>
                  <a:gd name="T11" fmla="*/ 21 h 800"/>
                  <a:gd name="T12" fmla="*/ 1781 w 1781"/>
                  <a:gd name="T13" fmla="*/ 0 h 800"/>
                  <a:gd name="T14" fmla="*/ 0 w 1781"/>
                  <a:gd name="T15" fmla="*/ 0 h 8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1"/>
                  <a:gd name="T25" fmla="*/ 0 h 800"/>
                  <a:gd name="T26" fmla="*/ 1781 w 1781"/>
                  <a:gd name="T27" fmla="*/ 800 h 8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1" h="800">
                    <a:moveTo>
                      <a:pt x="0" y="0"/>
                    </a:moveTo>
                    <a:lnTo>
                      <a:pt x="0" y="595"/>
                    </a:lnTo>
                    <a:lnTo>
                      <a:pt x="513" y="595"/>
                    </a:lnTo>
                    <a:lnTo>
                      <a:pt x="513" y="800"/>
                    </a:lnTo>
                    <a:lnTo>
                      <a:pt x="1781" y="800"/>
                    </a:lnTo>
                    <a:lnTo>
                      <a:pt x="1781" y="21"/>
                    </a:lnTo>
                    <a:lnTo>
                      <a:pt x="17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B64A">
                  <a:alpha val="9019"/>
                </a:srgbClr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6" name="Freeform 172"/>
              <p:cNvSpPr>
                <a:spLocks/>
              </p:cNvSpPr>
              <p:nvPr/>
            </p:nvSpPr>
            <p:spPr bwMode="auto">
              <a:xfrm>
                <a:off x="3686" y="1552"/>
                <a:ext cx="1781" cy="800"/>
              </a:xfrm>
              <a:custGeom>
                <a:avLst/>
                <a:gdLst>
                  <a:gd name="T0" fmla="*/ 0 w 1781"/>
                  <a:gd name="T1" fmla="*/ 0 h 800"/>
                  <a:gd name="T2" fmla="*/ 0 w 1781"/>
                  <a:gd name="T3" fmla="*/ 595 h 800"/>
                  <a:gd name="T4" fmla="*/ 513 w 1781"/>
                  <a:gd name="T5" fmla="*/ 595 h 800"/>
                  <a:gd name="T6" fmla="*/ 513 w 1781"/>
                  <a:gd name="T7" fmla="*/ 800 h 800"/>
                  <a:gd name="T8" fmla="*/ 1781 w 1781"/>
                  <a:gd name="T9" fmla="*/ 800 h 800"/>
                  <a:gd name="T10" fmla="*/ 1781 w 1781"/>
                  <a:gd name="T11" fmla="*/ 21 h 800"/>
                  <a:gd name="T12" fmla="*/ 1781 w 1781"/>
                  <a:gd name="T13" fmla="*/ 0 h 800"/>
                  <a:gd name="T14" fmla="*/ 0 w 1781"/>
                  <a:gd name="T15" fmla="*/ 0 h 8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1"/>
                  <a:gd name="T25" fmla="*/ 0 h 800"/>
                  <a:gd name="T26" fmla="*/ 1781 w 1781"/>
                  <a:gd name="T27" fmla="*/ 800 h 8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1" h="800">
                    <a:moveTo>
                      <a:pt x="0" y="0"/>
                    </a:moveTo>
                    <a:lnTo>
                      <a:pt x="0" y="595"/>
                    </a:lnTo>
                    <a:lnTo>
                      <a:pt x="513" y="595"/>
                    </a:lnTo>
                    <a:lnTo>
                      <a:pt x="513" y="800"/>
                    </a:lnTo>
                    <a:lnTo>
                      <a:pt x="1781" y="800"/>
                    </a:lnTo>
                    <a:lnTo>
                      <a:pt x="1781" y="21"/>
                    </a:lnTo>
                    <a:lnTo>
                      <a:pt x="17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B64A">
                  <a:alpha val="9019"/>
                </a:srgbClr>
              </a:solidFill>
              <a:ln w="9525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98" name="Rectangle 173"/>
            <p:cNvSpPr>
              <a:spLocks noChangeArrowheads="1"/>
            </p:cNvSpPr>
            <p:nvPr/>
          </p:nvSpPr>
          <p:spPr bwMode="auto">
            <a:xfrm>
              <a:off x="4962" y="2322"/>
              <a:ext cx="2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baseline="0">
                  <a:solidFill>
                    <a:srgbClr val="000000"/>
                  </a:solidFill>
                </a:rPr>
                <a:t>Node</a:t>
              </a:r>
            </a:p>
            <a:p>
              <a:pPr algn="r"/>
              <a:r>
                <a:rPr lang="en-US" sz="1100" b="1" baseline="0">
                  <a:solidFill>
                    <a:srgbClr val="000000"/>
                  </a:solidFill>
                </a:rPr>
                <a:t>1 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499" name="Freeform 174"/>
            <p:cNvSpPr>
              <a:spLocks noEditPoints="1"/>
            </p:cNvSpPr>
            <p:nvPr/>
          </p:nvSpPr>
          <p:spPr bwMode="auto">
            <a:xfrm>
              <a:off x="4330" y="1785"/>
              <a:ext cx="270" cy="33"/>
            </a:xfrm>
            <a:custGeom>
              <a:avLst/>
              <a:gdLst>
                <a:gd name="T0" fmla="*/ 0 w 1646"/>
                <a:gd name="T1" fmla="*/ 0 h 200"/>
                <a:gd name="T2" fmla="*/ 0 w 1646"/>
                <a:gd name="T3" fmla="*/ 0 h 200"/>
                <a:gd name="T4" fmla="*/ 0 w 1646"/>
                <a:gd name="T5" fmla="*/ 0 h 200"/>
                <a:gd name="T6" fmla="*/ 0 w 1646"/>
                <a:gd name="T7" fmla="*/ 0 h 200"/>
                <a:gd name="T8" fmla="*/ 0 w 1646"/>
                <a:gd name="T9" fmla="*/ 0 h 200"/>
                <a:gd name="T10" fmla="*/ 0 w 1646"/>
                <a:gd name="T11" fmla="*/ 0 h 200"/>
                <a:gd name="T12" fmla="*/ 0 w 1646"/>
                <a:gd name="T13" fmla="*/ 0 h 200"/>
                <a:gd name="T14" fmla="*/ 0 w 1646"/>
                <a:gd name="T15" fmla="*/ 0 h 200"/>
                <a:gd name="T16" fmla="*/ 0 w 1646"/>
                <a:gd name="T17" fmla="*/ 0 h 200"/>
                <a:gd name="T18" fmla="*/ 0 w 1646"/>
                <a:gd name="T19" fmla="*/ 0 h 200"/>
                <a:gd name="T20" fmla="*/ 0 w 1646"/>
                <a:gd name="T21" fmla="*/ 0 h 200"/>
                <a:gd name="T22" fmla="*/ 0 w 1646"/>
                <a:gd name="T23" fmla="*/ 0 h 200"/>
                <a:gd name="T24" fmla="*/ 0 w 1646"/>
                <a:gd name="T25" fmla="*/ 0 h 200"/>
                <a:gd name="T26" fmla="*/ 0 w 1646"/>
                <a:gd name="T27" fmla="*/ 0 h 200"/>
                <a:gd name="T28" fmla="*/ 0 w 1646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6"/>
                <a:gd name="T46" fmla="*/ 0 h 200"/>
                <a:gd name="T47" fmla="*/ 1646 w 1646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6" h="200">
                  <a:moveTo>
                    <a:pt x="166" y="83"/>
                  </a:moveTo>
                  <a:lnTo>
                    <a:pt x="1479" y="83"/>
                  </a:lnTo>
                  <a:cubicBezTo>
                    <a:pt x="1488" y="83"/>
                    <a:pt x="1496" y="90"/>
                    <a:pt x="1496" y="100"/>
                  </a:cubicBezTo>
                  <a:cubicBezTo>
                    <a:pt x="1496" y="109"/>
                    <a:pt x="1488" y="116"/>
                    <a:pt x="1479" y="116"/>
                  </a:cubicBezTo>
                  <a:lnTo>
                    <a:pt x="166" y="116"/>
                  </a:lnTo>
                  <a:cubicBezTo>
                    <a:pt x="157" y="116"/>
                    <a:pt x="150" y="109"/>
                    <a:pt x="150" y="100"/>
                  </a:cubicBezTo>
                  <a:cubicBezTo>
                    <a:pt x="150" y="90"/>
                    <a:pt x="157" y="83"/>
                    <a:pt x="166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446" y="0"/>
                  </a:moveTo>
                  <a:lnTo>
                    <a:pt x="1646" y="100"/>
                  </a:lnTo>
                  <a:lnTo>
                    <a:pt x="1446" y="200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00" name="Group 175"/>
            <p:cNvGrpSpPr>
              <a:grpSpLocks/>
            </p:cNvGrpSpPr>
            <p:nvPr/>
          </p:nvGrpSpPr>
          <p:grpSpPr bwMode="auto">
            <a:xfrm>
              <a:off x="4597" y="2168"/>
              <a:ext cx="370" cy="51"/>
              <a:chOff x="4766" y="1832"/>
              <a:chExt cx="433" cy="59"/>
            </a:xfrm>
          </p:grpSpPr>
          <p:sp>
            <p:nvSpPr>
              <p:cNvPr id="148073" name="Freeform 176"/>
              <p:cNvSpPr>
                <a:spLocks/>
              </p:cNvSpPr>
              <p:nvPr/>
            </p:nvSpPr>
            <p:spPr bwMode="auto">
              <a:xfrm>
                <a:off x="4766" y="1832"/>
                <a:ext cx="433" cy="59"/>
              </a:xfrm>
              <a:custGeom>
                <a:avLst/>
                <a:gdLst>
                  <a:gd name="T0" fmla="*/ 0 w 2254"/>
                  <a:gd name="T1" fmla="*/ 0 h 312"/>
                  <a:gd name="T2" fmla="*/ 0 w 2254"/>
                  <a:gd name="T3" fmla="*/ 0 h 312"/>
                  <a:gd name="T4" fmla="*/ 0 w 2254"/>
                  <a:gd name="T5" fmla="*/ 0 h 312"/>
                  <a:gd name="T6" fmla="*/ 0 w 2254"/>
                  <a:gd name="T7" fmla="*/ 0 h 312"/>
                  <a:gd name="T8" fmla="*/ 0 w 2254"/>
                  <a:gd name="T9" fmla="*/ 0 h 312"/>
                  <a:gd name="T10" fmla="*/ 0 w 2254"/>
                  <a:gd name="T11" fmla="*/ 0 h 312"/>
                  <a:gd name="T12" fmla="*/ 0 w 2254"/>
                  <a:gd name="T13" fmla="*/ 0 h 312"/>
                  <a:gd name="T14" fmla="*/ 0 w 2254"/>
                  <a:gd name="T15" fmla="*/ 0 h 312"/>
                  <a:gd name="T16" fmla="*/ 0 w 2254"/>
                  <a:gd name="T17" fmla="*/ 0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4"/>
                  <a:gd name="T28" fmla="*/ 0 h 312"/>
                  <a:gd name="T29" fmla="*/ 2254 w 2254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4" h="312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lnTo>
                      <a:pt x="0" y="260"/>
                    </a:lnTo>
                    <a:cubicBezTo>
                      <a:pt x="0" y="289"/>
                      <a:pt x="23" y="312"/>
                      <a:pt x="52" y="312"/>
                    </a:cubicBezTo>
                    <a:lnTo>
                      <a:pt x="2202" y="312"/>
                    </a:lnTo>
                    <a:cubicBezTo>
                      <a:pt x="2231" y="312"/>
                      <a:pt x="2254" y="289"/>
                      <a:pt x="2254" y="260"/>
                    </a:cubicBezTo>
                    <a:lnTo>
                      <a:pt x="2254" y="52"/>
                    </a:lnTo>
                    <a:cubicBezTo>
                      <a:pt x="2254" y="23"/>
                      <a:pt x="2231" y="0"/>
                      <a:pt x="2202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4" name="Freeform 177"/>
              <p:cNvSpPr>
                <a:spLocks/>
              </p:cNvSpPr>
              <p:nvPr/>
            </p:nvSpPr>
            <p:spPr bwMode="auto">
              <a:xfrm>
                <a:off x="4766" y="1832"/>
                <a:ext cx="433" cy="59"/>
              </a:xfrm>
              <a:custGeom>
                <a:avLst/>
                <a:gdLst>
                  <a:gd name="T0" fmla="*/ 0 w 2254"/>
                  <a:gd name="T1" fmla="*/ 0 h 312"/>
                  <a:gd name="T2" fmla="*/ 0 w 2254"/>
                  <a:gd name="T3" fmla="*/ 0 h 312"/>
                  <a:gd name="T4" fmla="*/ 0 w 2254"/>
                  <a:gd name="T5" fmla="*/ 0 h 312"/>
                  <a:gd name="T6" fmla="*/ 0 w 2254"/>
                  <a:gd name="T7" fmla="*/ 0 h 312"/>
                  <a:gd name="T8" fmla="*/ 0 w 2254"/>
                  <a:gd name="T9" fmla="*/ 0 h 312"/>
                  <a:gd name="T10" fmla="*/ 0 w 2254"/>
                  <a:gd name="T11" fmla="*/ 0 h 312"/>
                  <a:gd name="T12" fmla="*/ 0 w 2254"/>
                  <a:gd name="T13" fmla="*/ 0 h 312"/>
                  <a:gd name="T14" fmla="*/ 0 w 2254"/>
                  <a:gd name="T15" fmla="*/ 0 h 312"/>
                  <a:gd name="T16" fmla="*/ 0 w 2254"/>
                  <a:gd name="T17" fmla="*/ 0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4"/>
                  <a:gd name="T28" fmla="*/ 0 h 312"/>
                  <a:gd name="T29" fmla="*/ 2254 w 2254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4" h="312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lnTo>
                      <a:pt x="0" y="260"/>
                    </a:lnTo>
                    <a:cubicBezTo>
                      <a:pt x="0" y="289"/>
                      <a:pt x="23" y="312"/>
                      <a:pt x="52" y="312"/>
                    </a:cubicBezTo>
                    <a:lnTo>
                      <a:pt x="2202" y="312"/>
                    </a:lnTo>
                    <a:cubicBezTo>
                      <a:pt x="2231" y="312"/>
                      <a:pt x="2254" y="289"/>
                      <a:pt x="2254" y="260"/>
                    </a:cubicBezTo>
                    <a:lnTo>
                      <a:pt x="2254" y="52"/>
                    </a:lnTo>
                    <a:cubicBezTo>
                      <a:pt x="2254" y="23"/>
                      <a:pt x="2231" y="0"/>
                      <a:pt x="2202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01" name="Rectangle 178"/>
            <p:cNvSpPr>
              <a:spLocks noChangeArrowheads="1"/>
            </p:cNvSpPr>
            <p:nvPr/>
          </p:nvSpPr>
          <p:spPr bwMode="auto">
            <a:xfrm>
              <a:off x="4687" y="2164"/>
              <a:ext cx="1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SPI / I2C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02" name="Freeform 179"/>
            <p:cNvSpPr>
              <a:spLocks noEditPoints="1"/>
            </p:cNvSpPr>
            <p:nvPr/>
          </p:nvSpPr>
          <p:spPr bwMode="auto">
            <a:xfrm>
              <a:off x="4320" y="2176"/>
              <a:ext cx="283" cy="34"/>
            </a:xfrm>
            <a:custGeom>
              <a:avLst/>
              <a:gdLst>
                <a:gd name="T0" fmla="*/ 0 w 1721"/>
                <a:gd name="T1" fmla="*/ 0 h 207"/>
                <a:gd name="T2" fmla="*/ 0 w 1721"/>
                <a:gd name="T3" fmla="*/ 0 h 207"/>
                <a:gd name="T4" fmla="*/ 0 w 1721"/>
                <a:gd name="T5" fmla="*/ 0 h 207"/>
                <a:gd name="T6" fmla="*/ 0 w 1721"/>
                <a:gd name="T7" fmla="*/ 0 h 207"/>
                <a:gd name="T8" fmla="*/ 0 w 1721"/>
                <a:gd name="T9" fmla="*/ 0 h 207"/>
                <a:gd name="T10" fmla="*/ 0 w 1721"/>
                <a:gd name="T11" fmla="*/ 0 h 207"/>
                <a:gd name="T12" fmla="*/ 0 w 1721"/>
                <a:gd name="T13" fmla="*/ 0 h 207"/>
                <a:gd name="T14" fmla="*/ 0 w 1721"/>
                <a:gd name="T15" fmla="*/ 0 h 207"/>
                <a:gd name="T16" fmla="*/ 0 w 1721"/>
                <a:gd name="T17" fmla="*/ 0 h 207"/>
                <a:gd name="T18" fmla="*/ 0 w 1721"/>
                <a:gd name="T19" fmla="*/ 0 h 207"/>
                <a:gd name="T20" fmla="*/ 0 w 1721"/>
                <a:gd name="T21" fmla="*/ 0 h 207"/>
                <a:gd name="T22" fmla="*/ 0 w 1721"/>
                <a:gd name="T23" fmla="*/ 0 h 207"/>
                <a:gd name="T24" fmla="*/ 0 w 1721"/>
                <a:gd name="T25" fmla="*/ 0 h 207"/>
                <a:gd name="T26" fmla="*/ 0 w 1721"/>
                <a:gd name="T27" fmla="*/ 0 h 207"/>
                <a:gd name="T28" fmla="*/ 0 w 1721"/>
                <a:gd name="T29" fmla="*/ 0 h 2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1"/>
                <a:gd name="T46" fmla="*/ 0 h 207"/>
                <a:gd name="T47" fmla="*/ 1721 w 1721"/>
                <a:gd name="T48" fmla="*/ 207 h 2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1" h="207">
                  <a:moveTo>
                    <a:pt x="167" y="90"/>
                  </a:moveTo>
                  <a:lnTo>
                    <a:pt x="1555" y="83"/>
                  </a:lnTo>
                  <a:cubicBezTo>
                    <a:pt x="1564" y="83"/>
                    <a:pt x="1571" y="91"/>
                    <a:pt x="1571" y="100"/>
                  </a:cubicBezTo>
                  <a:cubicBezTo>
                    <a:pt x="1571" y="109"/>
                    <a:pt x="1564" y="117"/>
                    <a:pt x="1555" y="117"/>
                  </a:cubicBezTo>
                  <a:lnTo>
                    <a:pt x="167" y="123"/>
                  </a:lnTo>
                  <a:cubicBezTo>
                    <a:pt x="158" y="124"/>
                    <a:pt x="151" y="116"/>
                    <a:pt x="150" y="107"/>
                  </a:cubicBezTo>
                  <a:cubicBezTo>
                    <a:pt x="150" y="98"/>
                    <a:pt x="158" y="90"/>
                    <a:pt x="167" y="90"/>
                  </a:cubicBezTo>
                  <a:close/>
                  <a:moveTo>
                    <a:pt x="201" y="207"/>
                  </a:moveTo>
                  <a:lnTo>
                    <a:pt x="0" y="108"/>
                  </a:lnTo>
                  <a:lnTo>
                    <a:pt x="200" y="7"/>
                  </a:lnTo>
                  <a:lnTo>
                    <a:pt x="201" y="207"/>
                  </a:lnTo>
                  <a:close/>
                  <a:moveTo>
                    <a:pt x="1521" y="0"/>
                  </a:moveTo>
                  <a:lnTo>
                    <a:pt x="1721" y="99"/>
                  </a:lnTo>
                  <a:lnTo>
                    <a:pt x="1522" y="20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03" name="Group 180"/>
            <p:cNvGrpSpPr>
              <a:grpSpLocks/>
            </p:cNvGrpSpPr>
            <p:nvPr/>
          </p:nvGrpSpPr>
          <p:grpSpPr bwMode="auto">
            <a:xfrm>
              <a:off x="4607" y="2239"/>
              <a:ext cx="285" cy="77"/>
              <a:chOff x="4778" y="1905"/>
              <a:chExt cx="333" cy="90"/>
            </a:xfrm>
          </p:grpSpPr>
          <p:sp>
            <p:nvSpPr>
              <p:cNvPr id="148071" name="Freeform 181"/>
              <p:cNvSpPr>
                <a:spLocks/>
              </p:cNvSpPr>
              <p:nvPr/>
            </p:nvSpPr>
            <p:spPr bwMode="auto">
              <a:xfrm>
                <a:off x="4778" y="1905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2" name="Freeform 182"/>
              <p:cNvSpPr>
                <a:spLocks/>
              </p:cNvSpPr>
              <p:nvPr/>
            </p:nvSpPr>
            <p:spPr bwMode="auto">
              <a:xfrm>
                <a:off x="4778" y="1905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04" name="Rectangle 183"/>
            <p:cNvSpPr>
              <a:spLocks noChangeArrowheads="1"/>
            </p:cNvSpPr>
            <p:nvPr/>
          </p:nvSpPr>
          <p:spPr bwMode="auto">
            <a:xfrm>
              <a:off x="4641" y="2242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05" name="Group 184"/>
            <p:cNvGrpSpPr>
              <a:grpSpLocks/>
            </p:cNvGrpSpPr>
            <p:nvPr/>
          </p:nvGrpSpPr>
          <p:grpSpPr bwMode="auto">
            <a:xfrm>
              <a:off x="4623" y="2251"/>
              <a:ext cx="285" cy="76"/>
              <a:chOff x="4797" y="1919"/>
              <a:chExt cx="333" cy="89"/>
            </a:xfrm>
          </p:grpSpPr>
          <p:sp>
            <p:nvSpPr>
              <p:cNvPr id="148069" name="Freeform 185"/>
              <p:cNvSpPr>
                <a:spLocks/>
              </p:cNvSpPr>
              <p:nvPr/>
            </p:nvSpPr>
            <p:spPr bwMode="auto">
              <a:xfrm>
                <a:off x="4797" y="1919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lnTo>
                      <a:pt x="0" y="386"/>
                    </a:lnTo>
                    <a:cubicBezTo>
                      <a:pt x="0" y="428"/>
                      <a:pt x="35" y="463"/>
                      <a:pt x="78" y="463"/>
                    </a:cubicBezTo>
                    <a:lnTo>
                      <a:pt x="1657" y="463"/>
                    </a:lnTo>
                    <a:cubicBezTo>
                      <a:pt x="1699" y="463"/>
                      <a:pt x="1734" y="428"/>
                      <a:pt x="1734" y="386"/>
                    </a:cubicBezTo>
                    <a:lnTo>
                      <a:pt x="1734" y="77"/>
                    </a:lnTo>
                    <a:cubicBezTo>
                      <a:pt x="1734" y="35"/>
                      <a:pt x="1699" y="0"/>
                      <a:pt x="1657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0" name="Freeform 186"/>
              <p:cNvSpPr>
                <a:spLocks/>
              </p:cNvSpPr>
              <p:nvPr/>
            </p:nvSpPr>
            <p:spPr bwMode="auto">
              <a:xfrm>
                <a:off x="4797" y="1919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lnTo>
                      <a:pt x="0" y="386"/>
                    </a:lnTo>
                    <a:cubicBezTo>
                      <a:pt x="0" y="428"/>
                      <a:pt x="35" y="463"/>
                      <a:pt x="78" y="463"/>
                    </a:cubicBezTo>
                    <a:lnTo>
                      <a:pt x="1657" y="463"/>
                    </a:lnTo>
                    <a:cubicBezTo>
                      <a:pt x="1699" y="463"/>
                      <a:pt x="1734" y="428"/>
                      <a:pt x="1734" y="386"/>
                    </a:cubicBezTo>
                    <a:lnTo>
                      <a:pt x="1734" y="77"/>
                    </a:lnTo>
                    <a:cubicBezTo>
                      <a:pt x="1734" y="35"/>
                      <a:pt x="1699" y="0"/>
                      <a:pt x="1657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06" name="Rectangle 187"/>
            <p:cNvSpPr>
              <a:spLocks noChangeArrowheads="1"/>
            </p:cNvSpPr>
            <p:nvPr/>
          </p:nvSpPr>
          <p:spPr bwMode="auto">
            <a:xfrm>
              <a:off x="4656" y="2253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07" name="Group 188"/>
            <p:cNvGrpSpPr>
              <a:grpSpLocks/>
            </p:cNvGrpSpPr>
            <p:nvPr/>
          </p:nvGrpSpPr>
          <p:grpSpPr bwMode="auto">
            <a:xfrm>
              <a:off x="4640" y="2263"/>
              <a:ext cx="284" cy="77"/>
              <a:chOff x="4817" y="1933"/>
              <a:chExt cx="332" cy="90"/>
            </a:xfrm>
          </p:grpSpPr>
          <p:sp>
            <p:nvSpPr>
              <p:cNvPr id="148067" name="Freeform 189"/>
              <p:cNvSpPr>
                <a:spLocks/>
              </p:cNvSpPr>
              <p:nvPr/>
            </p:nvSpPr>
            <p:spPr bwMode="auto">
              <a:xfrm>
                <a:off x="4817" y="1933"/>
                <a:ext cx="332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8" name="Freeform 190"/>
              <p:cNvSpPr>
                <a:spLocks/>
              </p:cNvSpPr>
              <p:nvPr/>
            </p:nvSpPr>
            <p:spPr bwMode="auto">
              <a:xfrm>
                <a:off x="4817" y="1933"/>
                <a:ext cx="332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08" name="Rectangle 191"/>
            <p:cNvSpPr>
              <a:spLocks noChangeArrowheads="1"/>
            </p:cNvSpPr>
            <p:nvPr/>
          </p:nvSpPr>
          <p:spPr bwMode="auto">
            <a:xfrm>
              <a:off x="4674" y="2270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09" name="Group 192"/>
            <p:cNvGrpSpPr>
              <a:grpSpLocks/>
            </p:cNvGrpSpPr>
            <p:nvPr/>
          </p:nvGrpSpPr>
          <p:grpSpPr bwMode="auto">
            <a:xfrm>
              <a:off x="4607" y="2239"/>
              <a:ext cx="285" cy="77"/>
              <a:chOff x="4778" y="1905"/>
              <a:chExt cx="333" cy="90"/>
            </a:xfrm>
          </p:grpSpPr>
          <p:sp>
            <p:nvSpPr>
              <p:cNvPr id="148065" name="Freeform 193"/>
              <p:cNvSpPr>
                <a:spLocks/>
              </p:cNvSpPr>
              <p:nvPr/>
            </p:nvSpPr>
            <p:spPr bwMode="auto">
              <a:xfrm>
                <a:off x="4778" y="1905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6" name="Freeform 194"/>
              <p:cNvSpPr>
                <a:spLocks/>
              </p:cNvSpPr>
              <p:nvPr/>
            </p:nvSpPr>
            <p:spPr bwMode="auto">
              <a:xfrm>
                <a:off x="4778" y="1905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10" name="Rectangle 195"/>
            <p:cNvSpPr>
              <a:spLocks noChangeArrowheads="1"/>
            </p:cNvSpPr>
            <p:nvPr/>
          </p:nvSpPr>
          <p:spPr bwMode="auto">
            <a:xfrm>
              <a:off x="4641" y="2242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11" name="Group 196"/>
            <p:cNvGrpSpPr>
              <a:grpSpLocks/>
            </p:cNvGrpSpPr>
            <p:nvPr/>
          </p:nvGrpSpPr>
          <p:grpSpPr bwMode="auto">
            <a:xfrm>
              <a:off x="4623" y="2251"/>
              <a:ext cx="285" cy="76"/>
              <a:chOff x="4797" y="1919"/>
              <a:chExt cx="333" cy="89"/>
            </a:xfrm>
          </p:grpSpPr>
          <p:sp>
            <p:nvSpPr>
              <p:cNvPr id="148063" name="Freeform 197"/>
              <p:cNvSpPr>
                <a:spLocks/>
              </p:cNvSpPr>
              <p:nvPr/>
            </p:nvSpPr>
            <p:spPr bwMode="auto">
              <a:xfrm>
                <a:off x="4797" y="1919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lnTo>
                      <a:pt x="0" y="386"/>
                    </a:lnTo>
                    <a:cubicBezTo>
                      <a:pt x="0" y="428"/>
                      <a:pt x="35" y="463"/>
                      <a:pt x="78" y="463"/>
                    </a:cubicBezTo>
                    <a:lnTo>
                      <a:pt x="1657" y="463"/>
                    </a:lnTo>
                    <a:cubicBezTo>
                      <a:pt x="1699" y="463"/>
                      <a:pt x="1734" y="428"/>
                      <a:pt x="1734" y="386"/>
                    </a:cubicBezTo>
                    <a:lnTo>
                      <a:pt x="1734" y="77"/>
                    </a:lnTo>
                    <a:cubicBezTo>
                      <a:pt x="1734" y="35"/>
                      <a:pt x="1699" y="0"/>
                      <a:pt x="1657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4" name="Freeform 198"/>
              <p:cNvSpPr>
                <a:spLocks/>
              </p:cNvSpPr>
              <p:nvPr/>
            </p:nvSpPr>
            <p:spPr bwMode="auto">
              <a:xfrm>
                <a:off x="4797" y="1919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0"/>
                    </a:moveTo>
                    <a:cubicBezTo>
                      <a:pt x="35" y="0"/>
                      <a:pt x="0" y="35"/>
                      <a:pt x="0" y="77"/>
                    </a:cubicBezTo>
                    <a:lnTo>
                      <a:pt x="0" y="386"/>
                    </a:lnTo>
                    <a:cubicBezTo>
                      <a:pt x="0" y="428"/>
                      <a:pt x="35" y="463"/>
                      <a:pt x="78" y="463"/>
                    </a:cubicBezTo>
                    <a:lnTo>
                      <a:pt x="1657" y="463"/>
                    </a:lnTo>
                    <a:cubicBezTo>
                      <a:pt x="1699" y="463"/>
                      <a:pt x="1734" y="428"/>
                      <a:pt x="1734" y="386"/>
                    </a:cubicBezTo>
                    <a:lnTo>
                      <a:pt x="1734" y="77"/>
                    </a:lnTo>
                    <a:cubicBezTo>
                      <a:pt x="1734" y="35"/>
                      <a:pt x="1699" y="0"/>
                      <a:pt x="1657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12" name="Rectangle 199"/>
            <p:cNvSpPr>
              <a:spLocks noChangeArrowheads="1"/>
            </p:cNvSpPr>
            <p:nvPr/>
          </p:nvSpPr>
          <p:spPr bwMode="auto">
            <a:xfrm>
              <a:off x="4656" y="2253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13" name="Group 200"/>
            <p:cNvGrpSpPr>
              <a:grpSpLocks/>
            </p:cNvGrpSpPr>
            <p:nvPr/>
          </p:nvGrpSpPr>
          <p:grpSpPr bwMode="auto">
            <a:xfrm>
              <a:off x="4640" y="2267"/>
              <a:ext cx="284" cy="77"/>
              <a:chOff x="4817" y="1933"/>
              <a:chExt cx="332" cy="90"/>
            </a:xfrm>
          </p:grpSpPr>
          <p:sp>
            <p:nvSpPr>
              <p:cNvPr id="148061" name="Freeform 201"/>
              <p:cNvSpPr>
                <a:spLocks/>
              </p:cNvSpPr>
              <p:nvPr/>
            </p:nvSpPr>
            <p:spPr bwMode="auto">
              <a:xfrm>
                <a:off x="4817" y="1933"/>
                <a:ext cx="332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2" name="Freeform 202"/>
              <p:cNvSpPr>
                <a:spLocks/>
              </p:cNvSpPr>
              <p:nvPr/>
            </p:nvSpPr>
            <p:spPr bwMode="auto">
              <a:xfrm>
                <a:off x="4817" y="1933"/>
                <a:ext cx="332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14" name="Rectangle 203"/>
            <p:cNvSpPr>
              <a:spLocks noChangeArrowheads="1"/>
            </p:cNvSpPr>
            <p:nvPr/>
          </p:nvSpPr>
          <p:spPr bwMode="auto">
            <a:xfrm>
              <a:off x="4706" y="2263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00" b="1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15" name="Freeform 204"/>
            <p:cNvSpPr>
              <a:spLocks noEditPoints="1"/>
            </p:cNvSpPr>
            <p:nvPr/>
          </p:nvSpPr>
          <p:spPr bwMode="auto">
            <a:xfrm>
              <a:off x="4281" y="2293"/>
              <a:ext cx="32" cy="63"/>
            </a:xfrm>
            <a:custGeom>
              <a:avLst/>
              <a:gdLst>
                <a:gd name="T0" fmla="*/ 3 w 38"/>
                <a:gd name="T1" fmla="*/ 3 h 73"/>
                <a:gd name="T2" fmla="*/ 3 w 38"/>
                <a:gd name="T3" fmla="*/ 3 h 73"/>
                <a:gd name="T4" fmla="*/ 3 w 38"/>
                <a:gd name="T5" fmla="*/ 3 h 73"/>
                <a:gd name="T6" fmla="*/ 3 w 38"/>
                <a:gd name="T7" fmla="*/ 3 h 73"/>
                <a:gd name="T8" fmla="*/ 3 w 38"/>
                <a:gd name="T9" fmla="*/ 3 h 73"/>
                <a:gd name="T10" fmla="*/ 0 w 38"/>
                <a:gd name="T11" fmla="*/ 3 h 73"/>
                <a:gd name="T12" fmla="*/ 3 w 38"/>
                <a:gd name="T13" fmla="*/ 0 h 73"/>
                <a:gd name="T14" fmla="*/ 3 w 38"/>
                <a:gd name="T15" fmla="*/ 3 h 73"/>
                <a:gd name="T16" fmla="*/ 0 w 38"/>
                <a:gd name="T17" fmla="*/ 3 h 73"/>
                <a:gd name="T18" fmla="*/ 3 w 38"/>
                <a:gd name="T19" fmla="*/ 3 h 73"/>
                <a:gd name="T20" fmla="*/ 3 w 38"/>
                <a:gd name="T21" fmla="*/ 3 h 73"/>
                <a:gd name="T22" fmla="*/ 0 w 38"/>
                <a:gd name="T23" fmla="*/ 3 h 73"/>
                <a:gd name="T24" fmla="*/ 3 w 38"/>
                <a:gd name="T25" fmla="*/ 3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73"/>
                <a:gd name="T41" fmla="*/ 38 w 3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73">
                  <a:moveTo>
                    <a:pt x="22" y="32"/>
                  </a:moveTo>
                  <a:lnTo>
                    <a:pt x="22" y="41"/>
                  </a:lnTo>
                  <a:lnTo>
                    <a:pt x="16" y="41"/>
                  </a:lnTo>
                  <a:lnTo>
                    <a:pt x="16" y="32"/>
                  </a:lnTo>
                  <a:lnTo>
                    <a:pt x="22" y="32"/>
                  </a:lnTo>
                  <a:close/>
                  <a:moveTo>
                    <a:pt x="0" y="39"/>
                  </a:moveTo>
                  <a:lnTo>
                    <a:pt x="18" y="0"/>
                  </a:lnTo>
                  <a:lnTo>
                    <a:pt x="38" y="38"/>
                  </a:lnTo>
                  <a:lnTo>
                    <a:pt x="0" y="39"/>
                  </a:lnTo>
                  <a:close/>
                  <a:moveTo>
                    <a:pt x="38" y="34"/>
                  </a:moveTo>
                  <a:lnTo>
                    <a:pt x="20" y="73"/>
                  </a:lnTo>
                  <a:lnTo>
                    <a:pt x="0" y="35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6" name="Freeform 205"/>
            <p:cNvSpPr>
              <a:spLocks noEditPoints="1"/>
            </p:cNvSpPr>
            <p:nvPr/>
          </p:nvSpPr>
          <p:spPr bwMode="auto">
            <a:xfrm>
              <a:off x="4924" y="2290"/>
              <a:ext cx="471" cy="33"/>
            </a:xfrm>
            <a:custGeom>
              <a:avLst/>
              <a:gdLst>
                <a:gd name="T0" fmla="*/ 3 w 550"/>
                <a:gd name="T1" fmla="*/ 3 h 38"/>
                <a:gd name="T2" fmla="*/ 11 w 550"/>
                <a:gd name="T3" fmla="*/ 3 h 38"/>
                <a:gd name="T4" fmla="*/ 11 w 550"/>
                <a:gd name="T5" fmla="*/ 3 h 38"/>
                <a:gd name="T6" fmla="*/ 3 w 550"/>
                <a:gd name="T7" fmla="*/ 3 h 38"/>
                <a:gd name="T8" fmla="*/ 3 w 550"/>
                <a:gd name="T9" fmla="*/ 3 h 38"/>
                <a:gd name="T10" fmla="*/ 3 w 550"/>
                <a:gd name="T11" fmla="*/ 3 h 38"/>
                <a:gd name="T12" fmla="*/ 0 w 550"/>
                <a:gd name="T13" fmla="*/ 3 h 38"/>
                <a:gd name="T14" fmla="*/ 3 w 550"/>
                <a:gd name="T15" fmla="*/ 0 h 38"/>
                <a:gd name="T16" fmla="*/ 3 w 550"/>
                <a:gd name="T17" fmla="*/ 3 h 38"/>
                <a:gd name="T18" fmla="*/ 11 w 550"/>
                <a:gd name="T19" fmla="*/ 0 h 38"/>
                <a:gd name="T20" fmla="*/ 11 w 550"/>
                <a:gd name="T21" fmla="*/ 3 h 38"/>
                <a:gd name="T22" fmla="*/ 11 w 550"/>
                <a:gd name="T23" fmla="*/ 3 h 38"/>
                <a:gd name="T24" fmla="*/ 11 w 550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0"/>
                <a:gd name="T40" fmla="*/ 0 h 38"/>
                <a:gd name="T41" fmla="*/ 550 w 550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0" h="38">
                  <a:moveTo>
                    <a:pt x="32" y="16"/>
                  </a:moveTo>
                  <a:lnTo>
                    <a:pt x="518" y="16"/>
                  </a:lnTo>
                  <a:lnTo>
                    <a:pt x="518" y="22"/>
                  </a:lnTo>
                  <a:lnTo>
                    <a:pt x="32" y="22"/>
                  </a:lnTo>
                  <a:lnTo>
                    <a:pt x="32" y="16"/>
                  </a:lnTo>
                  <a:close/>
                  <a:moveTo>
                    <a:pt x="38" y="38"/>
                  </a:moveTo>
                  <a:lnTo>
                    <a:pt x="0" y="19"/>
                  </a:lnTo>
                  <a:lnTo>
                    <a:pt x="38" y="0"/>
                  </a:lnTo>
                  <a:lnTo>
                    <a:pt x="38" y="38"/>
                  </a:lnTo>
                  <a:close/>
                  <a:moveTo>
                    <a:pt x="511" y="0"/>
                  </a:moveTo>
                  <a:lnTo>
                    <a:pt x="550" y="19"/>
                  </a:lnTo>
                  <a:lnTo>
                    <a:pt x="511" y="38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7" name="Freeform 206"/>
            <p:cNvSpPr>
              <a:spLocks noEditPoints="1"/>
            </p:cNvSpPr>
            <p:nvPr/>
          </p:nvSpPr>
          <p:spPr bwMode="auto">
            <a:xfrm>
              <a:off x="4960" y="2177"/>
              <a:ext cx="433" cy="33"/>
            </a:xfrm>
            <a:custGeom>
              <a:avLst/>
              <a:gdLst>
                <a:gd name="T0" fmla="*/ 3 w 506"/>
                <a:gd name="T1" fmla="*/ 3 h 39"/>
                <a:gd name="T2" fmla="*/ 9 w 506"/>
                <a:gd name="T3" fmla="*/ 3 h 39"/>
                <a:gd name="T4" fmla="*/ 9 w 506"/>
                <a:gd name="T5" fmla="*/ 3 h 39"/>
                <a:gd name="T6" fmla="*/ 3 w 506"/>
                <a:gd name="T7" fmla="*/ 3 h 39"/>
                <a:gd name="T8" fmla="*/ 3 w 506"/>
                <a:gd name="T9" fmla="*/ 3 h 39"/>
                <a:gd name="T10" fmla="*/ 3 w 506"/>
                <a:gd name="T11" fmla="*/ 3 h 39"/>
                <a:gd name="T12" fmla="*/ 0 w 506"/>
                <a:gd name="T13" fmla="*/ 3 h 39"/>
                <a:gd name="T14" fmla="*/ 3 w 506"/>
                <a:gd name="T15" fmla="*/ 0 h 39"/>
                <a:gd name="T16" fmla="*/ 3 w 506"/>
                <a:gd name="T17" fmla="*/ 3 h 39"/>
                <a:gd name="T18" fmla="*/ 9 w 506"/>
                <a:gd name="T19" fmla="*/ 0 h 39"/>
                <a:gd name="T20" fmla="*/ 11 w 506"/>
                <a:gd name="T21" fmla="*/ 3 h 39"/>
                <a:gd name="T22" fmla="*/ 9 w 506"/>
                <a:gd name="T23" fmla="*/ 3 h 39"/>
                <a:gd name="T24" fmla="*/ 9 w 506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6"/>
                <a:gd name="T40" fmla="*/ 0 h 39"/>
                <a:gd name="T41" fmla="*/ 506 w 506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6" h="39">
                  <a:moveTo>
                    <a:pt x="32" y="16"/>
                  </a:moveTo>
                  <a:lnTo>
                    <a:pt x="474" y="16"/>
                  </a:lnTo>
                  <a:lnTo>
                    <a:pt x="474" y="23"/>
                  </a:lnTo>
                  <a:lnTo>
                    <a:pt x="32" y="23"/>
                  </a:lnTo>
                  <a:lnTo>
                    <a:pt x="32" y="16"/>
                  </a:lnTo>
                  <a:close/>
                  <a:moveTo>
                    <a:pt x="39" y="39"/>
                  </a:moveTo>
                  <a:lnTo>
                    <a:pt x="0" y="19"/>
                  </a:lnTo>
                  <a:lnTo>
                    <a:pt x="39" y="0"/>
                  </a:lnTo>
                  <a:lnTo>
                    <a:pt x="39" y="39"/>
                  </a:lnTo>
                  <a:close/>
                  <a:moveTo>
                    <a:pt x="468" y="0"/>
                  </a:moveTo>
                  <a:lnTo>
                    <a:pt x="506" y="19"/>
                  </a:lnTo>
                  <a:lnTo>
                    <a:pt x="468" y="39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8" name="Line 207"/>
            <p:cNvSpPr>
              <a:spLocks noChangeShapeType="1"/>
            </p:cNvSpPr>
            <p:nvPr/>
          </p:nvSpPr>
          <p:spPr bwMode="auto">
            <a:xfrm flipH="1">
              <a:off x="4451" y="2285"/>
              <a:ext cx="78" cy="0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9" name="Freeform 208"/>
            <p:cNvSpPr>
              <a:spLocks noEditPoints="1"/>
            </p:cNvSpPr>
            <p:nvPr/>
          </p:nvSpPr>
          <p:spPr bwMode="auto">
            <a:xfrm>
              <a:off x="4325" y="2206"/>
              <a:ext cx="222" cy="33"/>
            </a:xfrm>
            <a:custGeom>
              <a:avLst/>
              <a:gdLst>
                <a:gd name="T0" fmla="*/ 0 w 1354"/>
                <a:gd name="T1" fmla="*/ 0 h 200"/>
                <a:gd name="T2" fmla="*/ 0 w 1354"/>
                <a:gd name="T3" fmla="*/ 0 h 200"/>
                <a:gd name="T4" fmla="*/ 0 w 1354"/>
                <a:gd name="T5" fmla="*/ 0 h 200"/>
                <a:gd name="T6" fmla="*/ 0 w 1354"/>
                <a:gd name="T7" fmla="*/ 0 h 200"/>
                <a:gd name="T8" fmla="*/ 0 w 1354"/>
                <a:gd name="T9" fmla="*/ 0 h 200"/>
                <a:gd name="T10" fmla="*/ 0 w 1354"/>
                <a:gd name="T11" fmla="*/ 0 h 200"/>
                <a:gd name="T12" fmla="*/ 0 w 1354"/>
                <a:gd name="T13" fmla="*/ 0 h 200"/>
                <a:gd name="T14" fmla="*/ 0 w 1354"/>
                <a:gd name="T15" fmla="*/ 0 h 200"/>
                <a:gd name="T16" fmla="*/ 0 w 1354"/>
                <a:gd name="T17" fmla="*/ 0 h 200"/>
                <a:gd name="T18" fmla="*/ 0 w 1354"/>
                <a:gd name="T19" fmla="*/ 0 h 200"/>
                <a:gd name="T20" fmla="*/ 0 w 135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4"/>
                <a:gd name="T34" fmla="*/ 0 h 200"/>
                <a:gd name="T35" fmla="*/ 1354 w 135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4" h="200">
                  <a:moveTo>
                    <a:pt x="1337" y="117"/>
                  </a:moveTo>
                  <a:lnTo>
                    <a:pt x="166" y="117"/>
                  </a:lnTo>
                  <a:cubicBezTo>
                    <a:pt x="157" y="117"/>
                    <a:pt x="150" y="110"/>
                    <a:pt x="150" y="100"/>
                  </a:cubicBezTo>
                  <a:cubicBezTo>
                    <a:pt x="150" y="91"/>
                    <a:pt x="157" y="84"/>
                    <a:pt x="166" y="84"/>
                  </a:cubicBezTo>
                  <a:lnTo>
                    <a:pt x="1337" y="84"/>
                  </a:lnTo>
                  <a:cubicBezTo>
                    <a:pt x="1346" y="84"/>
                    <a:pt x="1354" y="91"/>
                    <a:pt x="1354" y="100"/>
                  </a:cubicBezTo>
                  <a:cubicBezTo>
                    <a:pt x="1354" y="110"/>
                    <a:pt x="1346" y="117"/>
                    <a:pt x="1337" y="117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0" name="Line 209"/>
            <p:cNvSpPr>
              <a:spLocks noChangeShapeType="1"/>
            </p:cNvSpPr>
            <p:nvPr/>
          </p:nvSpPr>
          <p:spPr bwMode="auto">
            <a:xfrm>
              <a:off x="4547" y="2226"/>
              <a:ext cx="0" cy="58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1" name="Freeform 210"/>
            <p:cNvSpPr>
              <a:spLocks noEditPoints="1"/>
            </p:cNvSpPr>
            <p:nvPr/>
          </p:nvSpPr>
          <p:spPr bwMode="auto">
            <a:xfrm>
              <a:off x="4278" y="2218"/>
              <a:ext cx="33" cy="64"/>
            </a:xfrm>
            <a:custGeom>
              <a:avLst/>
              <a:gdLst>
                <a:gd name="T0" fmla="*/ 3 w 39"/>
                <a:gd name="T1" fmla="*/ 3 h 74"/>
                <a:gd name="T2" fmla="*/ 3 w 39"/>
                <a:gd name="T3" fmla="*/ 3 h 74"/>
                <a:gd name="T4" fmla="*/ 3 w 39"/>
                <a:gd name="T5" fmla="*/ 3 h 74"/>
                <a:gd name="T6" fmla="*/ 3 w 39"/>
                <a:gd name="T7" fmla="*/ 3 h 74"/>
                <a:gd name="T8" fmla="*/ 3 w 39"/>
                <a:gd name="T9" fmla="*/ 3 h 74"/>
                <a:gd name="T10" fmla="*/ 0 w 39"/>
                <a:gd name="T11" fmla="*/ 3 h 74"/>
                <a:gd name="T12" fmla="*/ 3 w 39"/>
                <a:gd name="T13" fmla="*/ 0 h 74"/>
                <a:gd name="T14" fmla="*/ 3 w 39"/>
                <a:gd name="T15" fmla="*/ 3 h 74"/>
                <a:gd name="T16" fmla="*/ 0 w 39"/>
                <a:gd name="T17" fmla="*/ 3 h 74"/>
                <a:gd name="T18" fmla="*/ 3 w 39"/>
                <a:gd name="T19" fmla="*/ 3 h 74"/>
                <a:gd name="T20" fmla="*/ 3 w 39"/>
                <a:gd name="T21" fmla="*/ 3 h 74"/>
                <a:gd name="T22" fmla="*/ 0 w 39"/>
                <a:gd name="T23" fmla="*/ 3 h 74"/>
                <a:gd name="T24" fmla="*/ 3 w 39"/>
                <a:gd name="T25" fmla="*/ 3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4"/>
                <a:gd name="T41" fmla="*/ 39 w 39"/>
                <a:gd name="T42" fmla="*/ 74 h 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4">
                  <a:moveTo>
                    <a:pt x="22" y="32"/>
                  </a:moveTo>
                  <a:lnTo>
                    <a:pt x="23" y="42"/>
                  </a:lnTo>
                  <a:lnTo>
                    <a:pt x="16" y="43"/>
                  </a:lnTo>
                  <a:lnTo>
                    <a:pt x="16" y="32"/>
                  </a:lnTo>
                  <a:lnTo>
                    <a:pt x="22" y="32"/>
                  </a:lnTo>
                  <a:close/>
                  <a:moveTo>
                    <a:pt x="0" y="39"/>
                  </a:moveTo>
                  <a:lnTo>
                    <a:pt x="19" y="0"/>
                  </a:lnTo>
                  <a:lnTo>
                    <a:pt x="39" y="38"/>
                  </a:lnTo>
                  <a:lnTo>
                    <a:pt x="0" y="39"/>
                  </a:lnTo>
                  <a:close/>
                  <a:moveTo>
                    <a:pt x="38" y="36"/>
                  </a:moveTo>
                  <a:lnTo>
                    <a:pt x="20" y="74"/>
                  </a:lnTo>
                  <a:lnTo>
                    <a:pt x="0" y="36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22" name="Group 211"/>
            <p:cNvGrpSpPr>
              <a:grpSpLocks/>
            </p:cNvGrpSpPr>
            <p:nvPr/>
          </p:nvGrpSpPr>
          <p:grpSpPr bwMode="auto">
            <a:xfrm>
              <a:off x="4134" y="2350"/>
              <a:ext cx="718" cy="249"/>
              <a:chOff x="4225" y="2035"/>
              <a:chExt cx="839" cy="291"/>
            </a:xfrm>
          </p:grpSpPr>
          <p:sp>
            <p:nvSpPr>
              <p:cNvPr id="148059" name="Rectangle 212"/>
              <p:cNvSpPr>
                <a:spLocks noChangeArrowheads="1"/>
              </p:cNvSpPr>
              <p:nvPr/>
            </p:nvSpPr>
            <p:spPr bwMode="auto">
              <a:xfrm>
                <a:off x="4225" y="2035"/>
                <a:ext cx="839" cy="29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0" name="Rectangle 213"/>
              <p:cNvSpPr>
                <a:spLocks noChangeArrowheads="1"/>
              </p:cNvSpPr>
              <p:nvPr/>
            </p:nvSpPr>
            <p:spPr bwMode="auto">
              <a:xfrm>
                <a:off x="4225" y="2035"/>
                <a:ext cx="839" cy="291"/>
              </a:xfrm>
              <a:prstGeom prst="rect">
                <a:avLst/>
              </a:prstGeom>
              <a:noFill/>
              <a:ln w="3175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23" name="Rectangle 214"/>
            <p:cNvSpPr>
              <a:spLocks noChangeArrowheads="1"/>
            </p:cNvSpPr>
            <p:nvPr/>
          </p:nvSpPr>
          <p:spPr bwMode="auto">
            <a:xfrm>
              <a:off x="4213" y="2480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000000"/>
                  </a:solidFill>
                </a:rPr>
                <a:t>Core 1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24" name="Rectangle 215"/>
            <p:cNvSpPr>
              <a:spLocks noChangeArrowheads="1"/>
            </p:cNvSpPr>
            <p:nvPr/>
          </p:nvSpPr>
          <p:spPr bwMode="auto">
            <a:xfrm>
              <a:off x="4155" y="2378"/>
              <a:ext cx="11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Local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25" name="Rectangle 216"/>
            <p:cNvSpPr>
              <a:spLocks noChangeArrowheads="1"/>
            </p:cNvSpPr>
            <p:nvPr/>
          </p:nvSpPr>
          <p:spPr bwMode="auto">
            <a:xfrm>
              <a:off x="4302" y="2378"/>
              <a:ext cx="17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External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26" name="Line 217"/>
            <p:cNvSpPr>
              <a:spLocks noChangeShapeType="1"/>
            </p:cNvSpPr>
            <p:nvPr/>
          </p:nvSpPr>
          <p:spPr bwMode="auto">
            <a:xfrm>
              <a:off x="4609" y="2349"/>
              <a:ext cx="0" cy="248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7" name="Line 218"/>
            <p:cNvSpPr>
              <a:spLocks noChangeShapeType="1"/>
            </p:cNvSpPr>
            <p:nvPr/>
          </p:nvSpPr>
          <p:spPr bwMode="auto">
            <a:xfrm>
              <a:off x="4612" y="2430"/>
              <a:ext cx="236" cy="0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28" name="Rectangle 219"/>
            <p:cNvSpPr>
              <a:spLocks noChangeArrowheads="1"/>
            </p:cNvSpPr>
            <p:nvPr/>
          </p:nvSpPr>
          <p:spPr bwMode="auto">
            <a:xfrm>
              <a:off x="4644" y="2378"/>
              <a:ext cx="15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ICache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29" name="Rectangle 220"/>
            <p:cNvSpPr>
              <a:spLocks noChangeArrowheads="1"/>
            </p:cNvSpPr>
            <p:nvPr/>
          </p:nvSpPr>
          <p:spPr bwMode="auto">
            <a:xfrm>
              <a:off x="4697" y="2474"/>
              <a:ext cx="9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SBX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30" name="Rectangle 221"/>
            <p:cNvSpPr>
              <a:spLocks noChangeArrowheads="1"/>
            </p:cNvSpPr>
            <p:nvPr/>
          </p:nvSpPr>
          <p:spPr bwMode="auto">
            <a:xfrm>
              <a:off x="4666" y="2519"/>
              <a:ext cx="17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Memory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31" name="Group 222"/>
            <p:cNvGrpSpPr>
              <a:grpSpLocks/>
            </p:cNvGrpSpPr>
            <p:nvPr/>
          </p:nvGrpSpPr>
          <p:grpSpPr bwMode="auto">
            <a:xfrm>
              <a:off x="4134" y="2350"/>
              <a:ext cx="718" cy="249"/>
              <a:chOff x="4225" y="2035"/>
              <a:chExt cx="839" cy="291"/>
            </a:xfrm>
          </p:grpSpPr>
          <p:sp>
            <p:nvSpPr>
              <p:cNvPr id="148057" name="Rectangle 223"/>
              <p:cNvSpPr>
                <a:spLocks noChangeArrowheads="1"/>
              </p:cNvSpPr>
              <p:nvPr/>
            </p:nvSpPr>
            <p:spPr bwMode="auto">
              <a:xfrm>
                <a:off x="4225" y="2035"/>
                <a:ext cx="839" cy="291"/>
              </a:xfrm>
              <a:prstGeom prst="rect">
                <a:avLst/>
              </a:prstGeom>
              <a:solidFill>
                <a:srgbClr val="FECD07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8" name="Rectangle 224"/>
              <p:cNvSpPr>
                <a:spLocks noChangeArrowheads="1"/>
              </p:cNvSpPr>
              <p:nvPr/>
            </p:nvSpPr>
            <p:spPr bwMode="auto">
              <a:xfrm>
                <a:off x="4225" y="2035"/>
                <a:ext cx="839" cy="291"/>
              </a:xfrm>
              <a:prstGeom prst="rect">
                <a:avLst/>
              </a:prstGeom>
              <a:solidFill>
                <a:srgbClr val="FECD07">
                  <a:alpha val="50195"/>
                </a:srgbClr>
              </a:solidFill>
              <a:ln w="3175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32" name="Rectangle 225"/>
            <p:cNvSpPr>
              <a:spLocks noChangeArrowheads="1"/>
            </p:cNvSpPr>
            <p:nvPr/>
          </p:nvSpPr>
          <p:spPr bwMode="auto">
            <a:xfrm>
              <a:off x="4213" y="2480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000000"/>
                  </a:solidFill>
                </a:rPr>
                <a:t>Core 1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33" name="Rectangle 226"/>
            <p:cNvSpPr>
              <a:spLocks noChangeArrowheads="1"/>
            </p:cNvSpPr>
            <p:nvPr/>
          </p:nvSpPr>
          <p:spPr bwMode="auto">
            <a:xfrm>
              <a:off x="4155" y="2378"/>
              <a:ext cx="11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Local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34" name="Rectangle 227"/>
            <p:cNvSpPr>
              <a:spLocks noChangeArrowheads="1"/>
            </p:cNvSpPr>
            <p:nvPr/>
          </p:nvSpPr>
          <p:spPr bwMode="auto">
            <a:xfrm>
              <a:off x="4302" y="2378"/>
              <a:ext cx="17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External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35" name="Line 228"/>
            <p:cNvSpPr>
              <a:spLocks noChangeShapeType="1"/>
            </p:cNvSpPr>
            <p:nvPr/>
          </p:nvSpPr>
          <p:spPr bwMode="auto">
            <a:xfrm>
              <a:off x="4609" y="2349"/>
              <a:ext cx="0" cy="248"/>
            </a:xfrm>
            <a:prstGeom prst="line">
              <a:avLst/>
            </a:prstGeom>
            <a:noFill/>
            <a:ln w="4763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6" name="Line 229"/>
            <p:cNvSpPr>
              <a:spLocks noChangeShapeType="1"/>
            </p:cNvSpPr>
            <p:nvPr/>
          </p:nvSpPr>
          <p:spPr bwMode="auto">
            <a:xfrm>
              <a:off x="4612" y="2430"/>
              <a:ext cx="236" cy="0"/>
            </a:xfrm>
            <a:prstGeom prst="line">
              <a:avLst/>
            </a:prstGeom>
            <a:noFill/>
            <a:ln w="4763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7" name="Rectangle 230"/>
            <p:cNvSpPr>
              <a:spLocks noChangeArrowheads="1"/>
            </p:cNvSpPr>
            <p:nvPr/>
          </p:nvSpPr>
          <p:spPr bwMode="auto">
            <a:xfrm>
              <a:off x="4644" y="2378"/>
              <a:ext cx="15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ICache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38" name="Rectangle 231"/>
            <p:cNvSpPr>
              <a:spLocks noChangeArrowheads="1"/>
            </p:cNvSpPr>
            <p:nvPr/>
          </p:nvSpPr>
          <p:spPr bwMode="auto">
            <a:xfrm>
              <a:off x="4697" y="2474"/>
              <a:ext cx="9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SBX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39" name="Rectangle 232"/>
            <p:cNvSpPr>
              <a:spLocks noChangeArrowheads="1"/>
            </p:cNvSpPr>
            <p:nvPr/>
          </p:nvSpPr>
          <p:spPr bwMode="auto">
            <a:xfrm>
              <a:off x="4666" y="2519"/>
              <a:ext cx="17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Memory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40" name="Rectangle 233"/>
            <p:cNvSpPr>
              <a:spLocks noChangeArrowheads="1"/>
            </p:cNvSpPr>
            <p:nvPr/>
          </p:nvSpPr>
          <p:spPr bwMode="auto">
            <a:xfrm>
              <a:off x="3972" y="1537"/>
              <a:ext cx="482" cy="2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1" name="Rectangle 234"/>
            <p:cNvSpPr>
              <a:spLocks noChangeArrowheads="1"/>
            </p:cNvSpPr>
            <p:nvPr/>
          </p:nvSpPr>
          <p:spPr bwMode="auto">
            <a:xfrm>
              <a:off x="3972" y="1537"/>
              <a:ext cx="482" cy="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2" name="Rectangle 235"/>
            <p:cNvSpPr>
              <a:spLocks noChangeArrowheads="1"/>
            </p:cNvSpPr>
            <p:nvPr/>
          </p:nvSpPr>
          <p:spPr bwMode="auto">
            <a:xfrm>
              <a:off x="3972" y="1537"/>
              <a:ext cx="482" cy="2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3" name="Rectangle 236"/>
            <p:cNvSpPr>
              <a:spLocks noChangeArrowheads="1"/>
            </p:cNvSpPr>
            <p:nvPr/>
          </p:nvSpPr>
          <p:spPr bwMode="auto">
            <a:xfrm>
              <a:off x="3972" y="1537"/>
              <a:ext cx="482" cy="27"/>
            </a:xfrm>
            <a:prstGeom prst="rect">
              <a:avLst/>
            </a:prstGeom>
            <a:solidFill>
              <a:srgbClr val="38B64A"/>
            </a:solidFill>
            <a:ln w="3175" cap="rnd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4" name="Rectangle 237"/>
            <p:cNvSpPr>
              <a:spLocks noChangeArrowheads="1"/>
            </p:cNvSpPr>
            <p:nvPr/>
          </p:nvSpPr>
          <p:spPr bwMode="auto">
            <a:xfrm>
              <a:off x="4962" y="1282"/>
              <a:ext cx="2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100" b="1" baseline="0">
                  <a:solidFill>
                    <a:srgbClr val="000000"/>
                  </a:solidFill>
                </a:rPr>
                <a:t>Node</a:t>
              </a:r>
            </a:p>
            <a:p>
              <a:pPr algn="r"/>
              <a:r>
                <a:rPr lang="en-US" sz="1100" b="1" baseline="0">
                  <a:solidFill>
                    <a:srgbClr val="000000"/>
                  </a:solidFill>
                </a:rPr>
                <a:t>2 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45" name="Freeform 238"/>
            <p:cNvSpPr>
              <a:spLocks noEditPoints="1"/>
            </p:cNvSpPr>
            <p:nvPr/>
          </p:nvSpPr>
          <p:spPr bwMode="auto">
            <a:xfrm>
              <a:off x="4169" y="1472"/>
              <a:ext cx="33" cy="149"/>
            </a:xfrm>
            <a:custGeom>
              <a:avLst/>
              <a:gdLst>
                <a:gd name="T0" fmla="*/ 3 w 39"/>
                <a:gd name="T1" fmla="*/ 3 h 174"/>
                <a:gd name="T2" fmla="*/ 3 w 39"/>
                <a:gd name="T3" fmla="*/ 3 h 174"/>
                <a:gd name="T4" fmla="*/ 3 w 39"/>
                <a:gd name="T5" fmla="*/ 3 h 174"/>
                <a:gd name="T6" fmla="*/ 3 w 39"/>
                <a:gd name="T7" fmla="*/ 3 h 174"/>
                <a:gd name="T8" fmla="*/ 3 w 39"/>
                <a:gd name="T9" fmla="*/ 3 h 174"/>
                <a:gd name="T10" fmla="*/ 3 w 39"/>
                <a:gd name="T11" fmla="*/ 3 h 174"/>
                <a:gd name="T12" fmla="*/ 3 w 39"/>
                <a:gd name="T13" fmla="*/ 3 h 174"/>
                <a:gd name="T14" fmla="*/ 0 w 39"/>
                <a:gd name="T15" fmla="*/ 3 h 174"/>
                <a:gd name="T16" fmla="*/ 3 w 39"/>
                <a:gd name="T17" fmla="*/ 3 h 174"/>
                <a:gd name="T18" fmla="*/ 0 w 39"/>
                <a:gd name="T19" fmla="*/ 3 h 174"/>
                <a:gd name="T20" fmla="*/ 3 w 39"/>
                <a:gd name="T21" fmla="*/ 0 h 174"/>
                <a:gd name="T22" fmla="*/ 3 w 39"/>
                <a:gd name="T23" fmla="*/ 3 h 174"/>
                <a:gd name="T24" fmla="*/ 0 w 39"/>
                <a:gd name="T25" fmla="*/ 3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174"/>
                <a:gd name="T41" fmla="*/ 39 w 39"/>
                <a:gd name="T42" fmla="*/ 174 h 1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174">
                  <a:moveTo>
                    <a:pt x="15" y="142"/>
                  </a:moveTo>
                  <a:lnTo>
                    <a:pt x="15" y="32"/>
                  </a:lnTo>
                  <a:lnTo>
                    <a:pt x="24" y="32"/>
                  </a:lnTo>
                  <a:lnTo>
                    <a:pt x="24" y="142"/>
                  </a:lnTo>
                  <a:lnTo>
                    <a:pt x="15" y="142"/>
                  </a:lnTo>
                  <a:close/>
                  <a:moveTo>
                    <a:pt x="39" y="136"/>
                  </a:moveTo>
                  <a:lnTo>
                    <a:pt x="19" y="174"/>
                  </a:lnTo>
                  <a:lnTo>
                    <a:pt x="0" y="136"/>
                  </a:lnTo>
                  <a:lnTo>
                    <a:pt x="39" y="136"/>
                  </a:lnTo>
                  <a:close/>
                  <a:moveTo>
                    <a:pt x="0" y="38"/>
                  </a:moveTo>
                  <a:lnTo>
                    <a:pt x="19" y="0"/>
                  </a:lnTo>
                  <a:lnTo>
                    <a:pt x="39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6" name="Freeform 239"/>
            <p:cNvSpPr>
              <a:spLocks noEditPoints="1"/>
            </p:cNvSpPr>
            <p:nvPr/>
          </p:nvSpPr>
          <p:spPr bwMode="auto">
            <a:xfrm>
              <a:off x="4321" y="1696"/>
              <a:ext cx="295" cy="33"/>
            </a:xfrm>
            <a:custGeom>
              <a:avLst/>
              <a:gdLst>
                <a:gd name="T0" fmla="*/ 0 w 1796"/>
                <a:gd name="T1" fmla="*/ 0 h 200"/>
                <a:gd name="T2" fmla="*/ 0 w 1796"/>
                <a:gd name="T3" fmla="*/ 0 h 200"/>
                <a:gd name="T4" fmla="*/ 0 w 1796"/>
                <a:gd name="T5" fmla="*/ 0 h 200"/>
                <a:gd name="T6" fmla="*/ 0 w 1796"/>
                <a:gd name="T7" fmla="*/ 0 h 200"/>
                <a:gd name="T8" fmla="*/ 0 w 1796"/>
                <a:gd name="T9" fmla="*/ 0 h 200"/>
                <a:gd name="T10" fmla="*/ 0 w 1796"/>
                <a:gd name="T11" fmla="*/ 0 h 200"/>
                <a:gd name="T12" fmla="*/ 0 w 1796"/>
                <a:gd name="T13" fmla="*/ 0 h 200"/>
                <a:gd name="T14" fmla="*/ 0 w 1796"/>
                <a:gd name="T15" fmla="*/ 0 h 200"/>
                <a:gd name="T16" fmla="*/ 0 w 1796"/>
                <a:gd name="T17" fmla="*/ 0 h 200"/>
                <a:gd name="T18" fmla="*/ 0 w 1796"/>
                <a:gd name="T19" fmla="*/ 0 h 200"/>
                <a:gd name="T20" fmla="*/ 0 w 1796"/>
                <a:gd name="T21" fmla="*/ 0 h 200"/>
                <a:gd name="T22" fmla="*/ 0 w 1796"/>
                <a:gd name="T23" fmla="*/ 0 h 200"/>
                <a:gd name="T24" fmla="*/ 0 w 1796"/>
                <a:gd name="T25" fmla="*/ 0 h 200"/>
                <a:gd name="T26" fmla="*/ 0 w 1796"/>
                <a:gd name="T27" fmla="*/ 0 h 200"/>
                <a:gd name="T28" fmla="*/ 0 w 1796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96"/>
                <a:gd name="T46" fmla="*/ 0 h 200"/>
                <a:gd name="T47" fmla="*/ 1796 w 1796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96" h="200">
                  <a:moveTo>
                    <a:pt x="166" y="83"/>
                  </a:moveTo>
                  <a:lnTo>
                    <a:pt x="1629" y="83"/>
                  </a:lnTo>
                  <a:cubicBezTo>
                    <a:pt x="1638" y="83"/>
                    <a:pt x="1646" y="91"/>
                    <a:pt x="1646" y="100"/>
                  </a:cubicBezTo>
                  <a:cubicBezTo>
                    <a:pt x="1646" y="109"/>
                    <a:pt x="1638" y="117"/>
                    <a:pt x="1629" y="117"/>
                  </a:cubicBezTo>
                  <a:lnTo>
                    <a:pt x="166" y="117"/>
                  </a:lnTo>
                  <a:cubicBezTo>
                    <a:pt x="157" y="117"/>
                    <a:pt x="150" y="109"/>
                    <a:pt x="150" y="100"/>
                  </a:cubicBezTo>
                  <a:cubicBezTo>
                    <a:pt x="150" y="91"/>
                    <a:pt x="157" y="83"/>
                    <a:pt x="166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596" y="0"/>
                  </a:moveTo>
                  <a:lnTo>
                    <a:pt x="1796" y="100"/>
                  </a:lnTo>
                  <a:lnTo>
                    <a:pt x="1596" y="20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47" name="Group 240"/>
            <p:cNvGrpSpPr>
              <a:grpSpLocks/>
            </p:cNvGrpSpPr>
            <p:nvPr/>
          </p:nvGrpSpPr>
          <p:grpSpPr bwMode="auto">
            <a:xfrm>
              <a:off x="4601" y="1769"/>
              <a:ext cx="369" cy="72"/>
              <a:chOff x="4771" y="1356"/>
              <a:chExt cx="432" cy="84"/>
            </a:xfrm>
          </p:grpSpPr>
          <p:sp>
            <p:nvSpPr>
              <p:cNvPr id="148055" name="Freeform 241"/>
              <p:cNvSpPr>
                <a:spLocks/>
              </p:cNvSpPr>
              <p:nvPr/>
            </p:nvSpPr>
            <p:spPr bwMode="auto">
              <a:xfrm>
                <a:off x="4771" y="1356"/>
                <a:ext cx="432" cy="84"/>
              </a:xfrm>
              <a:custGeom>
                <a:avLst/>
                <a:gdLst>
                  <a:gd name="T0" fmla="*/ 0 w 2254"/>
                  <a:gd name="T1" fmla="*/ 0 h 437"/>
                  <a:gd name="T2" fmla="*/ 0 w 2254"/>
                  <a:gd name="T3" fmla="*/ 0 h 437"/>
                  <a:gd name="T4" fmla="*/ 0 w 2254"/>
                  <a:gd name="T5" fmla="*/ 0 h 437"/>
                  <a:gd name="T6" fmla="*/ 0 w 2254"/>
                  <a:gd name="T7" fmla="*/ 0 h 437"/>
                  <a:gd name="T8" fmla="*/ 0 w 2254"/>
                  <a:gd name="T9" fmla="*/ 0 h 437"/>
                  <a:gd name="T10" fmla="*/ 0 w 2254"/>
                  <a:gd name="T11" fmla="*/ 0 h 437"/>
                  <a:gd name="T12" fmla="*/ 0 w 2254"/>
                  <a:gd name="T13" fmla="*/ 0 h 437"/>
                  <a:gd name="T14" fmla="*/ 0 w 2254"/>
                  <a:gd name="T15" fmla="*/ 0 h 437"/>
                  <a:gd name="T16" fmla="*/ 0 w 2254"/>
                  <a:gd name="T17" fmla="*/ 0 h 4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4"/>
                  <a:gd name="T28" fmla="*/ 0 h 437"/>
                  <a:gd name="T29" fmla="*/ 2254 w 2254"/>
                  <a:gd name="T30" fmla="*/ 437 h 4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4" h="437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lnTo>
                      <a:pt x="0" y="364"/>
                    </a:lnTo>
                    <a:cubicBezTo>
                      <a:pt x="0" y="405"/>
                      <a:pt x="33" y="437"/>
                      <a:pt x="73" y="437"/>
                    </a:cubicBezTo>
                    <a:lnTo>
                      <a:pt x="2181" y="437"/>
                    </a:lnTo>
                    <a:cubicBezTo>
                      <a:pt x="2221" y="437"/>
                      <a:pt x="2254" y="405"/>
                      <a:pt x="2254" y="364"/>
                    </a:cubicBezTo>
                    <a:lnTo>
                      <a:pt x="2254" y="73"/>
                    </a:lnTo>
                    <a:cubicBezTo>
                      <a:pt x="2254" y="32"/>
                      <a:pt x="2221" y="0"/>
                      <a:pt x="2181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6" name="Freeform 242"/>
              <p:cNvSpPr>
                <a:spLocks/>
              </p:cNvSpPr>
              <p:nvPr/>
            </p:nvSpPr>
            <p:spPr bwMode="auto">
              <a:xfrm>
                <a:off x="4771" y="1356"/>
                <a:ext cx="432" cy="84"/>
              </a:xfrm>
              <a:custGeom>
                <a:avLst/>
                <a:gdLst>
                  <a:gd name="T0" fmla="*/ 0 w 2254"/>
                  <a:gd name="T1" fmla="*/ 0 h 437"/>
                  <a:gd name="T2" fmla="*/ 0 w 2254"/>
                  <a:gd name="T3" fmla="*/ 0 h 437"/>
                  <a:gd name="T4" fmla="*/ 0 w 2254"/>
                  <a:gd name="T5" fmla="*/ 0 h 437"/>
                  <a:gd name="T6" fmla="*/ 0 w 2254"/>
                  <a:gd name="T7" fmla="*/ 0 h 437"/>
                  <a:gd name="T8" fmla="*/ 0 w 2254"/>
                  <a:gd name="T9" fmla="*/ 0 h 437"/>
                  <a:gd name="T10" fmla="*/ 0 w 2254"/>
                  <a:gd name="T11" fmla="*/ 0 h 437"/>
                  <a:gd name="T12" fmla="*/ 0 w 2254"/>
                  <a:gd name="T13" fmla="*/ 0 h 437"/>
                  <a:gd name="T14" fmla="*/ 0 w 2254"/>
                  <a:gd name="T15" fmla="*/ 0 h 437"/>
                  <a:gd name="T16" fmla="*/ 0 w 2254"/>
                  <a:gd name="T17" fmla="*/ 0 h 4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4"/>
                  <a:gd name="T28" fmla="*/ 0 h 437"/>
                  <a:gd name="T29" fmla="*/ 2254 w 2254"/>
                  <a:gd name="T30" fmla="*/ 437 h 4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4" h="437">
                    <a:moveTo>
                      <a:pt x="73" y="0"/>
                    </a:moveTo>
                    <a:cubicBezTo>
                      <a:pt x="33" y="0"/>
                      <a:pt x="0" y="32"/>
                      <a:pt x="0" y="73"/>
                    </a:cubicBezTo>
                    <a:lnTo>
                      <a:pt x="0" y="364"/>
                    </a:lnTo>
                    <a:cubicBezTo>
                      <a:pt x="0" y="405"/>
                      <a:pt x="33" y="437"/>
                      <a:pt x="73" y="437"/>
                    </a:cubicBezTo>
                    <a:lnTo>
                      <a:pt x="2181" y="437"/>
                    </a:lnTo>
                    <a:cubicBezTo>
                      <a:pt x="2221" y="437"/>
                      <a:pt x="2254" y="405"/>
                      <a:pt x="2254" y="364"/>
                    </a:cubicBezTo>
                    <a:lnTo>
                      <a:pt x="2254" y="73"/>
                    </a:lnTo>
                    <a:cubicBezTo>
                      <a:pt x="2254" y="32"/>
                      <a:pt x="2221" y="0"/>
                      <a:pt x="2181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38B64A"/>
              </a:solidFill>
              <a:ln w="9525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48" name="Rectangle 243"/>
            <p:cNvSpPr>
              <a:spLocks noChangeArrowheads="1"/>
            </p:cNvSpPr>
            <p:nvPr/>
          </p:nvSpPr>
          <p:spPr bwMode="auto">
            <a:xfrm>
              <a:off x="4671" y="1780"/>
              <a:ext cx="25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Node GPIO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49" name="Group 244"/>
            <p:cNvGrpSpPr>
              <a:grpSpLocks/>
            </p:cNvGrpSpPr>
            <p:nvPr/>
          </p:nvGrpSpPr>
          <p:grpSpPr bwMode="auto">
            <a:xfrm>
              <a:off x="4611" y="1668"/>
              <a:ext cx="285" cy="77"/>
              <a:chOff x="4783" y="1238"/>
              <a:chExt cx="333" cy="90"/>
            </a:xfrm>
          </p:grpSpPr>
          <p:sp>
            <p:nvSpPr>
              <p:cNvPr id="148053" name="Freeform 245"/>
              <p:cNvSpPr>
                <a:spLocks/>
              </p:cNvSpPr>
              <p:nvPr/>
            </p:nvSpPr>
            <p:spPr bwMode="auto">
              <a:xfrm>
                <a:off x="4783" y="1238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467"/>
                    </a:moveTo>
                    <a:cubicBezTo>
                      <a:pt x="35" y="467"/>
                      <a:pt x="0" y="432"/>
                      <a:pt x="0" y="389"/>
                    </a:cubicBezTo>
                    <a:lnTo>
                      <a:pt x="0" y="78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6" y="0"/>
                    </a:lnTo>
                    <a:cubicBezTo>
                      <a:pt x="1699" y="0"/>
                      <a:pt x="1734" y="35"/>
                      <a:pt x="1734" y="78"/>
                    </a:cubicBezTo>
                    <a:lnTo>
                      <a:pt x="1734" y="389"/>
                    </a:lnTo>
                    <a:cubicBezTo>
                      <a:pt x="1734" y="432"/>
                      <a:pt x="1699" y="467"/>
                      <a:pt x="1656" y="467"/>
                    </a:cubicBezTo>
                    <a:lnTo>
                      <a:pt x="78" y="467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4" name="Freeform 246"/>
              <p:cNvSpPr>
                <a:spLocks/>
              </p:cNvSpPr>
              <p:nvPr/>
            </p:nvSpPr>
            <p:spPr bwMode="auto">
              <a:xfrm>
                <a:off x="4783" y="1238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467"/>
                    </a:moveTo>
                    <a:cubicBezTo>
                      <a:pt x="35" y="467"/>
                      <a:pt x="0" y="432"/>
                      <a:pt x="0" y="389"/>
                    </a:cubicBezTo>
                    <a:lnTo>
                      <a:pt x="0" y="78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6" y="0"/>
                    </a:lnTo>
                    <a:cubicBezTo>
                      <a:pt x="1699" y="0"/>
                      <a:pt x="1734" y="35"/>
                      <a:pt x="1734" y="78"/>
                    </a:cubicBezTo>
                    <a:lnTo>
                      <a:pt x="1734" y="389"/>
                    </a:lnTo>
                    <a:cubicBezTo>
                      <a:pt x="1734" y="432"/>
                      <a:pt x="1699" y="467"/>
                      <a:pt x="1656" y="467"/>
                    </a:cubicBezTo>
                    <a:lnTo>
                      <a:pt x="78" y="46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50" name="Rectangle 247"/>
            <p:cNvSpPr>
              <a:spLocks noChangeArrowheads="1"/>
            </p:cNvSpPr>
            <p:nvPr/>
          </p:nvSpPr>
          <p:spPr bwMode="auto">
            <a:xfrm rot="10800000">
              <a:off x="4695" y="1640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51" name="Group 248"/>
            <p:cNvGrpSpPr>
              <a:grpSpLocks/>
            </p:cNvGrpSpPr>
            <p:nvPr/>
          </p:nvGrpSpPr>
          <p:grpSpPr bwMode="auto">
            <a:xfrm>
              <a:off x="4627" y="1656"/>
              <a:ext cx="285" cy="76"/>
              <a:chOff x="4802" y="1224"/>
              <a:chExt cx="333" cy="89"/>
            </a:xfrm>
          </p:grpSpPr>
          <p:sp>
            <p:nvSpPr>
              <p:cNvPr id="148051" name="Freeform 249"/>
              <p:cNvSpPr>
                <a:spLocks/>
              </p:cNvSpPr>
              <p:nvPr/>
            </p:nvSpPr>
            <p:spPr bwMode="auto">
              <a:xfrm>
                <a:off x="4802" y="1224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463"/>
                    </a:moveTo>
                    <a:cubicBezTo>
                      <a:pt x="35" y="463"/>
                      <a:pt x="0" y="428"/>
                      <a:pt x="0" y="386"/>
                    </a:cubicBezTo>
                    <a:lnTo>
                      <a:pt x="0" y="77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7" y="0"/>
                    </a:lnTo>
                    <a:cubicBezTo>
                      <a:pt x="1699" y="0"/>
                      <a:pt x="1734" y="35"/>
                      <a:pt x="1734" y="77"/>
                    </a:cubicBezTo>
                    <a:lnTo>
                      <a:pt x="1734" y="386"/>
                    </a:lnTo>
                    <a:cubicBezTo>
                      <a:pt x="1734" y="428"/>
                      <a:pt x="1699" y="463"/>
                      <a:pt x="1657" y="463"/>
                    </a:cubicBezTo>
                    <a:lnTo>
                      <a:pt x="78" y="463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2" name="Freeform 250"/>
              <p:cNvSpPr>
                <a:spLocks/>
              </p:cNvSpPr>
              <p:nvPr/>
            </p:nvSpPr>
            <p:spPr bwMode="auto">
              <a:xfrm>
                <a:off x="4802" y="1224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463"/>
                    </a:moveTo>
                    <a:cubicBezTo>
                      <a:pt x="35" y="463"/>
                      <a:pt x="0" y="428"/>
                      <a:pt x="0" y="386"/>
                    </a:cubicBezTo>
                    <a:lnTo>
                      <a:pt x="0" y="77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7" y="0"/>
                    </a:lnTo>
                    <a:cubicBezTo>
                      <a:pt x="1699" y="0"/>
                      <a:pt x="1734" y="35"/>
                      <a:pt x="1734" y="77"/>
                    </a:cubicBezTo>
                    <a:lnTo>
                      <a:pt x="1734" y="386"/>
                    </a:lnTo>
                    <a:cubicBezTo>
                      <a:pt x="1734" y="428"/>
                      <a:pt x="1699" y="463"/>
                      <a:pt x="1657" y="463"/>
                    </a:cubicBezTo>
                    <a:lnTo>
                      <a:pt x="78" y="463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52" name="Rectangle 251"/>
            <p:cNvSpPr>
              <a:spLocks noChangeArrowheads="1"/>
            </p:cNvSpPr>
            <p:nvPr/>
          </p:nvSpPr>
          <p:spPr bwMode="auto">
            <a:xfrm rot="10800000">
              <a:off x="4712" y="1632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53" name="Group 252"/>
            <p:cNvGrpSpPr>
              <a:grpSpLocks/>
            </p:cNvGrpSpPr>
            <p:nvPr/>
          </p:nvGrpSpPr>
          <p:grpSpPr bwMode="auto">
            <a:xfrm>
              <a:off x="4644" y="1644"/>
              <a:ext cx="285" cy="77"/>
              <a:chOff x="4821" y="1210"/>
              <a:chExt cx="333" cy="90"/>
            </a:xfrm>
          </p:grpSpPr>
          <p:sp>
            <p:nvSpPr>
              <p:cNvPr id="148049" name="Freeform 253"/>
              <p:cNvSpPr>
                <a:spLocks/>
              </p:cNvSpPr>
              <p:nvPr/>
            </p:nvSpPr>
            <p:spPr bwMode="auto">
              <a:xfrm>
                <a:off x="4821" y="1210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0" name="Freeform 254"/>
              <p:cNvSpPr>
                <a:spLocks/>
              </p:cNvSpPr>
              <p:nvPr/>
            </p:nvSpPr>
            <p:spPr bwMode="auto">
              <a:xfrm>
                <a:off x="4821" y="1210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54" name="Rectangle 255"/>
            <p:cNvSpPr>
              <a:spLocks noChangeArrowheads="1"/>
            </p:cNvSpPr>
            <p:nvPr/>
          </p:nvSpPr>
          <p:spPr bwMode="auto">
            <a:xfrm>
              <a:off x="4678" y="1652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55" name="Group 256"/>
            <p:cNvGrpSpPr>
              <a:grpSpLocks/>
            </p:cNvGrpSpPr>
            <p:nvPr/>
          </p:nvGrpSpPr>
          <p:grpSpPr bwMode="auto">
            <a:xfrm>
              <a:off x="4611" y="1668"/>
              <a:ext cx="285" cy="77"/>
              <a:chOff x="4783" y="1238"/>
              <a:chExt cx="333" cy="90"/>
            </a:xfrm>
          </p:grpSpPr>
          <p:sp>
            <p:nvSpPr>
              <p:cNvPr id="148047" name="Freeform 257"/>
              <p:cNvSpPr>
                <a:spLocks/>
              </p:cNvSpPr>
              <p:nvPr/>
            </p:nvSpPr>
            <p:spPr bwMode="auto">
              <a:xfrm>
                <a:off x="4783" y="1238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467"/>
                    </a:moveTo>
                    <a:cubicBezTo>
                      <a:pt x="35" y="467"/>
                      <a:pt x="0" y="432"/>
                      <a:pt x="0" y="389"/>
                    </a:cubicBezTo>
                    <a:lnTo>
                      <a:pt x="0" y="78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6" y="0"/>
                    </a:lnTo>
                    <a:cubicBezTo>
                      <a:pt x="1699" y="0"/>
                      <a:pt x="1734" y="35"/>
                      <a:pt x="1734" y="78"/>
                    </a:cubicBezTo>
                    <a:lnTo>
                      <a:pt x="1734" y="389"/>
                    </a:lnTo>
                    <a:cubicBezTo>
                      <a:pt x="1734" y="432"/>
                      <a:pt x="1699" y="467"/>
                      <a:pt x="1656" y="467"/>
                    </a:cubicBezTo>
                    <a:lnTo>
                      <a:pt x="78" y="467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8" name="Freeform 258"/>
              <p:cNvSpPr>
                <a:spLocks/>
              </p:cNvSpPr>
              <p:nvPr/>
            </p:nvSpPr>
            <p:spPr bwMode="auto">
              <a:xfrm>
                <a:off x="4783" y="1238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467"/>
                    </a:moveTo>
                    <a:cubicBezTo>
                      <a:pt x="35" y="467"/>
                      <a:pt x="0" y="432"/>
                      <a:pt x="0" y="389"/>
                    </a:cubicBezTo>
                    <a:lnTo>
                      <a:pt x="0" y="78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6" y="0"/>
                    </a:lnTo>
                    <a:cubicBezTo>
                      <a:pt x="1699" y="0"/>
                      <a:pt x="1734" y="35"/>
                      <a:pt x="1734" y="78"/>
                    </a:cubicBezTo>
                    <a:lnTo>
                      <a:pt x="1734" y="389"/>
                    </a:lnTo>
                    <a:cubicBezTo>
                      <a:pt x="1734" y="432"/>
                      <a:pt x="1699" y="467"/>
                      <a:pt x="1656" y="467"/>
                    </a:cubicBezTo>
                    <a:lnTo>
                      <a:pt x="78" y="467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56" name="Rectangle 259"/>
            <p:cNvSpPr>
              <a:spLocks noChangeArrowheads="1"/>
            </p:cNvSpPr>
            <p:nvPr/>
          </p:nvSpPr>
          <p:spPr bwMode="auto">
            <a:xfrm rot="10800000">
              <a:off x="4695" y="1640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57" name="Group 260"/>
            <p:cNvGrpSpPr>
              <a:grpSpLocks/>
            </p:cNvGrpSpPr>
            <p:nvPr/>
          </p:nvGrpSpPr>
          <p:grpSpPr bwMode="auto">
            <a:xfrm>
              <a:off x="4627" y="1656"/>
              <a:ext cx="285" cy="76"/>
              <a:chOff x="4802" y="1224"/>
              <a:chExt cx="333" cy="89"/>
            </a:xfrm>
          </p:grpSpPr>
          <p:sp>
            <p:nvSpPr>
              <p:cNvPr id="148045" name="Freeform 261"/>
              <p:cNvSpPr>
                <a:spLocks/>
              </p:cNvSpPr>
              <p:nvPr/>
            </p:nvSpPr>
            <p:spPr bwMode="auto">
              <a:xfrm>
                <a:off x="4802" y="1224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463"/>
                    </a:moveTo>
                    <a:cubicBezTo>
                      <a:pt x="35" y="463"/>
                      <a:pt x="0" y="428"/>
                      <a:pt x="0" y="386"/>
                    </a:cubicBezTo>
                    <a:lnTo>
                      <a:pt x="0" y="77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7" y="0"/>
                    </a:lnTo>
                    <a:cubicBezTo>
                      <a:pt x="1699" y="0"/>
                      <a:pt x="1734" y="35"/>
                      <a:pt x="1734" y="77"/>
                    </a:cubicBezTo>
                    <a:lnTo>
                      <a:pt x="1734" y="386"/>
                    </a:lnTo>
                    <a:cubicBezTo>
                      <a:pt x="1734" y="428"/>
                      <a:pt x="1699" y="463"/>
                      <a:pt x="1657" y="463"/>
                    </a:cubicBezTo>
                    <a:lnTo>
                      <a:pt x="78" y="463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6" name="Freeform 262"/>
              <p:cNvSpPr>
                <a:spLocks/>
              </p:cNvSpPr>
              <p:nvPr/>
            </p:nvSpPr>
            <p:spPr bwMode="auto">
              <a:xfrm>
                <a:off x="4802" y="1224"/>
                <a:ext cx="333" cy="89"/>
              </a:xfrm>
              <a:custGeom>
                <a:avLst/>
                <a:gdLst>
                  <a:gd name="T0" fmla="*/ 0 w 1734"/>
                  <a:gd name="T1" fmla="*/ 0 h 463"/>
                  <a:gd name="T2" fmla="*/ 0 w 1734"/>
                  <a:gd name="T3" fmla="*/ 0 h 463"/>
                  <a:gd name="T4" fmla="*/ 0 w 1734"/>
                  <a:gd name="T5" fmla="*/ 0 h 463"/>
                  <a:gd name="T6" fmla="*/ 0 w 1734"/>
                  <a:gd name="T7" fmla="*/ 0 h 463"/>
                  <a:gd name="T8" fmla="*/ 0 w 1734"/>
                  <a:gd name="T9" fmla="*/ 0 h 463"/>
                  <a:gd name="T10" fmla="*/ 0 w 1734"/>
                  <a:gd name="T11" fmla="*/ 0 h 463"/>
                  <a:gd name="T12" fmla="*/ 0 w 1734"/>
                  <a:gd name="T13" fmla="*/ 0 h 463"/>
                  <a:gd name="T14" fmla="*/ 0 w 1734"/>
                  <a:gd name="T15" fmla="*/ 0 h 463"/>
                  <a:gd name="T16" fmla="*/ 0 w 1734"/>
                  <a:gd name="T17" fmla="*/ 0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3"/>
                  <a:gd name="T29" fmla="*/ 1734 w 1734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3">
                    <a:moveTo>
                      <a:pt x="78" y="463"/>
                    </a:moveTo>
                    <a:cubicBezTo>
                      <a:pt x="35" y="463"/>
                      <a:pt x="0" y="428"/>
                      <a:pt x="0" y="386"/>
                    </a:cubicBezTo>
                    <a:lnTo>
                      <a:pt x="0" y="77"/>
                    </a:lnTo>
                    <a:cubicBezTo>
                      <a:pt x="0" y="35"/>
                      <a:pt x="35" y="0"/>
                      <a:pt x="78" y="0"/>
                    </a:cubicBezTo>
                    <a:lnTo>
                      <a:pt x="1657" y="0"/>
                    </a:lnTo>
                    <a:cubicBezTo>
                      <a:pt x="1699" y="0"/>
                      <a:pt x="1734" y="35"/>
                      <a:pt x="1734" y="77"/>
                    </a:cubicBezTo>
                    <a:lnTo>
                      <a:pt x="1734" y="386"/>
                    </a:lnTo>
                    <a:cubicBezTo>
                      <a:pt x="1734" y="428"/>
                      <a:pt x="1699" y="463"/>
                      <a:pt x="1657" y="463"/>
                    </a:cubicBezTo>
                    <a:lnTo>
                      <a:pt x="78" y="463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58" name="Rectangle 263"/>
            <p:cNvSpPr>
              <a:spLocks noChangeArrowheads="1"/>
            </p:cNvSpPr>
            <p:nvPr/>
          </p:nvSpPr>
          <p:spPr bwMode="auto">
            <a:xfrm rot="10800000">
              <a:off x="4712" y="1632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59" name="Group 264"/>
            <p:cNvGrpSpPr>
              <a:grpSpLocks/>
            </p:cNvGrpSpPr>
            <p:nvPr/>
          </p:nvGrpSpPr>
          <p:grpSpPr bwMode="auto">
            <a:xfrm>
              <a:off x="4644" y="1644"/>
              <a:ext cx="285" cy="77"/>
              <a:chOff x="4821" y="1210"/>
              <a:chExt cx="333" cy="90"/>
            </a:xfrm>
          </p:grpSpPr>
          <p:sp>
            <p:nvSpPr>
              <p:cNvPr id="148043" name="Freeform 265"/>
              <p:cNvSpPr>
                <a:spLocks/>
              </p:cNvSpPr>
              <p:nvPr/>
            </p:nvSpPr>
            <p:spPr bwMode="auto">
              <a:xfrm>
                <a:off x="4821" y="1210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4" name="Freeform 266"/>
              <p:cNvSpPr>
                <a:spLocks/>
              </p:cNvSpPr>
              <p:nvPr/>
            </p:nvSpPr>
            <p:spPr bwMode="auto">
              <a:xfrm>
                <a:off x="4821" y="1210"/>
                <a:ext cx="333" cy="90"/>
              </a:xfrm>
              <a:custGeom>
                <a:avLst/>
                <a:gdLst>
                  <a:gd name="T0" fmla="*/ 0 w 1734"/>
                  <a:gd name="T1" fmla="*/ 0 h 467"/>
                  <a:gd name="T2" fmla="*/ 0 w 1734"/>
                  <a:gd name="T3" fmla="*/ 0 h 467"/>
                  <a:gd name="T4" fmla="*/ 0 w 1734"/>
                  <a:gd name="T5" fmla="*/ 0 h 467"/>
                  <a:gd name="T6" fmla="*/ 0 w 1734"/>
                  <a:gd name="T7" fmla="*/ 0 h 467"/>
                  <a:gd name="T8" fmla="*/ 0 w 1734"/>
                  <a:gd name="T9" fmla="*/ 0 h 467"/>
                  <a:gd name="T10" fmla="*/ 0 w 1734"/>
                  <a:gd name="T11" fmla="*/ 0 h 467"/>
                  <a:gd name="T12" fmla="*/ 0 w 1734"/>
                  <a:gd name="T13" fmla="*/ 0 h 467"/>
                  <a:gd name="T14" fmla="*/ 0 w 1734"/>
                  <a:gd name="T15" fmla="*/ 0 h 467"/>
                  <a:gd name="T16" fmla="*/ 0 w 1734"/>
                  <a:gd name="T17" fmla="*/ 0 h 4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4"/>
                  <a:gd name="T28" fmla="*/ 0 h 467"/>
                  <a:gd name="T29" fmla="*/ 1734 w 1734"/>
                  <a:gd name="T30" fmla="*/ 467 h 4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4" h="467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lnTo>
                      <a:pt x="0" y="389"/>
                    </a:lnTo>
                    <a:cubicBezTo>
                      <a:pt x="0" y="432"/>
                      <a:pt x="35" y="467"/>
                      <a:pt x="78" y="467"/>
                    </a:cubicBezTo>
                    <a:lnTo>
                      <a:pt x="1656" y="467"/>
                    </a:lnTo>
                    <a:cubicBezTo>
                      <a:pt x="1699" y="467"/>
                      <a:pt x="1734" y="432"/>
                      <a:pt x="1734" y="389"/>
                    </a:cubicBezTo>
                    <a:lnTo>
                      <a:pt x="1734" y="78"/>
                    </a:lnTo>
                    <a:cubicBezTo>
                      <a:pt x="1734" y="35"/>
                      <a:pt x="1699" y="0"/>
                      <a:pt x="1656" y="0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60" name="Rectangle 267"/>
            <p:cNvSpPr>
              <a:spLocks noChangeArrowheads="1"/>
            </p:cNvSpPr>
            <p:nvPr/>
          </p:nvSpPr>
          <p:spPr bwMode="auto">
            <a:xfrm>
              <a:off x="4678" y="1640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61" name="Freeform 268"/>
            <p:cNvSpPr>
              <a:spLocks noEditPoints="1"/>
            </p:cNvSpPr>
            <p:nvPr/>
          </p:nvSpPr>
          <p:spPr bwMode="auto">
            <a:xfrm>
              <a:off x="4336" y="1471"/>
              <a:ext cx="32" cy="72"/>
            </a:xfrm>
            <a:custGeom>
              <a:avLst/>
              <a:gdLst>
                <a:gd name="T0" fmla="*/ 3 w 38"/>
                <a:gd name="T1" fmla="*/ 3 h 85"/>
                <a:gd name="T2" fmla="*/ 3 w 38"/>
                <a:gd name="T3" fmla="*/ 3 h 85"/>
                <a:gd name="T4" fmla="*/ 3 w 38"/>
                <a:gd name="T5" fmla="*/ 3 h 85"/>
                <a:gd name="T6" fmla="*/ 3 w 38"/>
                <a:gd name="T7" fmla="*/ 3 h 85"/>
                <a:gd name="T8" fmla="*/ 3 w 38"/>
                <a:gd name="T9" fmla="*/ 3 h 85"/>
                <a:gd name="T10" fmla="*/ 3 w 38"/>
                <a:gd name="T11" fmla="*/ 3 h 85"/>
                <a:gd name="T12" fmla="*/ 3 w 38"/>
                <a:gd name="T13" fmla="*/ 3 h 85"/>
                <a:gd name="T14" fmla="*/ 0 w 38"/>
                <a:gd name="T15" fmla="*/ 3 h 85"/>
                <a:gd name="T16" fmla="*/ 3 w 38"/>
                <a:gd name="T17" fmla="*/ 3 h 85"/>
                <a:gd name="T18" fmla="*/ 0 w 38"/>
                <a:gd name="T19" fmla="*/ 3 h 85"/>
                <a:gd name="T20" fmla="*/ 3 w 38"/>
                <a:gd name="T21" fmla="*/ 0 h 85"/>
                <a:gd name="T22" fmla="*/ 3 w 38"/>
                <a:gd name="T23" fmla="*/ 3 h 85"/>
                <a:gd name="T24" fmla="*/ 0 w 38"/>
                <a:gd name="T25" fmla="*/ 3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85"/>
                <a:gd name="T41" fmla="*/ 38 w 3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85">
                  <a:moveTo>
                    <a:pt x="15" y="53"/>
                  </a:moveTo>
                  <a:lnTo>
                    <a:pt x="16" y="32"/>
                  </a:lnTo>
                  <a:lnTo>
                    <a:pt x="22" y="32"/>
                  </a:lnTo>
                  <a:lnTo>
                    <a:pt x="22" y="53"/>
                  </a:lnTo>
                  <a:lnTo>
                    <a:pt x="15" y="53"/>
                  </a:lnTo>
                  <a:close/>
                  <a:moveTo>
                    <a:pt x="38" y="47"/>
                  </a:moveTo>
                  <a:lnTo>
                    <a:pt x="18" y="85"/>
                  </a:lnTo>
                  <a:lnTo>
                    <a:pt x="0" y="46"/>
                  </a:lnTo>
                  <a:lnTo>
                    <a:pt x="38" y="47"/>
                  </a:lnTo>
                  <a:close/>
                  <a:moveTo>
                    <a:pt x="0" y="38"/>
                  </a:moveTo>
                  <a:lnTo>
                    <a:pt x="20" y="0"/>
                  </a:lnTo>
                  <a:lnTo>
                    <a:pt x="38" y="3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2" name="Freeform 269"/>
            <p:cNvSpPr>
              <a:spLocks noEditPoints="1"/>
            </p:cNvSpPr>
            <p:nvPr/>
          </p:nvSpPr>
          <p:spPr bwMode="auto">
            <a:xfrm>
              <a:off x="4929" y="1660"/>
              <a:ext cx="469" cy="34"/>
            </a:xfrm>
            <a:custGeom>
              <a:avLst/>
              <a:gdLst>
                <a:gd name="T0" fmla="*/ 3 w 549"/>
                <a:gd name="T1" fmla="*/ 3 h 39"/>
                <a:gd name="T2" fmla="*/ 10 w 549"/>
                <a:gd name="T3" fmla="*/ 3 h 39"/>
                <a:gd name="T4" fmla="*/ 10 w 549"/>
                <a:gd name="T5" fmla="*/ 3 h 39"/>
                <a:gd name="T6" fmla="*/ 3 w 549"/>
                <a:gd name="T7" fmla="*/ 3 h 39"/>
                <a:gd name="T8" fmla="*/ 3 w 549"/>
                <a:gd name="T9" fmla="*/ 3 h 39"/>
                <a:gd name="T10" fmla="*/ 3 w 549"/>
                <a:gd name="T11" fmla="*/ 3 h 39"/>
                <a:gd name="T12" fmla="*/ 0 w 549"/>
                <a:gd name="T13" fmla="*/ 3 h 39"/>
                <a:gd name="T14" fmla="*/ 3 w 549"/>
                <a:gd name="T15" fmla="*/ 0 h 39"/>
                <a:gd name="T16" fmla="*/ 3 w 549"/>
                <a:gd name="T17" fmla="*/ 3 h 39"/>
                <a:gd name="T18" fmla="*/ 10 w 549"/>
                <a:gd name="T19" fmla="*/ 0 h 39"/>
                <a:gd name="T20" fmla="*/ 11 w 549"/>
                <a:gd name="T21" fmla="*/ 3 h 39"/>
                <a:gd name="T22" fmla="*/ 10 w 549"/>
                <a:gd name="T23" fmla="*/ 3 h 39"/>
                <a:gd name="T24" fmla="*/ 10 w 549"/>
                <a:gd name="T25" fmla="*/ 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9"/>
                <a:gd name="T40" fmla="*/ 0 h 39"/>
                <a:gd name="T41" fmla="*/ 549 w 549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9" h="39">
                  <a:moveTo>
                    <a:pt x="32" y="16"/>
                  </a:moveTo>
                  <a:lnTo>
                    <a:pt x="518" y="16"/>
                  </a:lnTo>
                  <a:lnTo>
                    <a:pt x="518" y="23"/>
                  </a:lnTo>
                  <a:lnTo>
                    <a:pt x="32" y="23"/>
                  </a:lnTo>
                  <a:lnTo>
                    <a:pt x="32" y="16"/>
                  </a:lnTo>
                  <a:close/>
                  <a:moveTo>
                    <a:pt x="38" y="39"/>
                  </a:moveTo>
                  <a:lnTo>
                    <a:pt x="0" y="19"/>
                  </a:lnTo>
                  <a:lnTo>
                    <a:pt x="38" y="0"/>
                  </a:lnTo>
                  <a:lnTo>
                    <a:pt x="38" y="39"/>
                  </a:lnTo>
                  <a:close/>
                  <a:moveTo>
                    <a:pt x="511" y="0"/>
                  </a:moveTo>
                  <a:lnTo>
                    <a:pt x="549" y="19"/>
                  </a:lnTo>
                  <a:lnTo>
                    <a:pt x="511" y="39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3" name="Freeform 270"/>
            <p:cNvSpPr>
              <a:spLocks noEditPoints="1"/>
            </p:cNvSpPr>
            <p:nvPr/>
          </p:nvSpPr>
          <p:spPr bwMode="auto">
            <a:xfrm>
              <a:off x="4964" y="1775"/>
              <a:ext cx="433" cy="33"/>
            </a:xfrm>
            <a:custGeom>
              <a:avLst/>
              <a:gdLst>
                <a:gd name="T0" fmla="*/ 3 w 506"/>
                <a:gd name="T1" fmla="*/ 3 h 38"/>
                <a:gd name="T2" fmla="*/ 9 w 506"/>
                <a:gd name="T3" fmla="*/ 3 h 38"/>
                <a:gd name="T4" fmla="*/ 9 w 506"/>
                <a:gd name="T5" fmla="*/ 3 h 38"/>
                <a:gd name="T6" fmla="*/ 3 w 506"/>
                <a:gd name="T7" fmla="*/ 3 h 38"/>
                <a:gd name="T8" fmla="*/ 3 w 506"/>
                <a:gd name="T9" fmla="*/ 3 h 38"/>
                <a:gd name="T10" fmla="*/ 3 w 506"/>
                <a:gd name="T11" fmla="*/ 3 h 38"/>
                <a:gd name="T12" fmla="*/ 0 w 506"/>
                <a:gd name="T13" fmla="*/ 3 h 38"/>
                <a:gd name="T14" fmla="*/ 3 w 506"/>
                <a:gd name="T15" fmla="*/ 0 h 38"/>
                <a:gd name="T16" fmla="*/ 3 w 506"/>
                <a:gd name="T17" fmla="*/ 3 h 38"/>
                <a:gd name="T18" fmla="*/ 9 w 506"/>
                <a:gd name="T19" fmla="*/ 0 h 38"/>
                <a:gd name="T20" fmla="*/ 11 w 506"/>
                <a:gd name="T21" fmla="*/ 3 h 38"/>
                <a:gd name="T22" fmla="*/ 9 w 506"/>
                <a:gd name="T23" fmla="*/ 3 h 38"/>
                <a:gd name="T24" fmla="*/ 9 w 506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6"/>
                <a:gd name="T40" fmla="*/ 0 h 38"/>
                <a:gd name="T41" fmla="*/ 506 w 506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6" h="38">
                  <a:moveTo>
                    <a:pt x="32" y="16"/>
                  </a:moveTo>
                  <a:lnTo>
                    <a:pt x="474" y="16"/>
                  </a:lnTo>
                  <a:lnTo>
                    <a:pt x="474" y="22"/>
                  </a:lnTo>
                  <a:lnTo>
                    <a:pt x="32" y="22"/>
                  </a:lnTo>
                  <a:lnTo>
                    <a:pt x="32" y="16"/>
                  </a:lnTo>
                  <a:close/>
                  <a:moveTo>
                    <a:pt x="39" y="38"/>
                  </a:moveTo>
                  <a:lnTo>
                    <a:pt x="0" y="19"/>
                  </a:lnTo>
                  <a:lnTo>
                    <a:pt x="39" y="0"/>
                  </a:lnTo>
                  <a:lnTo>
                    <a:pt x="39" y="38"/>
                  </a:lnTo>
                  <a:close/>
                  <a:moveTo>
                    <a:pt x="468" y="0"/>
                  </a:moveTo>
                  <a:lnTo>
                    <a:pt x="506" y="19"/>
                  </a:lnTo>
                  <a:lnTo>
                    <a:pt x="468" y="38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4" name="Freeform 271"/>
            <p:cNvSpPr>
              <a:spLocks noEditPoints="1"/>
            </p:cNvSpPr>
            <p:nvPr/>
          </p:nvSpPr>
          <p:spPr bwMode="auto">
            <a:xfrm>
              <a:off x="4454" y="1534"/>
              <a:ext cx="73" cy="37"/>
            </a:xfrm>
            <a:custGeom>
              <a:avLst/>
              <a:gdLst>
                <a:gd name="T0" fmla="*/ 3 w 86"/>
                <a:gd name="T1" fmla="*/ 3 h 43"/>
                <a:gd name="T2" fmla="*/ 3 w 86"/>
                <a:gd name="T3" fmla="*/ 3 h 43"/>
                <a:gd name="T4" fmla="*/ 3 w 86"/>
                <a:gd name="T5" fmla="*/ 3 h 43"/>
                <a:gd name="T6" fmla="*/ 3 w 86"/>
                <a:gd name="T7" fmla="*/ 3 h 43"/>
                <a:gd name="T8" fmla="*/ 3 w 86"/>
                <a:gd name="T9" fmla="*/ 3 h 43"/>
                <a:gd name="T10" fmla="*/ 3 w 86"/>
                <a:gd name="T11" fmla="*/ 3 h 43"/>
                <a:gd name="T12" fmla="*/ 0 w 86"/>
                <a:gd name="T13" fmla="*/ 3 h 43"/>
                <a:gd name="T14" fmla="*/ 3 w 86"/>
                <a:gd name="T15" fmla="*/ 0 h 43"/>
                <a:gd name="T16" fmla="*/ 3 w 86"/>
                <a:gd name="T17" fmla="*/ 3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43"/>
                <a:gd name="T29" fmla="*/ 86 w 8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43">
                  <a:moveTo>
                    <a:pt x="86" y="28"/>
                  </a:moveTo>
                  <a:lnTo>
                    <a:pt x="35" y="28"/>
                  </a:lnTo>
                  <a:lnTo>
                    <a:pt x="35" y="14"/>
                  </a:lnTo>
                  <a:lnTo>
                    <a:pt x="86" y="14"/>
                  </a:lnTo>
                  <a:lnTo>
                    <a:pt x="86" y="28"/>
                  </a:lnTo>
                  <a:close/>
                  <a:moveTo>
                    <a:pt x="43" y="43"/>
                  </a:moveTo>
                  <a:lnTo>
                    <a:pt x="0" y="21"/>
                  </a:lnTo>
                  <a:lnTo>
                    <a:pt x="43" y="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971A3C"/>
            </a:solidFill>
            <a:ln w="1588">
              <a:solidFill>
                <a:srgbClr val="971A3C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5" name="Freeform 272"/>
            <p:cNvSpPr>
              <a:spLocks noEditPoints="1"/>
            </p:cNvSpPr>
            <p:nvPr/>
          </p:nvSpPr>
          <p:spPr bwMode="auto">
            <a:xfrm>
              <a:off x="4280" y="1560"/>
              <a:ext cx="33" cy="63"/>
            </a:xfrm>
            <a:custGeom>
              <a:avLst/>
              <a:gdLst>
                <a:gd name="T0" fmla="*/ 3 w 39"/>
                <a:gd name="T1" fmla="*/ 3 h 73"/>
                <a:gd name="T2" fmla="*/ 3 w 39"/>
                <a:gd name="T3" fmla="*/ 3 h 73"/>
                <a:gd name="T4" fmla="*/ 3 w 39"/>
                <a:gd name="T5" fmla="*/ 3 h 73"/>
                <a:gd name="T6" fmla="*/ 3 w 39"/>
                <a:gd name="T7" fmla="*/ 3 h 73"/>
                <a:gd name="T8" fmla="*/ 3 w 39"/>
                <a:gd name="T9" fmla="*/ 3 h 73"/>
                <a:gd name="T10" fmla="*/ 3 w 39"/>
                <a:gd name="T11" fmla="*/ 3 h 73"/>
                <a:gd name="T12" fmla="*/ 3 w 39"/>
                <a:gd name="T13" fmla="*/ 3 h 73"/>
                <a:gd name="T14" fmla="*/ 0 w 39"/>
                <a:gd name="T15" fmla="*/ 3 h 73"/>
                <a:gd name="T16" fmla="*/ 3 w 39"/>
                <a:gd name="T17" fmla="*/ 3 h 73"/>
                <a:gd name="T18" fmla="*/ 0 w 39"/>
                <a:gd name="T19" fmla="*/ 3 h 73"/>
                <a:gd name="T20" fmla="*/ 3 w 39"/>
                <a:gd name="T21" fmla="*/ 0 h 73"/>
                <a:gd name="T22" fmla="*/ 3 w 39"/>
                <a:gd name="T23" fmla="*/ 3 h 73"/>
                <a:gd name="T24" fmla="*/ 0 w 39"/>
                <a:gd name="T25" fmla="*/ 3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3"/>
                <a:gd name="T41" fmla="*/ 39 w 39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3">
                  <a:moveTo>
                    <a:pt x="16" y="41"/>
                  </a:moveTo>
                  <a:lnTo>
                    <a:pt x="17" y="32"/>
                  </a:lnTo>
                  <a:lnTo>
                    <a:pt x="23" y="32"/>
                  </a:lnTo>
                  <a:lnTo>
                    <a:pt x="23" y="41"/>
                  </a:lnTo>
                  <a:lnTo>
                    <a:pt x="16" y="41"/>
                  </a:lnTo>
                  <a:close/>
                  <a:moveTo>
                    <a:pt x="39" y="35"/>
                  </a:moveTo>
                  <a:lnTo>
                    <a:pt x="19" y="73"/>
                  </a:lnTo>
                  <a:lnTo>
                    <a:pt x="0" y="35"/>
                  </a:lnTo>
                  <a:lnTo>
                    <a:pt x="39" y="35"/>
                  </a:lnTo>
                  <a:close/>
                  <a:moveTo>
                    <a:pt x="0" y="38"/>
                  </a:moveTo>
                  <a:lnTo>
                    <a:pt x="20" y="0"/>
                  </a:lnTo>
                  <a:lnTo>
                    <a:pt x="39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6" name="Line 273"/>
            <p:cNvSpPr>
              <a:spLocks noChangeShapeType="1"/>
            </p:cNvSpPr>
            <p:nvPr/>
          </p:nvSpPr>
          <p:spPr bwMode="auto">
            <a:xfrm flipV="1">
              <a:off x="4522" y="1548"/>
              <a:ext cx="0" cy="734"/>
            </a:xfrm>
            <a:prstGeom prst="line">
              <a:avLst/>
            </a:prstGeom>
            <a:noFill/>
            <a:ln w="2381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67" name="Group 274"/>
            <p:cNvGrpSpPr>
              <a:grpSpLocks/>
            </p:cNvGrpSpPr>
            <p:nvPr/>
          </p:nvGrpSpPr>
          <p:grpSpPr bwMode="auto">
            <a:xfrm>
              <a:off x="1964" y="1211"/>
              <a:ext cx="1523" cy="732"/>
              <a:chOff x="1688" y="703"/>
              <a:chExt cx="1781" cy="856"/>
            </a:xfrm>
          </p:grpSpPr>
          <p:sp>
            <p:nvSpPr>
              <p:cNvPr id="148041" name="Freeform 275"/>
              <p:cNvSpPr>
                <a:spLocks/>
              </p:cNvSpPr>
              <p:nvPr/>
            </p:nvSpPr>
            <p:spPr bwMode="auto">
              <a:xfrm>
                <a:off x="1688" y="703"/>
                <a:ext cx="1781" cy="856"/>
              </a:xfrm>
              <a:custGeom>
                <a:avLst/>
                <a:gdLst>
                  <a:gd name="T0" fmla="*/ 1781 w 1781"/>
                  <a:gd name="T1" fmla="*/ 856 h 856"/>
                  <a:gd name="T2" fmla="*/ 1781 w 1781"/>
                  <a:gd name="T3" fmla="*/ 219 h 856"/>
                  <a:gd name="T4" fmla="*/ 1268 w 1781"/>
                  <a:gd name="T5" fmla="*/ 219 h 856"/>
                  <a:gd name="T6" fmla="*/ 1268 w 1781"/>
                  <a:gd name="T7" fmla="*/ 0 h 856"/>
                  <a:gd name="T8" fmla="*/ 0 w 1781"/>
                  <a:gd name="T9" fmla="*/ 0 h 856"/>
                  <a:gd name="T10" fmla="*/ 0 w 1781"/>
                  <a:gd name="T11" fmla="*/ 834 h 856"/>
                  <a:gd name="T12" fmla="*/ 0 w 1781"/>
                  <a:gd name="T13" fmla="*/ 856 h 856"/>
                  <a:gd name="T14" fmla="*/ 1781 w 1781"/>
                  <a:gd name="T15" fmla="*/ 856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1"/>
                  <a:gd name="T25" fmla="*/ 0 h 856"/>
                  <a:gd name="T26" fmla="*/ 1781 w 1781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1" h="856">
                    <a:moveTo>
                      <a:pt x="1781" y="856"/>
                    </a:moveTo>
                    <a:lnTo>
                      <a:pt x="1781" y="219"/>
                    </a:lnTo>
                    <a:lnTo>
                      <a:pt x="1268" y="219"/>
                    </a:lnTo>
                    <a:lnTo>
                      <a:pt x="1268" y="0"/>
                    </a:lnTo>
                    <a:lnTo>
                      <a:pt x="0" y="0"/>
                    </a:lnTo>
                    <a:lnTo>
                      <a:pt x="0" y="834"/>
                    </a:lnTo>
                    <a:lnTo>
                      <a:pt x="0" y="856"/>
                    </a:lnTo>
                    <a:lnTo>
                      <a:pt x="1781" y="856"/>
                    </a:lnTo>
                    <a:close/>
                  </a:path>
                </a:pathLst>
              </a:custGeom>
              <a:solidFill>
                <a:srgbClr val="38B64A">
                  <a:alpha val="9019"/>
                </a:srgbClr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2" name="Freeform 276"/>
              <p:cNvSpPr>
                <a:spLocks/>
              </p:cNvSpPr>
              <p:nvPr/>
            </p:nvSpPr>
            <p:spPr bwMode="auto">
              <a:xfrm>
                <a:off x="1688" y="703"/>
                <a:ext cx="1781" cy="856"/>
              </a:xfrm>
              <a:custGeom>
                <a:avLst/>
                <a:gdLst>
                  <a:gd name="T0" fmla="*/ 1781 w 1781"/>
                  <a:gd name="T1" fmla="*/ 856 h 856"/>
                  <a:gd name="T2" fmla="*/ 1781 w 1781"/>
                  <a:gd name="T3" fmla="*/ 219 h 856"/>
                  <a:gd name="T4" fmla="*/ 1268 w 1781"/>
                  <a:gd name="T5" fmla="*/ 219 h 856"/>
                  <a:gd name="T6" fmla="*/ 1268 w 1781"/>
                  <a:gd name="T7" fmla="*/ 0 h 856"/>
                  <a:gd name="T8" fmla="*/ 0 w 1781"/>
                  <a:gd name="T9" fmla="*/ 0 h 856"/>
                  <a:gd name="T10" fmla="*/ 0 w 1781"/>
                  <a:gd name="T11" fmla="*/ 834 h 856"/>
                  <a:gd name="T12" fmla="*/ 0 w 1781"/>
                  <a:gd name="T13" fmla="*/ 856 h 856"/>
                  <a:gd name="T14" fmla="*/ 1781 w 1781"/>
                  <a:gd name="T15" fmla="*/ 856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1"/>
                  <a:gd name="T25" fmla="*/ 0 h 856"/>
                  <a:gd name="T26" fmla="*/ 1781 w 1781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1" h="856">
                    <a:moveTo>
                      <a:pt x="1781" y="856"/>
                    </a:moveTo>
                    <a:lnTo>
                      <a:pt x="1781" y="219"/>
                    </a:lnTo>
                    <a:lnTo>
                      <a:pt x="1268" y="219"/>
                    </a:lnTo>
                    <a:lnTo>
                      <a:pt x="1268" y="0"/>
                    </a:lnTo>
                    <a:lnTo>
                      <a:pt x="0" y="0"/>
                    </a:lnTo>
                    <a:lnTo>
                      <a:pt x="0" y="834"/>
                    </a:lnTo>
                    <a:lnTo>
                      <a:pt x="0" y="856"/>
                    </a:lnTo>
                    <a:lnTo>
                      <a:pt x="1781" y="856"/>
                    </a:lnTo>
                    <a:close/>
                  </a:path>
                </a:pathLst>
              </a:custGeom>
              <a:solidFill>
                <a:srgbClr val="38B64A">
                  <a:alpha val="9019"/>
                </a:srgbClr>
              </a:solidFill>
              <a:ln w="9525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68" name="Rectangle 277"/>
            <p:cNvSpPr>
              <a:spLocks noChangeArrowheads="1"/>
            </p:cNvSpPr>
            <p:nvPr/>
          </p:nvSpPr>
          <p:spPr bwMode="auto">
            <a:xfrm>
              <a:off x="2706" y="1537"/>
              <a:ext cx="482" cy="2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69" name="Rectangle 278"/>
            <p:cNvSpPr>
              <a:spLocks noChangeArrowheads="1"/>
            </p:cNvSpPr>
            <p:nvPr/>
          </p:nvSpPr>
          <p:spPr bwMode="auto">
            <a:xfrm>
              <a:off x="2706" y="1537"/>
              <a:ext cx="482" cy="27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0" name="Rectangle 279"/>
            <p:cNvSpPr>
              <a:spLocks noChangeArrowheads="1"/>
            </p:cNvSpPr>
            <p:nvPr/>
          </p:nvSpPr>
          <p:spPr bwMode="auto">
            <a:xfrm>
              <a:off x="2706" y="1537"/>
              <a:ext cx="482" cy="27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1" name="Rectangle 280"/>
            <p:cNvSpPr>
              <a:spLocks noChangeArrowheads="1"/>
            </p:cNvSpPr>
            <p:nvPr/>
          </p:nvSpPr>
          <p:spPr bwMode="auto">
            <a:xfrm>
              <a:off x="2706" y="1537"/>
              <a:ext cx="482" cy="27"/>
            </a:xfrm>
            <a:prstGeom prst="rect">
              <a:avLst/>
            </a:prstGeom>
            <a:solidFill>
              <a:srgbClr val="38B64A"/>
            </a:solidFill>
            <a:ln w="3175" cap="rnd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2" name="Rectangle 281"/>
            <p:cNvSpPr>
              <a:spLocks noChangeArrowheads="1"/>
            </p:cNvSpPr>
            <p:nvPr/>
          </p:nvSpPr>
          <p:spPr bwMode="auto">
            <a:xfrm>
              <a:off x="1975" y="1282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baseline="0">
                  <a:solidFill>
                    <a:srgbClr val="000000"/>
                  </a:solidFill>
                </a:rPr>
                <a:t>Node </a:t>
              </a:r>
              <a:br>
                <a:rPr lang="en-US" sz="1100" b="1" baseline="0">
                  <a:solidFill>
                    <a:srgbClr val="000000"/>
                  </a:solidFill>
                </a:rPr>
              </a:br>
              <a:r>
                <a:rPr lang="en-US" sz="1100" b="1" baseline="0">
                  <a:solidFill>
                    <a:srgbClr val="000000"/>
                  </a:solidFill>
                </a:rPr>
                <a:t>3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73" name="Freeform 282"/>
            <p:cNvSpPr>
              <a:spLocks noEditPoints="1"/>
            </p:cNvSpPr>
            <p:nvPr/>
          </p:nvSpPr>
          <p:spPr bwMode="auto">
            <a:xfrm>
              <a:off x="2958" y="1472"/>
              <a:ext cx="34" cy="153"/>
            </a:xfrm>
            <a:custGeom>
              <a:avLst/>
              <a:gdLst>
                <a:gd name="T0" fmla="*/ 3 w 39"/>
                <a:gd name="T1" fmla="*/ 3 h 179"/>
                <a:gd name="T2" fmla="*/ 3 w 39"/>
                <a:gd name="T3" fmla="*/ 3 h 179"/>
                <a:gd name="T4" fmla="*/ 3 w 39"/>
                <a:gd name="T5" fmla="*/ 3 h 179"/>
                <a:gd name="T6" fmla="*/ 3 w 39"/>
                <a:gd name="T7" fmla="*/ 3 h 179"/>
                <a:gd name="T8" fmla="*/ 3 w 39"/>
                <a:gd name="T9" fmla="*/ 3 h 179"/>
                <a:gd name="T10" fmla="*/ 3 w 39"/>
                <a:gd name="T11" fmla="*/ 3 h 179"/>
                <a:gd name="T12" fmla="*/ 3 w 39"/>
                <a:gd name="T13" fmla="*/ 3 h 179"/>
                <a:gd name="T14" fmla="*/ 0 w 39"/>
                <a:gd name="T15" fmla="*/ 3 h 179"/>
                <a:gd name="T16" fmla="*/ 3 w 39"/>
                <a:gd name="T17" fmla="*/ 3 h 179"/>
                <a:gd name="T18" fmla="*/ 0 w 39"/>
                <a:gd name="T19" fmla="*/ 3 h 179"/>
                <a:gd name="T20" fmla="*/ 3 w 39"/>
                <a:gd name="T21" fmla="*/ 0 h 179"/>
                <a:gd name="T22" fmla="*/ 3 w 39"/>
                <a:gd name="T23" fmla="*/ 3 h 179"/>
                <a:gd name="T24" fmla="*/ 0 w 39"/>
                <a:gd name="T25" fmla="*/ 3 h 1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179"/>
                <a:gd name="T41" fmla="*/ 39 w 39"/>
                <a:gd name="T42" fmla="*/ 179 h 1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179">
                  <a:moveTo>
                    <a:pt x="15" y="147"/>
                  </a:moveTo>
                  <a:lnTo>
                    <a:pt x="15" y="32"/>
                  </a:lnTo>
                  <a:lnTo>
                    <a:pt x="24" y="32"/>
                  </a:lnTo>
                  <a:lnTo>
                    <a:pt x="24" y="147"/>
                  </a:lnTo>
                  <a:lnTo>
                    <a:pt x="15" y="147"/>
                  </a:lnTo>
                  <a:close/>
                  <a:moveTo>
                    <a:pt x="39" y="140"/>
                  </a:moveTo>
                  <a:lnTo>
                    <a:pt x="19" y="179"/>
                  </a:lnTo>
                  <a:lnTo>
                    <a:pt x="0" y="140"/>
                  </a:lnTo>
                  <a:lnTo>
                    <a:pt x="39" y="140"/>
                  </a:lnTo>
                  <a:close/>
                  <a:moveTo>
                    <a:pt x="0" y="38"/>
                  </a:moveTo>
                  <a:lnTo>
                    <a:pt x="19" y="0"/>
                  </a:lnTo>
                  <a:lnTo>
                    <a:pt x="39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74" name="Group 283"/>
            <p:cNvGrpSpPr>
              <a:grpSpLocks/>
            </p:cNvGrpSpPr>
            <p:nvPr/>
          </p:nvGrpSpPr>
          <p:grpSpPr bwMode="auto">
            <a:xfrm>
              <a:off x="2269" y="1727"/>
              <a:ext cx="284" cy="76"/>
              <a:chOff x="2045" y="1307"/>
              <a:chExt cx="332" cy="89"/>
            </a:xfrm>
          </p:grpSpPr>
          <p:sp>
            <p:nvSpPr>
              <p:cNvPr id="148039" name="Freeform 284"/>
              <p:cNvSpPr>
                <a:spLocks/>
              </p:cNvSpPr>
              <p:nvPr/>
            </p:nvSpPr>
            <p:spPr bwMode="auto">
              <a:xfrm>
                <a:off x="2045" y="1307"/>
                <a:ext cx="332" cy="89"/>
              </a:xfrm>
              <a:custGeom>
                <a:avLst/>
                <a:gdLst>
                  <a:gd name="T0" fmla="*/ 0 w 3467"/>
                  <a:gd name="T1" fmla="*/ 0 h 934"/>
                  <a:gd name="T2" fmla="*/ 0 w 3467"/>
                  <a:gd name="T3" fmla="*/ 0 h 934"/>
                  <a:gd name="T4" fmla="*/ 0 w 3467"/>
                  <a:gd name="T5" fmla="*/ 0 h 934"/>
                  <a:gd name="T6" fmla="*/ 0 w 3467"/>
                  <a:gd name="T7" fmla="*/ 0 h 934"/>
                  <a:gd name="T8" fmla="*/ 0 w 3467"/>
                  <a:gd name="T9" fmla="*/ 0 h 934"/>
                  <a:gd name="T10" fmla="*/ 0 w 3467"/>
                  <a:gd name="T11" fmla="*/ 0 h 934"/>
                  <a:gd name="T12" fmla="*/ 0 w 3467"/>
                  <a:gd name="T13" fmla="*/ 0 h 934"/>
                  <a:gd name="T14" fmla="*/ 0 w 3467"/>
                  <a:gd name="T15" fmla="*/ 0 h 934"/>
                  <a:gd name="T16" fmla="*/ 0 w 3467"/>
                  <a:gd name="T17" fmla="*/ 0 h 9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4"/>
                  <a:gd name="T29" fmla="*/ 3467 w 3467"/>
                  <a:gd name="T30" fmla="*/ 934 h 9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4">
                    <a:moveTo>
                      <a:pt x="3311" y="934"/>
                    </a:moveTo>
                    <a:cubicBezTo>
                      <a:pt x="3397" y="934"/>
                      <a:pt x="3467" y="864"/>
                      <a:pt x="3467" y="778"/>
                    </a:cubicBezTo>
                    <a:lnTo>
                      <a:pt x="3467" y="156"/>
                    </a:lnTo>
                    <a:cubicBezTo>
                      <a:pt x="3467" y="70"/>
                      <a:pt x="3397" y="0"/>
                      <a:pt x="3311" y="0"/>
                    </a:cubicBezTo>
                    <a:lnTo>
                      <a:pt x="156" y="0"/>
                    </a:lnTo>
                    <a:cubicBezTo>
                      <a:pt x="70" y="0"/>
                      <a:pt x="0" y="70"/>
                      <a:pt x="0" y="156"/>
                    </a:cubicBezTo>
                    <a:lnTo>
                      <a:pt x="0" y="778"/>
                    </a:lnTo>
                    <a:cubicBezTo>
                      <a:pt x="0" y="864"/>
                      <a:pt x="70" y="934"/>
                      <a:pt x="156" y="934"/>
                    </a:cubicBezTo>
                    <a:lnTo>
                      <a:pt x="3311" y="934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0" name="Freeform 285"/>
              <p:cNvSpPr>
                <a:spLocks/>
              </p:cNvSpPr>
              <p:nvPr/>
            </p:nvSpPr>
            <p:spPr bwMode="auto">
              <a:xfrm>
                <a:off x="2045" y="1307"/>
                <a:ext cx="332" cy="89"/>
              </a:xfrm>
              <a:custGeom>
                <a:avLst/>
                <a:gdLst>
                  <a:gd name="T0" fmla="*/ 0 w 3467"/>
                  <a:gd name="T1" fmla="*/ 0 h 934"/>
                  <a:gd name="T2" fmla="*/ 0 w 3467"/>
                  <a:gd name="T3" fmla="*/ 0 h 934"/>
                  <a:gd name="T4" fmla="*/ 0 w 3467"/>
                  <a:gd name="T5" fmla="*/ 0 h 934"/>
                  <a:gd name="T6" fmla="*/ 0 w 3467"/>
                  <a:gd name="T7" fmla="*/ 0 h 934"/>
                  <a:gd name="T8" fmla="*/ 0 w 3467"/>
                  <a:gd name="T9" fmla="*/ 0 h 934"/>
                  <a:gd name="T10" fmla="*/ 0 w 3467"/>
                  <a:gd name="T11" fmla="*/ 0 h 934"/>
                  <a:gd name="T12" fmla="*/ 0 w 3467"/>
                  <a:gd name="T13" fmla="*/ 0 h 934"/>
                  <a:gd name="T14" fmla="*/ 0 w 3467"/>
                  <a:gd name="T15" fmla="*/ 0 h 934"/>
                  <a:gd name="T16" fmla="*/ 0 w 3467"/>
                  <a:gd name="T17" fmla="*/ 0 h 9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4"/>
                  <a:gd name="T29" fmla="*/ 3467 w 3467"/>
                  <a:gd name="T30" fmla="*/ 934 h 9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4">
                    <a:moveTo>
                      <a:pt x="3311" y="934"/>
                    </a:moveTo>
                    <a:cubicBezTo>
                      <a:pt x="3397" y="934"/>
                      <a:pt x="3467" y="864"/>
                      <a:pt x="3467" y="778"/>
                    </a:cubicBezTo>
                    <a:lnTo>
                      <a:pt x="3467" y="156"/>
                    </a:lnTo>
                    <a:cubicBezTo>
                      <a:pt x="3467" y="70"/>
                      <a:pt x="3397" y="0"/>
                      <a:pt x="3311" y="0"/>
                    </a:cubicBezTo>
                    <a:lnTo>
                      <a:pt x="156" y="0"/>
                    </a:lnTo>
                    <a:cubicBezTo>
                      <a:pt x="70" y="0"/>
                      <a:pt x="0" y="70"/>
                      <a:pt x="0" y="156"/>
                    </a:cubicBezTo>
                    <a:lnTo>
                      <a:pt x="0" y="778"/>
                    </a:lnTo>
                    <a:cubicBezTo>
                      <a:pt x="0" y="864"/>
                      <a:pt x="70" y="934"/>
                      <a:pt x="156" y="934"/>
                    </a:cubicBezTo>
                    <a:lnTo>
                      <a:pt x="3311" y="934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75" name="Rectangle 286"/>
            <p:cNvSpPr>
              <a:spLocks noChangeArrowheads="1"/>
            </p:cNvSpPr>
            <p:nvPr/>
          </p:nvSpPr>
          <p:spPr bwMode="auto">
            <a:xfrm rot="10800000">
              <a:off x="2353" y="1706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76" name="Group 287"/>
            <p:cNvGrpSpPr>
              <a:grpSpLocks/>
            </p:cNvGrpSpPr>
            <p:nvPr/>
          </p:nvGrpSpPr>
          <p:grpSpPr bwMode="auto">
            <a:xfrm>
              <a:off x="2253" y="1715"/>
              <a:ext cx="284" cy="76"/>
              <a:chOff x="2026" y="1293"/>
              <a:chExt cx="332" cy="89"/>
            </a:xfrm>
          </p:grpSpPr>
          <p:sp>
            <p:nvSpPr>
              <p:cNvPr id="148037" name="Freeform 288"/>
              <p:cNvSpPr>
                <a:spLocks/>
              </p:cNvSpPr>
              <p:nvPr/>
            </p:nvSpPr>
            <p:spPr bwMode="auto">
              <a:xfrm>
                <a:off x="2026" y="1293"/>
                <a:ext cx="332" cy="89"/>
              </a:xfrm>
              <a:custGeom>
                <a:avLst/>
                <a:gdLst>
                  <a:gd name="T0" fmla="*/ 0 w 3467"/>
                  <a:gd name="T1" fmla="*/ 0 h 925"/>
                  <a:gd name="T2" fmla="*/ 0 w 3467"/>
                  <a:gd name="T3" fmla="*/ 0 h 925"/>
                  <a:gd name="T4" fmla="*/ 0 w 3467"/>
                  <a:gd name="T5" fmla="*/ 0 h 925"/>
                  <a:gd name="T6" fmla="*/ 0 w 3467"/>
                  <a:gd name="T7" fmla="*/ 0 h 925"/>
                  <a:gd name="T8" fmla="*/ 0 w 3467"/>
                  <a:gd name="T9" fmla="*/ 0 h 925"/>
                  <a:gd name="T10" fmla="*/ 0 w 3467"/>
                  <a:gd name="T11" fmla="*/ 0 h 925"/>
                  <a:gd name="T12" fmla="*/ 0 w 3467"/>
                  <a:gd name="T13" fmla="*/ 0 h 925"/>
                  <a:gd name="T14" fmla="*/ 0 w 3467"/>
                  <a:gd name="T15" fmla="*/ 0 h 925"/>
                  <a:gd name="T16" fmla="*/ 0 w 3467"/>
                  <a:gd name="T17" fmla="*/ 0 h 9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25"/>
                  <a:gd name="T29" fmla="*/ 3467 w 3467"/>
                  <a:gd name="T30" fmla="*/ 925 h 9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25">
                    <a:moveTo>
                      <a:pt x="3313" y="925"/>
                    </a:moveTo>
                    <a:cubicBezTo>
                      <a:pt x="3398" y="925"/>
                      <a:pt x="3467" y="856"/>
                      <a:pt x="3467" y="771"/>
                    </a:cubicBezTo>
                    <a:lnTo>
                      <a:pt x="3467" y="154"/>
                    </a:lnTo>
                    <a:cubicBezTo>
                      <a:pt x="3467" y="69"/>
                      <a:pt x="3398" y="0"/>
                      <a:pt x="3313" y="0"/>
                    </a:cubicBezTo>
                    <a:lnTo>
                      <a:pt x="154" y="0"/>
                    </a:lnTo>
                    <a:cubicBezTo>
                      <a:pt x="69" y="0"/>
                      <a:pt x="0" y="69"/>
                      <a:pt x="0" y="154"/>
                    </a:cubicBezTo>
                    <a:lnTo>
                      <a:pt x="0" y="771"/>
                    </a:lnTo>
                    <a:cubicBezTo>
                      <a:pt x="0" y="856"/>
                      <a:pt x="69" y="925"/>
                      <a:pt x="154" y="925"/>
                    </a:cubicBezTo>
                    <a:lnTo>
                      <a:pt x="3313" y="925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8" name="Freeform 289"/>
              <p:cNvSpPr>
                <a:spLocks/>
              </p:cNvSpPr>
              <p:nvPr/>
            </p:nvSpPr>
            <p:spPr bwMode="auto">
              <a:xfrm>
                <a:off x="2026" y="1293"/>
                <a:ext cx="332" cy="89"/>
              </a:xfrm>
              <a:custGeom>
                <a:avLst/>
                <a:gdLst>
                  <a:gd name="T0" fmla="*/ 0 w 3467"/>
                  <a:gd name="T1" fmla="*/ 0 h 925"/>
                  <a:gd name="T2" fmla="*/ 0 w 3467"/>
                  <a:gd name="T3" fmla="*/ 0 h 925"/>
                  <a:gd name="T4" fmla="*/ 0 w 3467"/>
                  <a:gd name="T5" fmla="*/ 0 h 925"/>
                  <a:gd name="T6" fmla="*/ 0 w 3467"/>
                  <a:gd name="T7" fmla="*/ 0 h 925"/>
                  <a:gd name="T8" fmla="*/ 0 w 3467"/>
                  <a:gd name="T9" fmla="*/ 0 h 925"/>
                  <a:gd name="T10" fmla="*/ 0 w 3467"/>
                  <a:gd name="T11" fmla="*/ 0 h 925"/>
                  <a:gd name="T12" fmla="*/ 0 w 3467"/>
                  <a:gd name="T13" fmla="*/ 0 h 925"/>
                  <a:gd name="T14" fmla="*/ 0 w 3467"/>
                  <a:gd name="T15" fmla="*/ 0 h 925"/>
                  <a:gd name="T16" fmla="*/ 0 w 3467"/>
                  <a:gd name="T17" fmla="*/ 0 h 9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25"/>
                  <a:gd name="T29" fmla="*/ 3467 w 3467"/>
                  <a:gd name="T30" fmla="*/ 925 h 9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25">
                    <a:moveTo>
                      <a:pt x="3313" y="925"/>
                    </a:moveTo>
                    <a:cubicBezTo>
                      <a:pt x="3398" y="925"/>
                      <a:pt x="3467" y="856"/>
                      <a:pt x="3467" y="771"/>
                    </a:cubicBezTo>
                    <a:lnTo>
                      <a:pt x="3467" y="154"/>
                    </a:lnTo>
                    <a:cubicBezTo>
                      <a:pt x="3467" y="69"/>
                      <a:pt x="3398" y="0"/>
                      <a:pt x="3313" y="0"/>
                    </a:cubicBezTo>
                    <a:lnTo>
                      <a:pt x="154" y="0"/>
                    </a:lnTo>
                    <a:cubicBezTo>
                      <a:pt x="69" y="0"/>
                      <a:pt x="0" y="69"/>
                      <a:pt x="0" y="154"/>
                    </a:cubicBezTo>
                    <a:lnTo>
                      <a:pt x="0" y="771"/>
                    </a:lnTo>
                    <a:cubicBezTo>
                      <a:pt x="0" y="856"/>
                      <a:pt x="69" y="925"/>
                      <a:pt x="154" y="925"/>
                    </a:cubicBezTo>
                    <a:lnTo>
                      <a:pt x="3313" y="92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77" name="Rectangle 290"/>
            <p:cNvSpPr>
              <a:spLocks noChangeArrowheads="1"/>
            </p:cNvSpPr>
            <p:nvPr/>
          </p:nvSpPr>
          <p:spPr bwMode="auto">
            <a:xfrm rot="10800000">
              <a:off x="2337" y="1696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78" name="Group 291"/>
            <p:cNvGrpSpPr>
              <a:grpSpLocks/>
            </p:cNvGrpSpPr>
            <p:nvPr/>
          </p:nvGrpSpPr>
          <p:grpSpPr bwMode="auto">
            <a:xfrm>
              <a:off x="2236" y="1703"/>
              <a:ext cx="284" cy="76"/>
              <a:chOff x="2007" y="1279"/>
              <a:chExt cx="332" cy="89"/>
            </a:xfrm>
          </p:grpSpPr>
          <p:sp>
            <p:nvSpPr>
              <p:cNvPr id="148035" name="Freeform 292"/>
              <p:cNvSpPr>
                <a:spLocks/>
              </p:cNvSpPr>
              <p:nvPr/>
            </p:nvSpPr>
            <p:spPr bwMode="auto">
              <a:xfrm>
                <a:off x="2007" y="1279"/>
                <a:ext cx="332" cy="89"/>
              </a:xfrm>
              <a:custGeom>
                <a:avLst/>
                <a:gdLst>
                  <a:gd name="T0" fmla="*/ 0 w 3467"/>
                  <a:gd name="T1" fmla="*/ 0 h 933"/>
                  <a:gd name="T2" fmla="*/ 0 w 3467"/>
                  <a:gd name="T3" fmla="*/ 0 h 933"/>
                  <a:gd name="T4" fmla="*/ 0 w 3467"/>
                  <a:gd name="T5" fmla="*/ 0 h 933"/>
                  <a:gd name="T6" fmla="*/ 0 w 3467"/>
                  <a:gd name="T7" fmla="*/ 0 h 933"/>
                  <a:gd name="T8" fmla="*/ 0 w 3467"/>
                  <a:gd name="T9" fmla="*/ 0 h 933"/>
                  <a:gd name="T10" fmla="*/ 0 w 3467"/>
                  <a:gd name="T11" fmla="*/ 0 h 933"/>
                  <a:gd name="T12" fmla="*/ 0 w 3467"/>
                  <a:gd name="T13" fmla="*/ 0 h 933"/>
                  <a:gd name="T14" fmla="*/ 0 w 3467"/>
                  <a:gd name="T15" fmla="*/ 0 h 933"/>
                  <a:gd name="T16" fmla="*/ 0 w 3467"/>
                  <a:gd name="T17" fmla="*/ 0 h 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3"/>
                  <a:gd name="T29" fmla="*/ 3467 w 3467"/>
                  <a:gd name="T30" fmla="*/ 933 h 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3">
                    <a:moveTo>
                      <a:pt x="3311" y="0"/>
                    </a:moveTo>
                    <a:cubicBezTo>
                      <a:pt x="3397" y="0"/>
                      <a:pt x="3467" y="69"/>
                      <a:pt x="3467" y="155"/>
                    </a:cubicBezTo>
                    <a:lnTo>
                      <a:pt x="3467" y="778"/>
                    </a:lnTo>
                    <a:cubicBezTo>
                      <a:pt x="3467" y="863"/>
                      <a:pt x="3397" y="933"/>
                      <a:pt x="3311" y="933"/>
                    </a:cubicBezTo>
                    <a:lnTo>
                      <a:pt x="156" y="933"/>
                    </a:lnTo>
                    <a:cubicBezTo>
                      <a:pt x="70" y="933"/>
                      <a:pt x="0" y="863"/>
                      <a:pt x="0" y="778"/>
                    </a:cubicBezTo>
                    <a:lnTo>
                      <a:pt x="0" y="155"/>
                    </a:lnTo>
                    <a:cubicBezTo>
                      <a:pt x="0" y="69"/>
                      <a:pt x="70" y="0"/>
                      <a:pt x="156" y="0"/>
                    </a:cubicBezTo>
                    <a:lnTo>
                      <a:pt x="3311" y="0"/>
                    </a:lnTo>
                    <a:close/>
                  </a:path>
                </a:pathLst>
              </a:custGeom>
              <a:solidFill>
                <a:srgbClr val="99CC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6" name="Freeform 293"/>
              <p:cNvSpPr>
                <a:spLocks/>
              </p:cNvSpPr>
              <p:nvPr/>
            </p:nvSpPr>
            <p:spPr bwMode="auto">
              <a:xfrm>
                <a:off x="2007" y="1279"/>
                <a:ext cx="332" cy="89"/>
              </a:xfrm>
              <a:custGeom>
                <a:avLst/>
                <a:gdLst>
                  <a:gd name="T0" fmla="*/ 0 w 3467"/>
                  <a:gd name="T1" fmla="*/ 0 h 933"/>
                  <a:gd name="T2" fmla="*/ 0 w 3467"/>
                  <a:gd name="T3" fmla="*/ 0 h 933"/>
                  <a:gd name="T4" fmla="*/ 0 w 3467"/>
                  <a:gd name="T5" fmla="*/ 0 h 933"/>
                  <a:gd name="T6" fmla="*/ 0 w 3467"/>
                  <a:gd name="T7" fmla="*/ 0 h 933"/>
                  <a:gd name="T8" fmla="*/ 0 w 3467"/>
                  <a:gd name="T9" fmla="*/ 0 h 933"/>
                  <a:gd name="T10" fmla="*/ 0 w 3467"/>
                  <a:gd name="T11" fmla="*/ 0 h 933"/>
                  <a:gd name="T12" fmla="*/ 0 w 3467"/>
                  <a:gd name="T13" fmla="*/ 0 h 933"/>
                  <a:gd name="T14" fmla="*/ 0 w 3467"/>
                  <a:gd name="T15" fmla="*/ 0 h 933"/>
                  <a:gd name="T16" fmla="*/ 0 w 3467"/>
                  <a:gd name="T17" fmla="*/ 0 h 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3"/>
                  <a:gd name="T29" fmla="*/ 3467 w 3467"/>
                  <a:gd name="T30" fmla="*/ 933 h 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3">
                    <a:moveTo>
                      <a:pt x="3311" y="0"/>
                    </a:moveTo>
                    <a:cubicBezTo>
                      <a:pt x="3397" y="0"/>
                      <a:pt x="3467" y="69"/>
                      <a:pt x="3467" y="155"/>
                    </a:cubicBezTo>
                    <a:lnTo>
                      <a:pt x="3467" y="778"/>
                    </a:lnTo>
                    <a:cubicBezTo>
                      <a:pt x="3467" y="863"/>
                      <a:pt x="3397" y="933"/>
                      <a:pt x="3311" y="933"/>
                    </a:cubicBezTo>
                    <a:lnTo>
                      <a:pt x="156" y="933"/>
                    </a:lnTo>
                    <a:cubicBezTo>
                      <a:pt x="70" y="933"/>
                      <a:pt x="0" y="863"/>
                      <a:pt x="0" y="778"/>
                    </a:cubicBezTo>
                    <a:lnTo>
                      <a:pt x="0" y="155"/>
                    </a:lnTo>
                    <a:cubicBezTo>
                      <a:pt x="0" y="69"/>
                      <a:pt x="70" y="0"/>
                      <a:pt x="156" y="0"/>
                    </a:cubicBezTo>
                    <a:lnTo>
                      <a:pt x="3311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79" name="Rectangle 294"/>
            <p:cNvSpPr>
              <a:spLocks noChangeArrowheads="1"/>
            </p:cNvSpPr>
            <p:nvPr/>
          </p:nvSpPr>
          <p:spPr bwMode="auto">
            <a:xfrm>
              <a:off x="2270" y="1710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80" name="Group 295"/>
            <p:cNvGrpSpPr>
              <a:grpSpLocks/>
            </p:cNvGrpSpPr>
            <p:nvPr/>
          </p:nvGrpSpPr>
          <p:grpSpPr bwMode="auto">
            <a:xfrm>
              <a:off x="2269" y="1727"/>
              <a:ext cx="284" cy="76"/>
              <a:chOff x="2045" y="1307"/>
              <a:chExt cx="332" cy="89"/>
            </a:xfrm>
          </p:grpSpPr>
          <p:sp>
            <p:nvSpPr>
              <p:cNvPr id="148033" name="Freeform 296"/>
              <p:cNvSpPr>
                <a:spLocks/>
              </p:cNvSpPr>
              <p:nvPr/>
            </p:nvSpPr>
            <p:spPr bwMode="auto">
              <a:xfrm>
                <a:off x="2045" y="1307"/>
                <a:ext cx="332" cy="89"/>
              </a:xfrm>
              <a:custGeom>
                <a:avLst/>
                <a:gdLst>
                  <a:gd name="T0" fmla="*/ 0 w 3467"/>
                  <a:gd name="T1" fmla="*/ 0 h 934"/>
                  <a:gd name="T2" fmla="*/ 0 w 3467"/>
                  <a:gd name="T3" fmla="*/ 0 h 934"/>
                  <a:gd name="T4" fmla="*/ 0 w 3467"/>
                  <a:gd name="T5" fmla="*/ 0 h 934"/>
                  <a:gd name="T6" fmla="*/ 0 w 3467"/>
                  <a:gd name="T7" fmla="*/ 0 h 934"/>
                  <a:gd name="T8" fmla="*/ 0 w 3467"/>
                  <a:gd name="T9" fmla="*/ 0 h 934"/>
                  <a:gd name="T10" fmla="*/ 0 w 3467"/>
                  <a:gd name="T11" fmla="*/ 0 h 934"/>
                  <a:gd name="T12" fmla="*/ 0 w 3467"/>
                  <a:gd name="T13" fmla="*/ 0 h 934"/>
                  <a:gd name="T14" fmla="*/ 0 w 3467"/>
                  <a:gd name="T15" fmla="*/ 0 h 934"/>
                  <a:gd name="T16" fmla="*/ 0 w 3467"/>
                  <a:gd name="T17" fmla="*/ 0 h 9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4"/>
                  <a:gd name="T29" fmla="*/ 3467 w 3467"/>
                  <a:gd name="T30" fmla="*/ 934 h 9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4">
                    <a:moveTo>
                      <a:pt x="3311" y="934"/>
                    </a:moveTo>
                    <a:cubicBezTo>
                      <a:pt x="3397" y="934"/>
                      <a:pt x="3467" y="864"/>
                      <a:pt x="3467" y="778"/>
                    </a:cubicBezTo>
                    <a:lnTo>
                      <a:pt x="3467" y="156"/>
                    </a:lnTo>
                    <a:cubicBezTo>
                      <a:pt x="3467" y="70"/>
                      <a:pt x="3397" y="0"/>
                      <a:pt x="3311" y="0"/>
                    </a:cubicBezTo>
                    <a:lnTo>
                      <a:pt x="156" y="0"/>
                    </a:lnTo>
                    <a:cubicBezTo>
                      <a:pt x="70" y="0"/>
                      <a:pt x="0" y="70"/>
                      <a:pt x="0" y="156"/>
                    </a:cubicBezTo>
                    <a:lnTo>
                      <a:pt x="0" y="778"/>
                    </a:lnTo>
                    <a:cubicBezTo>
                      <a:pt x="0" y="864"/>
                      <a:pt x="70" y="934"/>
                      <a:pt x="156" y="934"/>
                    </a:cubicBezTo>
                    <a:lnTo>
                      <a:pt x="3311" y="934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4" name="Freeform 297"/>
              <p:cNvSpPr>
                <a:spLocks/>
              </p:cNvSpPr>
              <p:nvPr/>
            </p:nvSpPr>
            <p:spPr bwMode="auto">
              <a:xfrm>
                <a:off x="2045" y="1307"/>
                <a:ext cx="332" cy="89"/>
              </a:xfrm>
              <a:custGeom>
                <a:avLst/>
                <a:gdLst>
                  <a:gd name="T0" fmla="*/ 0 w 3467"/>
                  <a:gd name="T1" fmla="*/ 0 h 934"/>
                  <a:gd name="T2" fmla="*/ 0 w 3467"/>
                  <a:gd name="T3" fmla="*/ 0 h 934"/>
                  <a:gd name="T4" fmla="*/ 0 w 3467"/>
                  <a:gd name="T5" fmla="*/ 0 h 934"/>
                  <a:gd name="T6" fmla="*/ 0 w 3467"/>
                  <a:gd name="T7" fmla="*/ 0 h 934"/>
                  <a:gd name="T8" fmla="*/ 0 w 3467"/>
                  <a:gd name="T9" fmla="*/ 0 h 934"/>
                  <a:gd name="T10" fmla="*/ 0 w 3467"/>
                  <a:gd name="T11" fmla="*/ 0 h 934"/>
                  <a:gd name="T12" fmla="*/ 0 w 3467"/>
                  <a:gd name="T13" fmla="*/ 0 h 934"/>
                  <a:gd name="T14" fmla="*/ 0 w 3467"/>
                  <a:gd name="T15" fmla="*/ 0 h 934"/>
                  <a:gd name="T16" fmla="*/ 0 w 3467"/>
                  <a:gd name="T17" fmla="*/ 0 h 9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4"/>
                  <a:gd name="T29" fmla="*/ 3467 w 3467"/>
                  <a:gd name="T30" fmla="*/ 934 h 9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4">
                    <a:moveTo>
                      <a:pt x="3311" y="934"/>
                    </a:moveTo>
                    <a:cubicBezTo>
                      <a:pt x="3397" y="934"/>
                      <a:pt x="3467" y="864"/>
                      <a:pt x="3467" y="778"/>
                    </a:cubicBezTo>
                    <a:lnTo>
                      <a:pt x="3467" y="156"/>
                    </a:lnTo>
                    <a:cubicBezTo>
                      <a:pt x="3467" y="70"/>
                      <a:pt x="3397" y="0"/>
                      <a:pt x="3311" y="0"/>
                    </a:cubicBezTo>
                    <a:lnTo>
                      <a:pt x="156" y="0"/>
                    </a:lnTo>
                    <a:cubicBezTo>
                      <a:pt x="70" y="0"/>
                      <a:pt x="0" y="70"/>
                      <a:pt x="0" y="156"/>
                    </a:cubicBezTo>
                    <a:lnTo>
                      <a:pt x="0" y="778"/>
                    </a:lnTo>
                    <a:cubicBezTo>
                      <a:pt x="0" y="864"/>
                      <a:pt x="70" y="934"/>
                      <a:pt x="156" y="934"/>
                    </a:cubicBezTo>
                    <a:lnTo>
                      <a:pt x="3311" y="934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81" name="Rectangle 298"/>
            <p:cNvSpPr>
              <a:spLocks noChangeArrowheads="1"/>
            </p:cNvSpPr>
            <p:nvPr/>
          </p:nvSpPr>
          <p:spPr bwMode="auto">
            <a:xfrm rot="10800000">
              <a:off x="2353" y="1706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82" name="Group 299"/>
            <p:cNvGrpSpPr>
              <a:grpSpLocks/>
            </p:cNvGrpSpPr>
            <p:nvPr/>
          </p:nvGrpSpPr>
          <p:grpSpPr bwMode="auto">
            <a:xfrm>
              <a:off x="2253" y="1715"/>
              <a:ext cx="284" cy="76"/>
              <a:chOff x="2026" y="1293"/>
              <a:chExt cx="332" cy="89"/>
            </a:xfrm>
          </p:grpSpPr>
          <p:sp>
            <p:nvSpPr>
              <p:cNvPr id="148031" name="Freeform 300"/>
              <p:cNvSpPr>
                <a:spLocks/>
              </p:cNvSpPr>
              <p:nvPr/>
            </p:nvSpPr>
            <p:spPr bwMode="auto">
              <a:xfrm>
                <a:off x="2026" y="1293"/>
                <a:ext cx="332" cy="89"/>
              </a:xfrm>
              <a:custGeom>
                <a:avLst/>
                <a:gdLst>
                  <a:gd name="T0" fmla="*/ 0 w 3467"/>
                  <a:gd name="T1" fmla="*/ 0 h 925"/>
                  <a:gd name="T2" fmla="*/ 0 w 3467"/>
                  <a:gd name="T3" fmla="*/ 0 h 925"/>
                  <a:gd name="T4" fmla="*/ 0 w 3467"/>
                  <a:gd name="T5" fmla="*/ 0 h 925"/>
                  <a:gd name="T6" fmla="*/ 0 w 3467"/>
                  <a:gd name="T7" fmla="*/ 0 h 925"/>
                  <a:gd name="T8" fmla="*/ 0 w 3467"/>
                  <a:gd name="T9" fmla="*/ 0 h 925"/>
                  <a:gd name="T10" fmla="*/ 0 w 3467"/>
                  <a:gd name="T11" fmla="*/ 0 h 925"/>
                  <a:gd name="T12" fmla="*/ 0 w 3467"/>
                  <a:gd name="T13" fmla="*/ 0 h 925"/>
                  <a:gd name="T14" fmla="*/ 0 w 3467"/>
                  <a:gd name="T15" fmla="*/ 0 h 925"/>
                  <a:gd name="T16" fmla="*/ 0 w 3467"/>
                  <a:gd name="T17" fmla="*/ 0 h 9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25"/>
                  <a:gd name="T29" fmla="*/ 3467 w 3467"/>
                  <a:gd name="T30" fmla="*/ 925 h 9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25">
                    <a:moveTo>
                      <a:pt x="3313" y="925"/>
                    </a:moveTo>
                    <a:cubicBezTo>
                      <a:pt x="3398" y="925"/>
                      <a:pt x="3467" y="856"/>
                      <a:pt x="3467" y="771"/>
                    </a:cubicBezTo>
                    <a:lnTo>
                      <a:pt x="3467" y="154"/>
                    </a:lnTo>
                    <a:cubicBezTo>
                      <a:pt x="3467" y="69"/>
                      <a:pt x="3398" y="0"/>
                      <a:pt x="3313" y="0"/>
                    </a:cubicBezTo>
                    <a:lnTo>
                      <a:pt x="154" y="0"/>
                    </a:lnTo>
                    <a:cubicBezTo>
                      <a:pt x="69" y="0"/>
                      <a:pt x="0" y="69"/>
                      <a:pt x="0" y="154"/>
                    </a:cubicBezTo>
                    <a:lnTo>
                      <a:pt x="0" y="771"/>
                    </a:lnTo>
                    <a:cubicBezTo>
                      <a:pt x="0" y="856"/>
                      <a:pt x="69" y="925"/>
                      <a:pt x="154" y="925"/>
                    </a:cubicBezTo>
                    <a:lnTo>
                      <a:pt x="3313" y="925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2" name="Freeform 301"/>
              <p:cNvSpPr>
                <a:spLocks/>
              </p:cNvSpPr>
              <p:nvPr/>
            </p:nvSpPr>
            <p:spPr bwMode="auto">
              <a:xfrm>
                <a:off x="2026" y="1293"/>
                <a:ext cx="332" cy="89"/>
              </a:xfrm>
              <a:custGeom>
                <a:avLst/>
                <a:gdLst>
                  <a:gd name="T0" fmla="*/ 0 w 3467"/>
                  <a:gd name="T1" fmla="*/ 0 h 925"/>
                  <a:gd name="T2" fmla="*/ 0 w 3467"/>
                  <a:gd name="T3" fmla="*/ 0 h 925"/>
                  <a:gd name="T4" fmla="*/ 0 w 3467"/>
                  <a:gd name="T5" fmla="*/ 0 h 925"/>
                  <a:gd name="T6" fmla="*/ 0 w 3467"/>
                  <a:gd name="T7" fmla="*/ 0 h 925"/>
                  <a:gd name="T8" fmla="*/ 0 w 3467"/>
                  <a:gd name="T9" fmla="*/ 0 h 925"/>
                  <a:gd name="T10" fmla="*/ 0 w 3467"/>
                  <a:gd name="T11" fmla="*/ 0 h 925"/>
                  <a:gd name="T12" fmla="*/ 0 w 3467"/>
                  <a:gd name="T13" fmla="*/ 0 h 925"/>
                  <a:gd name="T14" fmla="*/ 0 w 3467"/>
                  <a:gd name="T15" fmla="*/ 0 h 925"/>
                  <a:gd name="T16" fmla="*/ 0 w 3467"/>
                  <a:gd name="T17" fmla="*/ 0 h 9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25"/>
                  <a:gd name="T29" fmla="*/ 3467 w 3467"/>
                  <a:gd name="T30" fmla="*/ 925 h 9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25">
                    <a:moveTo>
                      <a:pt x="3313" y="925"/>
                    </a:moveTo>
                    <a:cubicBezTo>
                      <a:pt x="3398" y="925"/>
                      <a:pt x="3467" y="856"/>
                      <a:pt x="3467" y="771"/>
                    </a:cubicBezTo>
                    <a:lnTo>
                      <a:pt x="3467" y="154"/>
                    </a:lnTo>
                    <a:cubicBezTo>
                      <a:pt x="3467" y="69"/>
                      <a:pt x="3398" y="0"/>
                      <a:pt x="3313" y="0"/>
                    </a:cubicBezTo>
                    <a:lnTo>
                      <a:pt x="154" y="0"/>
                    </a:lnTo>
                    <a:cubicBezTo>
                      <a:pt x="69" y="0"/>
                      <a:pt x="0" y="69"/>
                      <a:pt x="0" y="154"/>
                    </a:cubicBezTo>
                    <a:lnTo>
                      <a:pt x="0" y="771"/>
                    </a:lnTo>
                    <a:cubicBezTo>
                      <a:pt x="0" y="856"/>
                      <a:pt x="69" y="925"/>
                      <a:pt x="154" y="925"/>
                    </a:cubicBezTo>
                    <a:lnTo>
                      <a:pt x="3313" y="925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83" name="Rectangle 302"/>
            <p:cNvSpPr>
              <a:spLocks noChangeArrowheads="1"/>
            </p:cNvSpPr>
            <p:nvPr/>
          </p:nvSpPr>
          <p:spPr bwMode="auto">
            <a:xfrm rot="10800000">
              <a:off x="2337" y="1696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584" name="Group 303"/>
            <p:cNvGrpSpPr>
              <a:grpSpLocks/>
            </p:cNvGrpSpPr>
            <p:nvPr/>
          </p:nvGrpSpPr>
          <p:grpSpPr bwMode="auto">
            <a:xfrm>
              <a:off x="2236" y="1703"/>
              <a:ext cx="284" cy="76"/>
              <a:chOff x="2007" y="1279"/>
              <a:chExt cx="332" cy="89"/>
            </a:xfrm>
          </p:grpSpPr>
          <p:sp>
            <p:nvSpPr>
              <p:cNvPr id="148029" name="Freeform 304"/>
              <p:cNvSpPr>
                <a:spLocks/>
              </p:cNvSpPr>
              <p:nvPr/>
            </p:nvSpPr>
            <p:spPr bwMode="auto">
              <a:xfrm>
                <a:off x="2007" y="1279"/>
                <a:ext cx="332" cy="89"/>
              </a:xfrm>
              <a:custGeom>
                <a:avLst/>
                <a:gdLst>
                  <a:gd name="T0" fmla="*/ 0 w 3467"/>
                  <a:gd name="T1" fmla="*/ 0 h 933"/>
                  <a:gd name="T2" fmla="*/ 0 w 3467"/>
                  <a:gd name="T3" fmla="*/ 0 h 933"/>
                  <a:gd name="T4" fmla="*/ 0 w 3467"/>
                  <a:gd name="T5" fmla="*/ 0 h 933"/>
                  <a:gd name="T6" fmla="*/ 0 w 3467"/>
                  <a:gd name="T7" fmla="*/ 0 h 933"/>
                  <a:gd name="T8" fmla="*/ 0 w 3467"/>
                  <a:gd name="T9" fmla="*/ 0 h 933"/>
                  <a:gd name="T10" fmla="*/ 0 w 3467"/>
                  <a:gd name="T11" fmla="*/ 0 h 933"/>
                  <a:gd name="T12" fmla="*/ 0 w 3467"/>
                  <a:gd name="T13" fmla="*/ 0 h 933"/>
                  <a:gd name="T14" fmla="*/ 0 w 3467"/>
                  <a:gd name="T15" fmla="*/ 0 h 933"/>
                  <a:gd name="T16" fmla="*/ 0 w 3467"/>
                  <a:gd name="T17" fmla="*/ 0 h 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3"/>
                  <a:gd name="T29" fmla="*/ 3467 w 3467"/>
                  <a:gd name="T30" fmla="*/ 933 h 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3">
                    <a:moveTo>
                      <a:pt x="3311" y="0"/>
                    </a:moveTo>
                    <a:cubicBezTo>
                      <a:pt x="3397" y="0"/>
                      <a:pt x="3467" y="69"/>
                      <a:pt x="3467" y="155"/>
                    </a:cubicBezTo>
                    <a:lnTo>
                      <a:pt x="3467" y="778"/>
                    </a:lnTo>
                    <a:cubicBezTo>
                      <a:pt x="3467" y="863"/>
                      <a:pt x="3397" y="933"/>
                      <a:pt x="3311" y="933"/>
                    </a:cubicBezTo>
                    <a:lnTo>
                      <a:pt x="156" y="933"/>
                    </a:lnTo>
                    <a:cubicBezTo>
                      <a:pt x="70" y="933"/>
                      <a:pt x="0" y="863"/>
                      <a:pt x="0" y="778"/>
                    </a:cubicBezTo>
                    <a:lnTo>
                      <a:pt x="0" y="155"/>
                    </a:lnTo>
                    <a:cubicBezTo>
                      <a:pt x="0" y="69"/>
                      <a:pt x="70" y="0"/>
                      <a:pt x="156" y="0"/>
                    </a:cubicBezTo>
                    <a:lnTo>
                      <a:pt x="3311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0" name="Freeform 305"/>
              <p:cNvSpPr>
                <a:spLocks/>
              </p:cNvSpPr>
              <p:nvPr/>
            </p:nvSpPr>
            <p:spPr bwMode="auto">
              <a:xfrm>
                <a:off x="2007" y="1279"/>
                <a:ext cx="332" cy="89"/>
              </a:xfrm>
              <a:custGeom>
                <a:avLst/>
                <a:gdLst>
                  <a:gd name="T0" fmla="*/ 0 w 3467"/>
                  <a:gd name="T1" fmla="*/ 0 h 933"/>
                  <a:gd name="T2" fmla="*/ 0 w 3467"/>
                  <a:gd name="T3" fmla="*/ 0 h 933"/>
                  <a:gd name="T4" fmla="*/ 0 w 3467"/>
                  <a:gd name="T5" fmla="*/ 0 h 933"/>
                  <a:gd name="T6" fmla="*/ 0 w 3467"/>
                  <a:gd name="T7" fmla="*/ 0 h 933"/>
                  <a:gd name="T8" fmla="*/ 0 w 3467"/>
                  <a:gd name="T9" fmla="*/ 0 h 933"/>
                  <a:gd name="T10" fmla="*/ 0 w 3467"/>
                  <a:gd name="T11" fmla="*/ 0 h 933"/>
                  <a:gd name="T12" fmla="*/ 0 w 3467"/>
                  <a:gd name="T13" fmla="*/ 0 h 933"/>
                  <a:gd name="T14" fmla="*/ 0 w 3467"/>
                  <a:gd name="T15" fmla="*/ 0 h 933"/>
                  <a:gd name="T16" fmla="*/ 0 w 3467"/>
                  <a:gd name="T17" fmla="*/ 0 h 9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67"/>
                  <a:gd name="T28" fmla="*/ 0 h 933"/>
                  <a:gd name="T29" fmla="*/ 3467 w 3467"/>
                  <a:gd name="T30" fmla="*/ 933 h 9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67" h="933">
                    <a:moveTo>
                      <a:pt x="3311" y="0"/>
                    </a:moveTo>
                    <a:cubicBezTo>
                      <a:pt x="3397" y="0"/>
                      <a:pt x="3467" y="69"/>
                      <a:pt x="3467" y="155"/>
                    </a:cubicBezTo>
                    <a:lnTo>
                      <a:pt x="3467" y="778"/>
                    </a:lnTo>
                    <a:cubicBezTo>
                      <a:pt x="3467" y="863"/>
                      <a:pt x="3397" y="933"/>
                      <a:pt x="3311" y="933"/>
                    </a:cubicBezTo>
                    <a:lnTo>
                      <a:pt x="156" y="933"/>
                    </a:lnTo>
                    <a:cubicBezTo>
                      <a:pt x="70" y="933"/>
                      <a:pt x="0" y="863"/>
                      <a:pt x="0" y="778"/>
                    </a:cubicBezTo>
                    <a:lnTo>
                      <a:pt x="0" y="155"/>
                    </a:lnTo>
                    <a:cubicBezTo>
                      <a:pt x="0" y="69"/>
                      <a:pt x="70" y="0"/>
                      <a:pt x="156" y="0"/>
                    </a:cubicBezTo>
                    <a:lnTo>
                      <a:pt x="3311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85" name="Rectangle 306"/>
            <p:cNvSpPr>
              <a:spLocks noChangeArrowheads="1"/>
            </p:cNvSpPr>
            <p:nvPr/>
          </p:nvSpPr>
          <p:spPr bwMode="auto">
            <a:xfrm>
              <a:off x="2302" y="1698"/>
              <a:ext cx="1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baseline="0">
                  <a:solidFill>
                    <a:srgbClr val="000000"/>
                  </a:solidFill>
                </a:rPr>
                <a:t>MPT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86" name="Freeform 307"/>
            <p:cNvSpPr>
              <a:spLocks noEditPoints="1"/>
            </p:cNvSpPr>
            <p:nvPr/>
          </p:nvSpPr>
          <p:spPr bwMode="auto">
            <a:xfrm>
              <a:off x="2743" y="1471"/>
              <a:ext cx="33" cy="72"/>
            </a:xfrm>
            <a:custGeom>
              <a:avLst/>
              <a:gdLst>
                <a:gd name="T0" fmla="*/ 3 w 39"/>
                <a:gd name="T1" fmla="*/ 3 h 85"/>
                <a:gd name="T2" fmla="*/ 3 w 39"/>
                <a:gd name="T3" fmla="*/ 3 h 85"/>
                <a:gd name="T4" fmla="*/ 3 w 39"/>
                <a:gd name="T5" fmla="*/ 3 h 85"/>
                <a:gd name="T6" fmla="*/ 3 w 39"/>
                <a:gd name="T7" fmla="*/ 3 h 85"/>
                <a:gd name="T8" fmla="*/ 3 w 39"/>
                <a:gd name="T9" fmla="*/ 3 h 85"/>
                <a:gd name="T10" fmla="*/ 3 w 39"/>
                <a:gd name="T11" fmla="*/ 3 h 85"/>
                <a:gd name="T12" fmla="*/ 3 w 39"/>
                <a:gd name="T13" fmla="*/ 3 h 85"/>
                <a:gd name="T14" fmla="*/ 0 w 39"/>
                <a:gd name="T15" fmla="*/ 3 h 85"/>
                <a:gd name="T16" fmla="*/ 3 w 39"/>
                <a:gd name="T17" fmla="*/ 3 h 85"/>
                <a:gd name="T18" fmla="*/ 0 w 39"/>
                <a:gd name="T19" fmla="*/ 3 h 85"/>
                <a:gd name="T20" fmla="*/ 3 w 39"/>
                <a:gd name="T21" fmla="*/ 0 h 85"/>
                <a:gd name="T22" fmla="*/ 3 w 39"/>
                <a:gd name="T23" fmla="*/ 3 h 85"/>
                <a:gd name="T24" fmla="*/ 0 w 39"/>
                <a:gd name="T25" fmla="*/ 3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85"/>
                <a:gd name="T41" fmla="*/ 39 w 39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85">
                  <a:moveTo>
                    <a:pt x="16" y="53"/>
                  </a:moveTo>
                  <a:lnTo>
                    <a:pt x="16" y="32"/>
                  </a:lnTo>
                  <a:lnTo>
                    <a:pt x="22" y="32"/>
                  </a:lnTo>
                  <a:lnTo>
                    <a:pt x="23" y="53"/>
                  </a:lnTo>
                  <a:lnTo>
                    <a:pt x="16" y="53"/>
                  </a:lnTo>
                  <a:close/>
                  <a:moveTo>
                    <a:pt x="39" y="46"/>
                  </a:moveTo>
                  <a:lnTo>
                    <a:pt x="21" y="85"/>
                  </a:lnTo>
                  <a:lnTo>
                    <a:pt x="0" y="47"/>
                  </a:lnTo>
                  <a:lnTo>
                    <a:pt x="39" y="46"/>
                  </a:lnTo>
                  <a:close/>
                  <a:moveTo>
                    <a:pt x="0" y="39"/>
                  </a:moveTo>
                  <a:lnTo>
                    <a:pt x="18" y="0"/>
                  </a:lnTo>
                  <a:lnTo>
                    <a:pt x="38" y="3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7" name="Freeform 308"/>
            <p:cNvSpPr>
              <a:spLocks noEditPoints="1"/>
            </p:cNvSpPr>
            <p:nvPr/>
          </p:nvSpPr>
          <p:spPr bwMode="auto">
            <a:xfrm>
              <a:off x="1766" y="1715"/>
              <a:ext cx="470" cy="33"/>
            </a:xfrm>
            <a:custGeom>
              <a:avLst/>
              <a:gdLst>
                <a:gd name="T0" fmla="*/ 11 w 550"/>
                <a:gd name="T1" fmla="*/ 3 h 38"/>
                <a:gd name="T2" fmla="*/ 3 w 550"/>
                <a:gd name="T3" fmla="*/ 3 h 38"/>
                <a:gd name="T4" fmla="*/ 3 w 550"/>
                <a:gd name="T5" fmla="*/ 3 h 38"/>
                <a:gd name="T6" fmla="*/ 11 w 550"/>
                <a:gd name="T7" fmla="*/ 3 h 38"/>
                <a:gd name="T8" fmla="*/ 11 w 550"/>
                <a:gd name="T9" fmla="*/ 3 h 38"/>
                <a:gd name="T10" fmla="*/ 10 w 550"/>
                <a:gd name="T11" fmla="*/ 0 h 38"/>
                <a:gd name="T12" fmla="*/ 11 w 550"/>
                <a:gd name="T13" fmla="*/ 3 h 38"/>
                <a:gd name="T14" fmla="*/ 10 w 550"/>
                <a:gd name="T15" fmla="*/ 3 h 38"/>
                <a:gd name="T16" fmla="*/ 10 w 550"/>
                <a:gd name="T17" fmla="*/ 0 h 38"/>
                <a:gd name="T18" fmla="*/ 3 w 550"/>
                <a:gd name="T19" fmla="*/ 3 h 38"/>
                <a:gd name="T20" fmla="*/ 0 w 550"/>
                <a:gd name="T21" fmla="*/ 3 h 38"/>
                <a:gd name="T22" fmla="*/ 3 w 550"/>
                <a:gd name="T23" fmla="*/ 0 h 38"/>
                <a:gd name="T24" fmla="*/ 3 w 550"/>
                <a:gd name="T25" fmla="*/ 3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0"/>
                <a:gd name="T40" fmla="*/ 0 h 38"/>
                <a:gd name="T41" fmla="*/ 550 w 550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0" h="38">
                  <a:moveTo>
                    <a:pt x="518" y="22"/>
                  </a:moveTo>
                  <a:lnTo>
                    <a:pt x="32" y="22"/>
                  </a:lnTo>
                  <a:lnTo>
                    <a:pt x="32" y="16"/>
                  </a:lnTo>
                  <a:lnTo>
                    <a:pt x="518" y="16"/>
                  </a:lnTo>
                  <a:lnTo>
                    <a:pt x="518" y="22"/>
                  </a:lnTo>
                  <a:close/>
                  <a:moveTo>
                    <a:pt x="511" y="0"/>
                  </a:moveTo>
                  <a:lnTo>
                    <a:pt x="550" y="19"/>
                  </a:lnTo>
                  <a:lnTo>
                    <a:pt x="511" y="38"/>
                  </a:lnTo>
                  <a:lnTo>
                    <a:pt x="511" y="0"/>
                  </a:lnTo>
                  <a:close/>
                  <a:moveTo>
                    <a:pt x="38" y="38"/>
                  </a:moveTo>
                  <a:lnTo>
                    <a:pt x="0" y="19"/>
                  </a:lnTo>
                  <a:lnTo>
                    <a:pt x="3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8" name="Line 309"/>
            <p:cNvSpPr>
              <a:spLocks noChangeShapeType="1"/>
            </p:cNvSpPr>
            <p:nvPr/>
          </p:nvSpPr>
          <p:spPr bwMode="auto">
            <a:xfrm>
              <a:off x="2629" y="1548"/>
              <a:ext cx="78" cy="0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9" name="Freeform 310"/>
            <p:cNvSpPr>
              <a:spLocks noEditPoints="1"/>
            </p:cNvSpPr>
            <p:nvPr/>
          </p:nvSpPr>
          <p:spPr bwMode="auto">
            <a:xfrm>
              <a:off x="2610" y="1738"/>
              <a:ext cx="236" cy="34"/>
            </a:xfrm>
            <a:custGeom>
              <a:avLst/>
              <a:gdLst>
                <a:gd name="T0" fmla="*/ 0 w 2884"/>
                <a:gd name="T1" fmla="*/ 0 h 400"/>
                <a:gd name="T2" fmla="*/ 0 w 2884"/>
                <a:gd name="T3" fmla="*/ 0 h 400"/>
                <a:gd name="T4" fmla="*/ 0 w 2884"/>
                <a:gd name="T5" fmla="*/ 0 h 400"/>
                <a:gd name="T6" fmla="*/ 0 w 2884"/>
                <a:gd name="T7" fmla="*/ 0 h 400"/>
                <a:gd name="T8" fmla="*/ 0 w 2884"/>
                <a:gd name="T9" fmla="*/ 0 h 400"/>
                <a:gd name="T10" fmla="*/ 0 w 2884"/>
                <a:gd name="T11" fmla="*/ 0 h 400"/>
                <a:gd name="T12" fmla="*/ 0 w 2884"/>
                <a:gd name="T13" fmla="*/ 0 h 400"/>
                <a:gd name="T14" fmla="*/ 0 w 2884"/>
                <a:gd name="T15" fmla="*/ 0 h 400"/>
                <a:gd name="T16" fmla="*/ 0 w 2884"/>
                <a:gd name="T17" fmla="*/ 0 h 400"/>
                <a:gd name="T18" fmla="*/ 0 w 2884"/>
                <a:gd name="T19" fmla="*/ 0 h 400"/>
                <a:gd name="T20" fmla="*/ 0 w 288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84"/>
                <a:gd name="T34" fmla="*/ 0 h 400"/>
                <a:gd name="T35" fmla="*/ 2884 w 288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84" h="400">
                  <a:moveTo>
                    <a:pt x="34" y="167"/>
                  </a:moveTo>
                  <a:lnTo>
                    <a:pt x="2550" y="167"/>
                  </a:lnTo>
                  <a:cubicBezTo>
                    <a:pt x="2569" y="167"/>
                    <a:pt x="2584" y="182"/>
                    <a:pt x="2584" y="200"/>
                  </a:cubicBezTo>
                  <a:cubicBezTo>
                    <a:pt x="2584" y="219"/>
                    <a:pt x="2569" y="233"/>
                    <a:pt x="2550" y="233"/>
                  </a:cubicBezTo>
                  <a:lnTo>
                    <a:pt x="34" y="233"/>
                  </a:lnTo>
                  <a:cubicBezTo>
                    <a:pt x="15" y="233"/>
                    <a:pt x="0" y="219"/>
                    <a:pt x="0" y="200"/>
                  </a:cubicBezTo>
                  <a:cubicBezTo>
                    <a:pt x="0" y="182"/>
                    <a:pt x="15" y="167"/>
                    <a:pt x="34" y="167"/>
                  </a:cubicBezTo>
                  <a:close/>
                  <a:moveTo>
                    <a:pt x="2484" y="0"/>
                  </a:moveTo>
                  <a:lnTo>
                    <a:pt x="2884" y="200"/>
                  </a:lnTo>
                  <a:lnTo>
                    <a:pt x="2484" y="400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0" name="Freeform 311"/>
            <p:cNvSpPr>
              <a:spLocks noEditPoints="1"/>
            </p:cNvSpPr>
            <p:nvPr/>
          </p:nvSpPr>
          <p:spPr bwMode="auto">
            <a:xfrm>
              <a:off x="2554" y="1738"/>
              <a:ext cx="59" cy="34"/>
            </a:xfrm>
            <a:custGeom>
              <a:avLst/>
              <a:gdLst>
                <a:gd name="T0" fmla="*/ 0 w 717"/>
                <a:gd name="T1" fmla="*/ 0 h 400"/>
                <a:gd name="T2" fmla="*/ 0 w 717"/>
                <a:gd name="T3" fmla="*/ 0 h 400"/>
                <a:gd name="T4" fmla="*/ 0 w 717"/>
                <a:gd name="T5" fmla="*/ 0 h 400"/>
                <a:gd name="T6" fmla="*/ 0 w 717"/>
                <a:gd name="T7" fmla="*/ 0 h 400"/>
                <a:gd name="T8" fmla="*/ 0 w 717"/>
                <a:gd name="T9" fmla="*/ 0 h 400"/>
                <a:gd name="T10" fmla="*/ 0 w 717"/>
                <a:gd name="T11" fmla="*/ 0 h 400"/>
                <a:gd name="T12" fmla="*/ 0 w 717"/>
                <a:gd name="T13" fmla="*/ 0 h 400"/>
                <a:gd name="T14" fmla="*/ 0 w 717"/>
                <a:gd name="T15" fmla="*/ 0 h 400"/>
                <a:gd name="T16" fmla="*/ 0 w 717"/>
                <a:gd name="T17" fmla="*/ 0 h 400"/>
                <a:gd name="T18" fmla="*/ 0 w 717"/>
                <a:gd name="T19" fmla="*/ 0 h 400"/>
                <a:gd name="T20" fmla="*/ 0 w 717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7"/>
                <a:gd name="T34" fmla="*/ 0 h 400"/>
                <a:gd name="T35" fmla="*/ 717 w 717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7" h="400">
                  <a:moveTo>
                    <a:pt x="683" y="233"/>
                  </a:moveTo>
                  <a:lnTo>
                    <a:pt x="333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683" y="167"/>
                  </a:lnTo>
                  <a:cubicBezTo>
                    <a:pt x="702" y="167"/>
                    <a:pt x="717" y="182"/>
                    <a:pt x="717" y="200"/>
                  </a:cubicBezTo>
                  <a:cubicBezTo>
                    <a:pt x="717" y="219"/>
                    <a:pt x="702" y="233"/>
                    <a:pt x="683" y="233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1" name="Freeform 312"/>
            <p:cNvSpPr>
              <a:spLocks noEditPoints="1"/>
            </p:cNvSpPr>
            <p:nvPr/>
          </p:nvSpPr>
          <p:spPr bwMode="auto">
            <a:xfrm>
              <a:off x="2847" y="1560"/>
              <a:ext cx="33" cy="63"/>
            </a:xfrm>
            <a:custGeom>
              <a:avLst/>
              <a:gdLst>
                <a:gd name="T0" fmla="*/ 3 w 38"/>
                <a:gd name="T1" fmla="*/ 3 h 73"/>
                <a:gd name="T2" fmla="*/ 3 w 38"/>
                <a:gd name="T3" fmla="*/ 3 h 73"/>
                <a:gd name="T4" fmla="*/ 3 w 38"/>
                <a:gd name="T5" fmla="*/ 3 h 73"/>
                <a:gd name="T6" fmla="*/ 3 w 38"/>
                <a:gd name="T7" fmla="*/ 3 h 73"/>
                <a:gd name="T8" fmla="*/ 3 w 38"/>
                <a:gd name="T9" fmla="*/ 3 h 73"/>
                <a:gd name="T10" fmla="*/ 3 w 38"/>
                <a:gd name="T11" fmla="*/ 3 h 73"/>
                <a:gd name="T12" fmla="*/ 3 w 38"/>
                <a:gd name="T13" fmla="*/ 3 h 73"/>
                <a:gd name="T14" fmla="*/ 0 w 38"/>
                <a:gd name="T15" fmla="*/ 3 h 73"/>
                <a:gd name="T16" fmla="*/ 3 w 38"/>
                <a:gd name="T17" fmla="*/ 3 h 73"/>
                <a:gd name="T18" fmla="*/ 0 w 38"/>
                <a:gd name="T19" fmla="*/ 3 h 73"/>
                <a:gd name="T20" fmla="*/ 3 w 38"/>
                <a:gd name="T21" fmla="*/ 0 h 73"/>
                <a:gd name="T22" fmla="*/ 3 w 38"/>
                <a:gd name="T23" fmla="*/ 3 h 73"/>
                <a:gd name="T24" fmla="*/ 0 w 38"/>
                <a:gd name="T25" fmla="*/ 3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73"/>
                <a:gd name="T41" fmla="*/ 38 w 3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73">
                  <a:moveTo>
                    <a:pt x="16" y="41"/>
                  </a:moveTo>
                  <a:lnTo>
                    <a:pt x="15" y="32"/>
                  </a:lnTo>
                  <a:lnTo>
                    <a:pt x="22" y="32"/>
                  </a:lnTo>
                  <a:lnTo>
                    <a:pt x="22" y="41"/>
                  </a:lnTo>
                  <a:lnTo>
                    <a:pt x="16" y="41"/>
                  </a:lnTo>
                  <a:close/>
                  <a:moveTo>
                    <a:pt x="38" y="34"/>
                  </a:moveTo>
                  <a:lnTo>
                    <a:pt x="20" y="73"/>
                  </a:lnTo>
                  <a:lnTo>
                    <a:pt x="0" y="36"/>
                  </a:lnTo>
                  <a:lnTo>
                    <a:pt x="38" y="34"/>
                  </a:lnTo>
                  <a:close/>
                  <a:moveTo>
                    <a:pt x="0" y="39"/>
                  </a:moveTo>
                  <a:lnTo>
                    <a:pt x="18" y="0"/>
                  </a:lnTo>
                  <a:lnTo>
                    <a:pt x="38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2" name="Rectangle 313"/>
            <p:cNvSpPr>
              <a:spLocks noChangeArrowheads="1"/>
            </p:cNvSpPr>
            <p:nvPr/>
          </p:nvSpPr>
          <p:spPr bwMode="auto">
            <a:xfrm>
              <a:off x="2315" y="1228"/>
              <a:ext cx="717" cy="24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3" name="Rectangle 314"/>
            <p:cNvSpPr>
              <a:spLocks noChangeArrowheads="1"/>
            </p:cNvSpPr>
            <p:nvPr/>
          </p:nvSpPr>
          <p:spPr bwMode="auto">
            <a:xfrm>
              <a:off x="2315" y="1228"/>
              <a:ext cx="717" cy="249"/>
            </a:xfrm>
            <a:prstGeom prst="rect">
              <a:avLst/>
            </a:prstGeom>
            <a:solidFill>
              <a:srgbClr val="FECD07">
                <a:alpha val="50195"/>
              </a:srgbClr>
            </a:solidFill>
            <a:ln w="3175" cap="rnd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4" name="Rectangle 315"/>
            <p:cNvSpPr>
              <a:spLocks noChangeArrowheads="1"/>
            </p:cNvSpPr>
            <p:nvPr/>
          </p:nvSpPr>
          <p:spPr bwMode="auto">
            <a:xfrm rot="-60000">
              <a:off x="2706" y="1276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000000"/>
                  </a:solidFill>
                </a:rPr>
                <a:t>Core 3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95" name="Rectangle 316"/>
            <p:cNvSpPr>
              <a:spLocks noChangeArrowheads="1"/>
            </p:cNvSpPr>
            <p:nvPr/>
          </p:nvSpPr>
          <p:spPr bwMode="auto">
            <a:xfrm rot="-60000">
              <a:off x="2893" y="1413"/>
              <a:ext cx="11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Local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96" name="Rectangle 317"/>
            <p:cNvSpPr>
              <a:spLocks noChangeArrowheads="1"/>
            </p:cNvSpPr>
            <p:nvPr/>
          </p:nvSpPr>
          <p:spPr bwMode="auto">
            <a:xfrm rot="-60000">
              <a:off x="2677" y="1412"/>
              <a:ext cx="17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External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597" name="Line 318"/>
            <p:cNvSpPr>
              <a:spLocks noChangeShapeType="1"/>
            </p:cNvSpPr>
            <p:nvPr/>
          </p:nvSpPr>
          <p:spPr bwMode="auto">
            <a:xfrm>
              <a:off x="2556" y="1228"/>
              <a:ext cx="1" cy="248"/>
            </a:xfrm>
            <a:prstGeom prst="line">
              <a:avLst/>
            </a:prstGeom>
            <a:noFill/>
            <a:ln w="4763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8" name="Line 319"/>
            <p:cNvSpPr>
              <a:spLocks noChangeShapeType="1"/>
            </p:cNvSpPr>
            <p:nvPr/>
          </p:nvSpPr>
          <p:spPr bwMode="auto">
            <a:xfrm flipH="1">
              <a:off x="2319" y="1308"/>
              <a:ext cx="235" cy="1"/>
            </a:xfrm>
            <a:prstGeom prst="line">
              <a:avLst/>
            </a:prstGeom>
            <a:noFill/>
            <a:ln w="4763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9" name="Rectangle 320"/>
            <p:cNvSpPr>
              <a:spLocks noChangeArrowheads="1"/>
            </p:cNvSpPr>
            <p:nvPr/>
          </p:nvSpPr>
          <p:spPr bwMode="auto">
            <a:xfrm rot="-60000">
              <a:off x="2345" y="1248"/>
              <a:ext cx="15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ICache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00" name="Rectangle 321"/>
            <p:cNvSpPr>
              <a:spLocks noChangeArrowheads="1"/>
            </p:cNvSpPr>
            <p:nvPr/>
          </p:nvSpPr>
          <p:spPr bwMode="auto">
            <a:xfrm rot="-60000">
              <a:off x="2393" y="1341"/>
              <a:ext cx="9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SBX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01" name="Rectangle 322"/>
            <p:cNvSpPr>
              <a:spLocks noChangeArrowheads="1"/>
            </p:cNvSpPr>
            <p:nvPr/>
          </p:nvSpPr>
          <p:spPr bwMode="auto">
            <a:xfrm rot="-60000">
              <a:off x="2360" y="1387"/>
              <a:ext cx="17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  <a:latin typeface="BatangChe"/>
                  <a:ea typeface="BatangChe"/>
                  <a:cs typeface="BatangChe"/>
                </a:rPr>
                <a:t>Memory</a:t>
              </a:r>
              <a:endParaRPr lang="en-US" sz="3200" i="1" baseline="0">
                <a:solidFill>
                  <a:srgbClr val="000000"/>
                </a:solidFill>
                <a:latin typeface="BatangChe"/>
                <a:ea typeface="BatangChe"/>
                <a:cs typeface="BatangChe"/>
              </a:endParaRPr>
            </a:p>
          </p:txBody>
        </p:sp>
        <p:grpSp>
          <p:nvGrpSpPr>
            <p:cNvPr id="147602" name="Group 323"/>
            <p:cNvGrpSpPr>
              <a:grpSpLocks/>
            </p:cNvGrpSpPr>
            <p:nvPr/>
          </p:nvGrpSpPr>
          <p:grpSpPr bwMode="auto">
            <a:xfrm>
              <a:off x="2198" y="1819"/>
              <a:ext cx="361" cy="72"/>
              <a:chOff x="1952" y="1414"/>
              <a:chExt cx="432" cy="84"/>
            </a:xfrm>
          </p:grpSpPr>
          <p:sp>
            <p:nvSpPr>
              <p:cNvPr id="148027" name="Freeform 324"/>
              <p:cNvSpPr>
                <a:spLocks/>
              </p:cNvSpPr>
              <p:nvPr/>
            </p:nvSpPr>
            <p:spPr bwMode="auto">
              <a:xfrm>
                <a:off x="1952" y="1414"/>
                <a:ext cx="432" cy="84"/>
              </a:xfrm>
              <a:custGeom>
                <a:avLst/>
                <a:gdLst>
                  <a:gd name="T0" fmla="*/ 0 w 4508"/>
                  <a:gd name="T1" fmla="*/ 0 h 867"/>
                  <a:gd name="T2" fmla="*/ 0 w 4508"/>
                  <a:gd name="T3" fmla="*/ 0 h 867"/>
                  <a:gd name="T4" fmla="*/ 0 w 4508"/>
                  <a:gd name="T5" fmla="*/ 0 h 867"/>
                  <a:gd name="T6" fmla="*/ 0 w 4508"/>
                  <a:gd name="T7" fmla="*/ 0 h 867"/>
                  <a:gd name="T8" fmla="*/ 0 w 4508"/>
                  <a:gd name="T9" fmla="*/ 0 h 867"/>
                  <a:gd name="T10" fmla="*/ 0 w 4508"/>
                  <a:gd name="T11" fmla="*/ 0 h 867"/>
                  <a:gd name="T12" fmla="*/ 0 w 4508"/>
                  <a:gd name="T13" fmla="*/ 0 h 867"/>
                  <a:gd name="T14" fmla="*/ 0 w 4508"/>
                  <a:gd name="T15" fmla="*/ 0 h 867"/>
                  <a:gd name="T16" fmla="*/ 0 w 4508"/>
                  <a:gd name="T17" fmla="*/ 0 h 8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08"/>
                  <a:gd name="T28" fmla="*/ 0 h 867"/>
                  <a:gd name="T29" fmla="*/ 4508 w 4508"/>
                  <a:gd name="T30" fmla="*/ 867 h 8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08" h="867">
                    <a:moveTo>
                      <a:pt x="4364" y="0"/>
                    </a:moveTo>
                    <a:cubicBezTo>
                      <a:pt x="4444" y="0"/>
                      <a:pt x="4508" y="65"/>
                      <a:pt x="4508" y="145"/>
                    </a:cubicBezTo>
                    <a:lnTo>
                      <a:pt x="4508" y="723"/>
                    </a:lnTo>
                    <a:cubicBezTo>
                      <a:pt x="4508" y="802"/>
                      <a:pt x="4444" y="867"/>
                      <a:pt x="4364" y="867"/>
                    </a:cubicBezTo>
                    <a:lnTo>
                      <a:pt x="145" y="867"/>
                    </a:lnTo>
                    <a:cubicBezTo>
                      <a:pt x="65" y="867"/>
                      <a:pt x="0" y="802"/>
                      <a:pt x="0" y="723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4364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8" name="Freeform 325"/>
              <p:cNvSpPr>
                <a:spLocks/>
              </p:cNvSpPr>
              <p:nvPr/>
            </p:nvSpPr>
            <p:spPr bwMode="auto">
              <a:xfrm>
                <a:off x="1952" y="1414"/>
                <a:ext cx="432" cy="84"/>
              </a:xfrm>
              <a:custGeom>
                <a:avLst/>
                <a:gdLst>
                  <a:gd name="T0" fmla="*/ 0 w 4508"/>
                  <a:gd name="T1" fmla="*/ 0 h 867"/>
                  <a:gd name="T2" fmla="*/ 0 w 4508"/>
                  <a:gd name="T3" fmla="*/ 0 h 867"/>
                  <a:gd name="T4" fmla="*/ 0 w 4508"/>
                  <a:gd name="T5" fmla="*/ 0 h 867"/>
                  <a:gd name="T6" fmla="*/ 0 w 4508"/>
                  <a:gd name="T7" fmla="*/ 0 h 867"/>
                  <a:gd name="T8" fmla="*/ 0 w 4508"/>
                  <a:gd name="T9" fmla="*/ 0 h 867"/>
                  <a:gd name="T10" fmla="*/ 0 w 4508"/>
                  <a:gd name="T11" fmla="*/ 0 h 867"/>
                  <a:gd name="T12" fmla="*/ 0 w 4508"/>
                  <a:gd name="T13" fmla="*/ 0 h 867"/>
                  <a:gd name="T14" fmla="*/ 0 w 4508"/>
                  <a:gd name="T15" fmla="*/ 0 h 867"/>
                  <a:gd name="T16" fmla="*/ 0 w 4508"/>
                  <a:gd name="T17" fmla="*/ 0 h 8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08"/>
                  <a:gd name="T28" fmla="*/ 0 h 867"/>
                  <a:gd name="T29" fmla="*/ 4508 w 4508"/>
                  <a:gd name="T30" fmla="*/ 867 h 8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08" h="867">
                    <a:moveTo>
                      <a:pt x="4364" y="0"/>
                    </a:moveTo>
                    <a:cubicBezTo>
                      <a:pt x="4444" y="0"/>
                      <a:pt x="4508" y="65"/>
                      <a:pt x="4508" y="145"/>
                    </a:cubicBezTo>
                    <a:lnTo>
                      <a:pt x="4508" y="723"/>
                    </a:lnTo>
                    <a:cubicBezTo>
                      <a:pt x="4508" y="802"/>
                      <a:pt x="4444" y="867"/>
                      <a:pt x="4364" y="867"/>
                    </a:cubicBezTo>
                    <a:lnTo>
                      <a:pt x="145" y="867"/>
                    </a:lnTo>
                    <a:cubicBezTo>
                      <a:pt x="65" y="867"/>
                      <a:pt x="0" y="802"/>
                      <a:pt x="0" y="723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4364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03" name="Rectangle 326"/>
            <p:cNvSpPr>
              <a:spLocks noChangeArrowheads="1"/>
            </p:cNvSpPr>
            <p:nvPr/>
          </p:nvSpPr>
          <p:spPr bwMode="auto">
            <a:xfrm>
              <a:off x="2296" y="1830"/>
              <a:ext cx="16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SPI/I2C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04" name="Freeform 327"/>
            <p:cNvSpPr>
              <a:spLocks noEditPoints="1"/>
            </p:cNvSpPr>
            <p:nvPr/>
          </p:nvSpPr>
          <p:spPr bwMode="auto">
            <a:xfrm>
              <a:off x="2553" y="1823"/>
              <a:ext cx="282" cy="33"/>
            </a:xfrm>
            <a:custGeom>
              <a:avLst/>
              <a:gdLst>
                <a:gd name="T0" fmla="*/ 0 w 3433"/>
                <a:gd name="T1" fmla="*/ 0 h 413"/>
                <a:gd name="T2" fmla="*/ 0 w 3433"/>
                <a:gd name="T3" fmla="*/ 0 h 413"/>
                <a:gd name="T4" fmla="*/ 0 w 3433"/>
                <a:gd name="T5" fmla="*/ 0 h 413"/>
                <a:gd name="T6" fmla="*/ 0 w 3433"/>
                <a:gd name="T7" fmla="*/ 0 h 413"/>
                <a:gd name="T8" fmla="*/ 0 w 3433"/>
                <a:gd name="T9" fmla="*/ 0 h 413"/>
                <a:gd name="T10" fmla="*/ 0 w 3433"/>
                <a:gd name="T11" fmla="*/ 0 h 413"/>
                <a:gd name="T12" fmla="*/ 0 w 3433"/>
                <a:gd name="T13" fmla="*/ 0 h 413"/>
                <a:gd name="T14" fmla="*/ 0 w 3433"/>
                <a:gd name="T15" fmla="*/ 0 h 413"/>
                <a:gd name="T16" fmla="*/ 0 w 3433"/>
                <a:gd name="T17" fmla="*/ 0 h 413"/>
                <a:gd name="T18" fmla="*/ 0 w 3433"/>
                <a:gd name="T19" fmla="*/ 0 h 413"/>
                <a:gd name="T20" fmla="*/ 0 w 3433"/>
                <a:gd name="T21" fmla="*/ 0 h 413"/>
                <a:gd name="T22" fmla="*/ 0 w 3433"/>
                <a:gd name="T23" fmla="*/ 0 h 413"/>
                <a:gd name="T24" fmla="*/ 0 w 3433"/>
                <a:gd name="T25" fmla="*/ 0 h 413"/>
                <a:gd name="T26" fmla="*/ 0 w 3433"/>
                <a:gd name="T27" fmla="*/ 0 h 413"/>
                <a:gd name="T28" fmla="*/ 0 w 3433"/>
                <a:gd name="T29" fmla="*/ 0 h 4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33"/>
                <a:gd name="T46" fmla="*/ 0 h 413"/>
                <a:gd name="T47" fmla="*/ 3433 w 3433"/>
                <a:gd name="T48" fmla="*/ 413 h 4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33" h="413">
                  <a:moveTo>
                    <a:pt x="3100" y="247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3100" y="180"/>
                  </a:lnTo>
                  <a:cubicBezTo>
                    <a:pt x="3118" y="180"/>
                    <a:pt x="3133" y="195"/>
                    <a:pt x="3133" y="213"/>
                  </a:cubicBezTo>
                  <a:cubicBezTo>
                    <a:pt x="3133" y="232"/>
                    <a:pt x="3118" y="247"/>
                    <a:pt x="3100" y="247"/>
                  </a:cubicBezTo>
                  <a:close/>
                  <a:moveTo>
                    <a:pt x="3034" y="13"/>
                  </a:moveTo>
                  <a:lnTo>
                    <a:pt x="3433" y="215"/>
                  </a:lnTo>
                  <a:lnTo>
                    <a:pt x="3032" y="413"/>
                  </a:lnTo>
                  <a:lnTo>
                    <a:pt x="3034" y="13"/>
                  </a:lnTo>
                  <a:close/>
                  <a:moveTo>
                    <a:pt x="399" y="400"/>
                  </a:moveTo>
                  <a:lnTo>
                    <a:pt x="0" y="198"/>
                  </a:lnTo>
                  <a:lnTo>
                    <a:pt x="401" y="0"/>
                  </a:lnTo>
                  <a:lnTo>
                    <a:pt x="399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5" name="Freeform 328"/>
            <p:cNvSpPr>
              <a:spLocks noEditPoints="1"/>
            </p:cNvSpPr>
            <p:nvPr/>
          </p:nvSpPr>
          <p:spPr bwMode="auto">
            <a:xfrm>
              <a:off x="1762" y="1852"/>
              <a:ext cx="434" cy="33"/>
            </a:xfrm>
            <a:custGeom>
              <a:avLst/>
              <a:gdLst>
                <a:gd name="T0" fmla="*/ 9 w 507"/>
                <a:gd name="T1" fmla="*/ 3 h 38"/>
                <a:gd name="T2" fmla="*/ 3 w 507"/>
                <a:gd name="T3" fmla="*/ 3 h 38"/>
                <a:gd name="T4" fmla="*/ 3 w 507"/>
                <a:gd name="T5" fmla="*/ 3 h 38"/>
                <a:gd name="T6" fmla="*/ 9 w 507"/>
                <a:gd name="T7" fmla="*/ 3 h 38"/>
                <a:gd name="T8" fmla="*/ 9 w 507"/>
                <a:gd name="T9" fmla="*/ 3 h 38"/>
                <a:gd name="T10" fmla="*/ 9 w 507"/>
                <a:gd name="T11" fmla="*/ 0 h 38"/>
                <a:gd name="T12" fmla="*/ 11 w 507"/>
                <a:gd name="T13" fmla="*/ 3 h 38"/>
                <a:gd name="T14" fmla="*/ 9 w 507"/>
                <a:gd name="T15" fmla="*/ 3 h 38"/>
                <a:gd name="T16" fmla="*/ 9 w 507"/>
                <a:gd name="T17" fmla="*/ 0 h 38"/>
                <a:gd name="T18" fmla="*/ 3 w 507"/>
                <a:gd name="T19" fmla="*/ 3 h 38"/>
                <a:gd name="T20" fmla="*/ 0 w 507"/>
                <a:gd name="T21" fmla="*/ 3 h 38"/>
                <a:gd name="T22" fmla="*/ 3 w 507"/>
                <a:gd name="T23" fmla="*/ 0 h 38"/>
                <a:gd name="T24" fmla="*/ 3 w 507"/>
                <a:gd name="T25" fmla="*/ 3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7"/>
                <a:gd name="T40" fmla="*/ 0 h 38"/>
                <a:gd name="T41" fmla="*/ 507 w 507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7" h="38">
                  <a:moveTo>
                    <a:pt x="475" y="22"/>
                  </a:moveTo>
                  <a:lnTo>
                    <a:pt x="32" y="22"/>
                  </a:lnTo>
                  <a:lnTo>
                    <a:pt x="32" y="16"/>
                  </a:lnTo>
                  <a:lnTo>
                    <a:pt x="475" y="16"/>
                  </a:lnTo>
                  <a:lnTo>
                    <a:pt x="475" y="22"/>
                  </a:lnTo>
                  <a:close/>
                  <a:moveTo>
                    <a:pt x="468" y="0"/>
                  </a:moveTo>
                  <a:lnTo>
                    <a:pt x="507" y="19"/>
                  </a:lnTo>
                  <a:lnTo>
                    <a:pt x="468" y="38"/>
                  </a:lnTo>
                  <a:lnTo>
                    <a:pt x="468" y="0"/>
                  </a:lnTo>
                  <a:close/>
                  <a:moveTo>
                    <a:pt x="38" y="38"/>
                  </a:moveTo>
                  <a:lnTo>
                    <a:pt x="0" y="19"/>
                  </a:lnTo>
                  <a:lnTo>
                    <a:pt x="3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6" name="Line 329"/>
            <p:cNvSpPr>
              <a:spLocks noChangeShapeType="1"/>
            </p:cNvSpPr>
            <p:nvPr/>
          </p:nvSpPr>
          <p:spPr bwMode="auto">
            <a:xfrm flipH="1" flipV="1">
              <a:off x="2636" y="1547"/>
              <a:ext cx="1" cy="739"/>
            </a:xfrm>
            <a:prstGeom prst="line">
              <a:avLst/>
            </a:prstGeom>
            <a:noFill/>
            <a:ln w="25400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7" name="Freeform 330"/>
            <p:cNvSpPr>
              <a:spLocks noEditPoints="1"/>
            </p:cNvSpPr>
            <p:nvPr/>
          </p:nvSpPr>
          <p:spPr bwMode="auto">
            <a:xfrm>
              <a:off x="3188" y="1522"/>
              <a:ext cx="783" cy="49"/>
            </a:xfrm>
            <a:custGeom>
              <a:avLst/>
              <a:gdLst>
                <a:gd name="T0" fmla="*/ 18 w 916"/>
                <a:gd name="T1" fmla="*/ 3 h 57"/>
                <a:gd name="T2" fmla="*/ 3 w 916"/>
                <a:gd name="T3" fmla="*/ 3 h 57"/>
                <a:gd name="T4" fmla="*/ 3 w 916"/>
                <a:gd name="T5" fmla="*/ 3 h 57"/>
                <a:gd name="T6" fmla="*/ 18 w 916"/>
                <a:gd name="T7" fmla="*/ 3 h 57"/>
                <a:gd name="T8" fmla="*/ 18 w 916"/>
                <a:gd name="T9" fmla="*/ 3 h 57"/>
                <a:gd name="T10" fmla="*/ 3 w 916"/>
                <a:gd name="T11" fmla="*/ 3 h 57"/>
                <a:gd name="T12" fmla="*/ 0 w 916"/>
                <a:gd name="T13" fmla="*/ 3 h 57"/>
                <a:gd name="T14" fmla="*/ 3 w 916"/>
                <a:gd name="T15" fmla="*/ 0 h 57"/>
                <a:gd name="T16" fmla="*/ 3 w 916"/>
                <a:gd name="T17" fmla="*/ 3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6"/>
                <a:gd name="T28" fmla="*/ 0 h 57"/>
                <a:gd name="T29" fmla="*/ 916 w 916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6" h="57">
                  <a:moveTo>
                    <a:pt x="916" y="38"/>
                  </a:moveTo>
                  <a:lnTo>
                    <a:pt x="29" y="38"/>
                  </a:lnTo>
                  <a:lnTo>
                    <a:pt x="29" y="19"/>
                  </a:lnTo>
                  <a:lnTo>
                    <a:pt x="916" y="19"/>
                  </a:lnTo>
                  <a:lnTo>
                    <a:pt x="916" y="38"/>
                  </a:lnTo>
                  <a:close/>
                  <a:moveTo>
                    <a:pt x="38" y="57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971A3C"/>
            </a:solidFill>
            <a:ln w="1588">
              <a:solidFill>
                <a:srgbClr val="971A3C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8" name="Freeform 331"/>
            <p:cNvSpPr>
              <a:spLocks noEditPoints="1"/>
            </p:cNvSpPr>
            <p:nvPr/>
          </p:nvSpPr>
          <p:spPr bwMode="auto">
            <a:xfrm>
              <a:off x="2632" y="2270"/>
              <a:ext cx="626" cy="31"/>
            </a:xfrm>
            <a:custGeom>
              <a:avLst/>
              <a:gdLst>
                <a:gd name="T0" fmla="*/ 0 w 746"/>
                <a:gd name="T1" fmla="*/ 1 h 43"/>
                <a:gd name="T2" fmla="*/ 8 w 746"/>
                <a:gd name="T3" fmla="*/ 1 h 43"/>
                <a:gd name="T4" fmla="*/ 8 w 746"/>
                <a:gd name="T5" fmla="*/ 1 h 43"/>
                <a:gd name="T6" fmla="*/ 0 w 746"/>
                <a:gd name="T7" fmla="*/ 1 h 43"/>
                <a:gd name="T8" fmla="*/ 0 w 746"/>
                <a:gd name="T9" fmla="*/ 1 h 43"/>
                <a:gd name="T10" fmla="*/ 8 w 746"/>
                <a:gd name="T11" fmla="*/ 0 h 43"/>
                <a:gd name="T12" fmla="*/ 9 w 746"/>
                <a:gd name="T13" fmla="*/ 1 h 43"/>
                <a:gd name="T14" fmla="*/ 8 w 746"/>
                <a:gd name="T15" fmla="*/ 1 h 43"/>
                <a:gd name="T16" fmla="*/ 8 w 746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6"/>
                <a:gd name="T28" fmla="*/ 0 h 43"/>
                <a:gd name="T29" fmla="*/ 746 w 746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6" h="43">
                  <a:moveTo>
                    <a:pt x="0" y="14"/>
                  </a:moveTo>
                  <a:lnTo>
                    <a:pt x="710" y="14"/>
                  </a:lnTo>
                  <a:lnTo>
                    <a:pt x="710" y="29"/>
                  </a:lnTo>
                  <a:lnTo>
                    <a:pt x="0" y="29"/>
                  </a:lnTo>
                  <a:lnTo>
                    <a:pt x="0" y="14"/>
                  </a:lnTo>
                  <a:close/>
                  <a:moveTo>
                    <a:pt x="703" y="0"/>
                  </a:moveTo>
                  <a:lnTo>
                    <a:pt x="746" y="21"/>
                  </a:lnTo>
                  <a:lnTo>
                    <a:pt x="703" y="43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rgbClr val="971A3C"/>
            </a:solidFill>
            <a:ln w="1588">
              <a:solidFill>
                <a:srgbClr val="971A3C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9" name="Freeform 332"/>
            <p:cNvSpPr>
              <a:spLocks noEditPoints="1"/>
            </p:cNvSpPr>
            <p:nvPr/>
          </p:nvSpPr>
          <p:spPr bwMode="auto">
            <a:xfrm>
              <a:off x="3397" y="2267"/>
              <a:ext cx="574" cy="37"/>
            </a:xfrm>
            <a:custGeom>
              <a:avLst/>
              <a:gdLst>
                <a:gd name="T0" fmla="*/ 0 w 671"/>
                <a:gd name="T1" fmla="*/ 3 h 43"/>
                <a:gd name="T2" fmla="*/ 13 w 671"/>
                <a:gd name="T3" fmla="*/ 3 h 43"/>
                <a:gd name="T4" fmla="*/ 13 w 671"/>
                <a:gd name="T5" fmla="*/ 3 h 43"/>
                <a:gd name="T6" fmla="*/ 0 w 671"/>
                <a:gd name="T7" fmla="*/ 3 h 43"/>
                <a:gd name="T8" fmla="*/ 0 w 671"/>
                <a:gd name="T9" fmla="*/ 3 h 43"/>
                <a:gd name="T10" fmla="*/ 13 w 671"/>
                <a:gd name="T11" fmla="*/ 0 h 43"/>
                <a:gd name="T12" fmla="*/ 13 w 671"/>
                <a:gd name="T13" fmla="*/ 3 h 43"/>
                <a:gd name="T14" fmla="*/ 13 w 671"/>
                <a:gd name="T15" fmla="*/ 3 h 43"/>
                <a:gd name="T16" fmla="*/ 13 w 671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1"/>
                <a:gd name="T28" fmla="*/ 0 h 43"/>
                <a:gd name="T29" fmla="*/ 671 w 671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1" h="43">
                  <a:moveTo>
                    <a:pt x="0" y="14"/>
                  </a:moveTo>
                  <a:lnTo>
                    <a:pt x="635" y="14"/>
                  </a:lnTo>
                  <a:lnTo>
                    <a:pt x="635" y="29"/>
                  </a:lnTo>
                  <a:lnTo>
                    <a:pt x="0" y="29"/>
                  </a:lnTo>
                  <a:lnTo>
                    <a:pt x="0" y="14"/>
                  </a:lnTo>
                  <a:close/>
                  <a:moveTo>
                    <a:pt x="628" y="0"/>
                  </a:moveTo>
                  <a:lnTo>
                    <a:pt x="671" y="21"/>
                  </a:lnTo>
                  <a:lnTo>
                    <a:pt x="628" y="43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71A3C"/>
            </a:solidFill>
            <a:ln w="1588">
              <a:solidFill>
                <a:srgbClr val="971A3C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0" name="Freeform 333"/>
            <p:cNvSpPr>
              <a:spLocks noEditPoints="1"/>
            </p:cNvSpPr>
            <p:nvPr/>
          </p:nvSpPr>
          <p:spPr bwMode="auto">
            <a:xfrm>
              <a:off x="3311" y="2301"/>
              <a:ext cx="37" cy="113"/>
            </a:xfrm>
            <a:custGeom>
              <a:avLst/>
              <a:gdLst>
                <a:gd name="T0" fmla="*/ 3 w 43"/>
                <a:gd name="T1" fmla="*/ 3 h 132"/>
                <a:gd name="T2" fmla="*/ 3 w 43"/>
                <a:gd name="T3" fmla="*/ 3 h 132"/>
                <a:gd name="T4" fmla="*/ 3 w 43"/>
                <a:gd name="T5" fmla="*/ 3 h 132"/>
                <a:gd name="T6" fmla="*/ 3 w 43"/>
                <a:gd name="T7" fmla="*/ 3 h 132"/>
                <a:gd name="T8" fmla="*/ 3 w 43"/>
                <a:gd name="T9" fmla="*/ 3 h 132"/>
                <a:gd name="T10" fmla="*/ 0 w 43"/>
                <a:gd name="T11" fmla="*/ 3 h 132"/>
                <a:gd name="T12" fmla="*/ 3 w 43"/>
                <a:gd name="T13" fmla="*/ 0 h 132"/>
                <a:gd name="T14" fmla="*/ 3 w 43"/>
                <a:gd name="T15" fmla="*/ 3 h 132"/>
                <a:gd name="T16" fmla="*/ 0 w 43"/>
                <a:gd name="T17" fmla="*/ 3 h 132"/>
                <a:gd name="T18" fmla="*/ 3 w 43"/>
                <a:gd name="T19" fmla="*/ 3 h 132"/>
                <a:gd name="T20" fmla="*/ 3 w 43"/>
                <a:gd name="T21" fmla="*/ 3 h 132"/>
                <a:gd name="T22" fmla="*/ 0 w 43"/>
                <a:gd name="T23" fmla="*/ 3 h 132"/>
                <a:gd name="T24" fmla="*/ 3 w 43"/>
                <a:gd name="T25" fmla="*/ 3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32"/>
                <a:gd name="T41" fmla="*/ 43 w 43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32">
                  <a:moveTo>
                    <a:pt x="29" y="36"/>
                  </a:moveTo>
                  <a:lnTo>
                    <a:pt x="29" y="96"/>
                  </a:lnTo>
                  <a:lnTo>
                    <a:pt x="14" y="96"/>
                  </a:lnTo>
                  <a:lnTo>
                    <a:pt x="15" y="36"/>
                  </a:lnTo>
                  <a:lnTo>
                    <a:pt x="29" y="36"/>
                  </a:lnTo>
                  <a:close/>
                  <a:moveTo>
                    <a:pt x="0" y="43"/>
                  </a:moveTo>
                  <a:lnTo>
                    <a:pt x="22" y="0"/>
                  </a:lnTo>
                  <a:lnTo>
                    <a:pt x="43" y="43"/>
                  </a:lnTo>
                  <a:lnTo>
                    <a:pt x="0" y="43"/>
                  </a:lnTo>
                  <a:close/>
                  <a:moveTo>
                    <a:pt x="43" y="89"/>
                  </a:moveTo>
                  <a:lnTo>
                    <a:pt x="21" y="132"/>
                  </a:lnTo>
                  <a:lnTo>
                    <a:pt x="0" y="89"/>
                  </a:lnTo>
                  <a:lnTo>
                    <a:pt x="43" y="89"/>
                  </a:lnTo>
                  <a:close/>
                </a:path>
              </a:pathLst>
            </a:custGeom>
            <a:solidFill>
              <a:srgbClr val="971A3C"/>
            </a:solidFill>
            <a:ln w="1588">
              <a:solidFill>
                <a:srgbClr val="971A3C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1" name="Freeform 334"/>
            <p:cNvSpPr>
              <a:spLocks noEditPoints="1"/>
            </p:cNvSpPr>
            <p:nvPr/>
          </p:nvSpPr>
          <p:spPr bwMode="auto">
            <a:xfrm>
              <a:off x="1918" y="2391"/>
              <a:ext cx="1223" cy="4"/>
            </a:xfrm>
            <a:custGeom>
              <a:avLst/>
              <a:gdLst>
                <a:gd name="T0" fmla="*/ 0 w 14900"/>
                <a:gd name="T1" fmla="*/ 0 h 50"/>
                <a:gd name="T2" fmla="*/ 0 w 14900"/>
                <a:gd name="T3" fmla="*/ 0 h 50"/>
                <a:gd name="T4" fmla="*/ 0 w 14900"/>
                <a:gd name="T5" fmla="*/ 0 h 50"/>
                <a:gd name="T6" fmla="*/ 0 w 14900"/>
                <a:gd name="T7" fmla="*/ 0 h 50"/>
                <a:gd name="T8" fmla="*/ 0 w 14900"/>
                <a:gd name="T9" fmla="*/ 0 h 50"/>
                <a:gd name="T10" fmla="*/ 0 w 14900"/>
                <a:gd name="T11" fmla="*/ 0 h 50"/>
                <a:gd name="T12" fmla="*/ 0 w 14900"/>
                <a:gd name="T13" fmla="*/ 0 h 50"/>
                <a:gd name="T14" fmla="*/ 0 w 14900"/>
                <a:gd name="T15" fmla="*/ 0 h 50"/>
                <a:gd name="T16" fmla="*/ 0 w 14900"/>
                <a:gd name="T17" fmla="*/ 0 h 50"/>
                <a:gd name="T18" fmla="*/ 0 w 14900"/>
                <a:gd name="T19" fmla="*/ 0 h 50"/>
                <a:gd name="T20" fmla="*/ 0 w 14900"/>
                <a:gd name="T21" fmla="*/ 0 h 50"/>
                <a:gd name="T22" fmla="*/ 0 w 14900"/>
                <a:gd name="T23" fmla="*/ 0 h 50"/>
                <a:gd name="T24" fmla="*/ 0 w 14900"/>
                <a:gd name="T25" fmla="*/ 0 h 50"/>
                <a:gd name="T26" fmla="*/ 0 w 14900"/>
                <a:gd name="T27" fmla="*/ 0 h 50"/>
                <a:gd name="T28" fmla="*/ 0 w 14900"/>
                <a:gd name="T29" fmla="*/ 0 h 50"/>
                <a:gd name="T30" fmla="*/ 0 w 14900"/>
                <a:gd name="T31" fmla="*/ 0 h 50"/>
                <a:gd name="T32" fmla="*/ 0 w 14900"/>
                <a:gd name="T33" fmla="*/ 0 h 50"/>
                <a:gd name="T34" fmla="*/ 0 w 14900"/>
                <a:gd name="T35" fmla="*/ 0 h 50"/>
                <a:gd name="T36" fmla="*/ 0 w 14900"/>
                <a:gd name="T37" fmla="*/ 0 h 50"/>
                <a:gd name="T38" fmla="*/ 0 w 14900"/>
                <a:gd name="T39" fmla="*/ 0 h 50"/>
                <a:gd name="T40" fmla="*/ 0 w 14900"/>
                <a:gd name="T41" fmla="*/ 0 h 50"/>
                <a:gd name="T42" fmla="*/ 0 w 14900"/>
                <a:gd name="T43" fmla="*/ 0 h 50"/>
                <a:gd name="T44" fmla="*/ 0 w 14900"/>
                <a:gd name="T45" fmla="*/ 0 h 50"/>
                <a:gd name="T46" fmla="*/ 0 w 14900"/>
                <a:gd name="T47" fmla="*/ 0 h 50"/>
                <a:gd name="T48" fmla="*/ 0 w 14900"/>
                <a:gd name="T49" fmla="*/ 0 h 50"/>
                <a:gd name="T50" fmla="*/ 0 w 14900"/>
                <a:gd name="T51" fmla="*/ 0 h 50"/>
                <a:gd name="T52" fmla="*/ 0 w 14900"/>
                <a:gd name="T53" fmla="*/ 0 h 50"/>
                <a:gd name="T54" fmla="*/ 0 w 14900"/>
                <a:gd name="T55" fmla="*/ 0 h 50"/>
                <a:gd name="T56" fmla="*/ 0 w 14900"/>
                <a:gd name="T57" fmla="*/ 0 h 50"/>
                <a:gd name="T58" fmla="*/ 0 w 14900"/>
                <a:gd name="T59" fmla="*/ 0 h 50"/>
                <a:gd name="T60" fmla="*/ 0 w 14900"/>
                <a:gd name="T61" fmla="*/ 0 h 50"/>
                <a:gd name="T62" fmla="*/ 0 w 14900"/>
                <a:gd name="T63" fmla="*/ 0 h 50"/>
                <a:gd name="T64" fmla="*/ 0 w 14900"/>
                <a:gd name="T65" fmla="*/ 0 h 50"/>
                <a:gd name="T66" fmla="*/ 0 w 14900"/>
                <a:gd name="T67" fmla="*/ 0 h 50"/>
                <a:gd name="T68" fmla="*/ 0 w 14900"/>
                <a:gd name="T69" fmla="*/ 0 h 50"/>
                <a:gd name="T70" fmla="*/ 0 w 14900"/>
                <a:gd name="T71" fmla="*/ 0 h 50"/>
                <a:gd name="T72" fmla="*/ 0 w 14900"/>
                <a:gd name="T73" fmla="*/ 0 h 50"/>
                <a:gd name="T74" fmla="*/ 0 w 14900"/>
                <a:gd name="T75" fmla="*/ 0 h 50"/>
                <a:gd name="T76" fmla="*/ 0 w 14900"/>
                <a:gd name="T77" fmla="*/ 0 h 50"/>
                <a:gd name="T78" fmla="*/ 0 w 14900"/>
                <a:gd name="T79" fmla="*/ 0 h 50"/>
                <a:gd name="T80" fmla="*/ 0 w 14900"/>
                <a:gd name="T81" fmla="*/ 0 h 50"/>
                <a:gd name="T82" fmla="*/ 0 w 14900"/>
                <a:gd name="T83" fmla="*/ 0 h 50"/>
                <a:gd name="T84" fmla="*/ 0 w 14900"/>
                <a:gd name="T85" fmla="*/ 0 h 50"/>
                <a:gd name="T86" fmla="*/ 0 w 14900"/>
                <a:gd name="T87" fmla="*/ 0 h 50"/>
                <a:gd name="T88" fmla="*/ 0 w 14900"/>
                <a:gd name="T89" fmla="*/ 0 h 50"/>
                <a:gd name="T90" fmla="*/ 0 w 14900"/>
                <a:gd name="T91" fmla="*/ 0 h 50"/>
                <a:gd name="T92" fmla="*/ 0 w 14900"/>
                <a:gd name="T93" fmla="*/ 0 h 50"/>
                <a:gd name="T94" fmla="*/ 0 w 14900"/>
                <a:gd name="T95" fmla="*/ 0 h 50"/>
                <a:gd name="T96" fmla="*/ 0 w 14900"/>
                <a:gd name="T97" fmla="*/ 0 h 50"/>
                <a:gd name="T98" fmla="*/ 0 w 14900"/>
                <a:gd name="T99" fmla="*/ 0 h 50"/>
                <a:gd name="T100" fmla="*/ 0 w 14900"/>
                <a:gd name="T101" fmla="*/ 0 h 50"/>
                <a:gd name="T102" fmla="*/ 0 w 14900"/>
                <a:gd name="T103" fmla="*/ 0 h 50"/>
                <a:gd name="T104" fmla="*/ 0 w 14900"/>
                <a:gd name="T105" fmla="*/ 0 h 50"/>
                <a:gd name="T106" fmla="*/ 0 w 14900"/>
                <a:gd name="T107" fmla="*/ 0 h 50"/>
                <a:gd name="T108" fmla="*/ 0 w 14900"/>
                <a:gd name="T109" fmla="*/ 0 h 50"/>
                <a:gd name="T110" fmla="*/ 0 w 14900"/>
                <a:gd name="T111" fmla="*/ 0 h 50"/>
                <a:gd name="T112" fmla="*/ 0 w 14900"/>
                <a:gd name="T113" fmla="*/ 0 h 50"/>
                <a:gd name="T114" fmla="*/ 0 w 14900"/>
                <a:gd name="T115" fmla="*/ 0 h 50"/>
                <a:gd name="T116" fmla="*/ 0 w 14900"/>
                <a:gd name="T117" fmla="*/ 0 h 50"/>
                <a:gd name="T118" fmla="*/ 0 w 14900"/>
                <a:gd name="T119" fmla="*/ 0 h 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900"/>
                <a:gd name="T181" fmla="*/ 0 h 50"/>
                <a:gd name="T182" fmla="*/ 14900 w 14900"/>
                <a:gd name="T183" fmla="*/ 50 h 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900" h="50">
                  <a:moveTo>
                    <a:pt x="25" y="0"/>
                  </a:moveTo>
                  <a:lnTo>
                    <a:pt x="175" y="0"/>
                  </a:lnTo>
                  <a:cubicBezTo>
                    <a:pt x="189" y="0"/>
                    <a:pt x="200" y="12"/>
                    <a:pt x="200" y="25"/>
                  </a:cubicBezTo>
                  <a:cubicBezTo>
                    <a:pt x="200" y="39"/>
                    <a:pt x="189" y="50"/>
                    <a:pt x="175" y="50"/>
                  </a:cubicBezTo>
                  <a:lnTo>
                    <a:pt x="25" y="50"/>
                  </a:lnTo>
                  <a:cubicBezTo>
                    <a:pt x="11" y="50"/>
                    <a:pt x="0" y="39"/>
                    <a:pt x="0" y="25"/>
                  </a:cubicBezTo>
                  <a:cubicBezTo>
                    <a:pt x="0" y="12"/>
                    <a:pt x="11" y="0"/>
                    <a:pt x="25" y="0"/>
                  </a:cubicBezTo>
                  <a:close/>
                  <a:moveTo>
                    <a:pt x="375" y="0"/>
                  </a:moveTo>
                  <a:lnTo>
                    <a:pt x="525" y="0"/>
                  </a:lnTo>
                  <a:cubicBezTo>
                    <a:pt x="539" y="0"/>
                    <a:pt x="550" y="12"/>
                    <a:pt x="550" y="25"/>
                  </a:cubicBezTo>
                  <a:cubicBezTo>
                    <a:pt x="550" y="39"/>
                    <a:pt x="539" y="50"/>
                    <a:pt x="525" y="50"/>
                  </a:cubicBezTo>
                  <a:lnTo>
                    <a:pt x="375" y="50"/>
                  </a:lnTo>
                  <a:cubicBezTo>
                    <a:pt x="361" y="50"/>
                    <a:pt x="350" y="39"/>
                    <a:pt x="350" y="25"/>
                  </a:cubicBezTo>
                  <a:cubicBezTo>
                    <a:pt x="350" y="12"/>
                    <a:pt x="361" y="0"/>
                    <a:pt x="375" y="0"/>
                  </a:cubicBezTo>
                  <a:close/>
                  <a:moveTo>
                    <a:pt x="725" y="0"/>
                  </a:moveTo>
                  <a:lnTo>
                    <a:pt x="875" y="0"/>
                  </a:lnTo>
                  <a:cubicBezTo>
                    <a:pt x="889" y="0"/>
                    <a:pt x="900" y="12"/>
                    <a:pt x="900" y="25"/>
                  </a:cubicBezTo>
                  <a:cubicBezTo>
                    <a:pt x="900" y="39"/>
                    <a:pt x="889" y="50"/>
                    <a:pt x="875" y="50"/>
                  </a:cubicBezTo>
                  <a:lnTo>
                    <a:pt x="725" y="50"/>
                  </a:lnTo>
                  <a:cubicBezTo>
                    <a:pt x="711" y="50"/>
                    <a:pt x="700" y="39"/>
                    <a:pt x="700" y="25"/>
                  </a:cubicBezTo>
                  <a:cubicBezTo>
                    <a:pt x="700" y="12"/>
                    <a:pt x="711" y="0"/>
                    <a:pt x="725" y="0"/>
                  </a:cubicBezTo>
                  <a:close/>
                  <a:moveTo>
                    <a:pt x="1075" y="0"/>
                  </a:moveTo>
                  <a:lnTo>
                    <a:pt x="1225" y="0"/>
                  </a:lnTo>
                  <a:cubicBezTo>
                    <a:pt x="1239" y="0"/>
                    <a:pt x="1250" y="12"/>
                    <a:pt x="1250" y="25"/>
                  </a:cubicBezTo>
                  <a:cubicBezTo>
                    <a:pt x="1250" y="39"/>
                    <a:pt x="1239" y="50"/>
                    <a:pt x="1225" y="50"/>
                  </a:cubicBezTo>
                  <a:lnTo>
                    <a:pt x="1075" y="50"/>
                  </a:lnTo>
                  <a:cubicBezTo>
                    <a:pt x="1061" y="50"/>
                    <a:pt x="1050" y="39"/>
                    <a:pt x="1050" y="25"/>
                  </a:cubicBezTo>
                  <a:cubicBezTo>
                    <a:pt x="1050" y="12"/>
                    <a:pt x="1061" y="0"/>
                    <a:pt x="1075" y="0"/>
                  </a:cubicBezTo>
                  <a:close/>
                  <a:moveTo>
                    <a:pt x="1425" y="0"/>
                  </a:moveTo>
                  <a:lnTo>
                    <a:pt x="1575" y="0"/>
                  </a:lnTo>
                  <a:cubicBezTo>
                    <a:pt x="1589" y="0"/>
                    <a:pt x="1600" y="12"/>
                    <a:pt x="1600" y="25"/>
                  </a:cubicBezTo>
                  <a:cubicBezTo>
                    <a:pt x="1600" y="39"/>
                    <a:pt x="1589" y="50"/>
                    <a:pt x="1575" y="50"/>
                  </a:cubicBezTo>
                  <a:lnTo>
                    <a:pt x="1425" y="50"/>
                  </a:lnTo>
                  <a:cubicBezTo>
                    <a:pt x="1411" y="50"/>
                    <a:pt x="1400" y="39"/>
                    <a:pt x="1400" y="25"/>
                  </a:cubicBezTo>
                  <a:cubicBezTo>
                    <a:pt x="1400" y="12"/>
                    <a:pt x="1411" y="0"/>
                    <a:pt x="1425" y="0"/>
                  </a:cubicBezTo>
                  <a:close/>
                  <a:moveTo>
                    <a:pt x="1775" y="0"/>
                  </a:moveTo>
                  <a:lnTo>
                    <a:pt x="1925" y="0"/>
                  </a:lnTo>
                  <a:cubicBezTo>
                    <a:pt x="1939" y="0"/>
                    <a:pt x="1950" y="12"/>
                    <a:pt x="1950" y="25"/>
                  </a:cubicBezTo>
                  <a:cubicBezTo>
                    <a:pt x="1950" y="39"/>
                    <a:pt x="1939" y="50"/>
                    <a:pt x="1925" y="50"/>
                  </a:cubicBezTo>
                  <a:lnTo>
                    <a:pt x="1775" y="50"/>
                  </a:lnTo>
                  <a:cubicBezTo>
                    <a:pt x="1761" y="50"/>
                    <a:pt x="1750" y="39"/>
                    <a:pt x="1750" y="25"/>
                  </a:cubicBezTo>
                  <a:cubicBezTo>
                    <a:pt x="1750" y="12"/>
                    <a:pt x="1761" y="0"/>
                    <a:pt x="1775" y="0"/>
                  </a:cubicBezTo>
                  <a:close/>
                  <a:moveTo>
                    <a:pt x="2125" y="0"/>
                  </a:moveTo>
                  <a:lnTo>
                    <a:pt x="2275" y="0"/>
                  </a:lnTo>
                  <a:cubicBezTo>
                    <a:pt x="2289" y="0"/>
                    <a:pt x="2300" y="12"/>
                    <a:pt x="2300" y="25"/>
                  </a:cubicBezTo>
                  <a:cubicBezTo>
                    <a:pt x="2300" y="39"/>
                    <a:pt x="2289" y="50"/>
                    <a:pt x="2275" y="50"/>
                  </a:cubicBezTo>
                  <a:lnTo>
                    <a:pt x="2125" y="50"/>
                  </a:lnTo>
                  <a:cubicBezTo>
                    <a:pt x="2111" y="50"/>
                    <a:pt x="2100" y="39"/>
                    <a:pt x="2100" y="25"/>
                  </a:cubicBezTo>
                  <a:cubicBezTo>
                    <a:pt x="2100" y="12"/>
                    <a:pt x="2111" y="0"/>
                    <a:pt x="2125" y="0"/>
                  </a:cubicBezTo>
                  <a:close/>
                  <a:moveTo>
                    <a:pt x="2475" y="0"/>
                  </a:moveTo>
                  <a:lnTo>
                    <a:pt x="2625" y="0"/>
                  </a:lnTo>
                  <a:cubicBezTo>
                    <a:pt x="2639" y="0"/>
                    <a:pt x="2650" y="12"/>
                    <a:pt x="2650" y="25"/>
                  </a:cubicBezTo>
                  <a:cubicBezTo>
                    <a:pt x="2650" y="39"/>
                    <a:pt x="2639" y="50"/>
                    <a:pt x="2625" y="50"/>
                  </a:cubicBezTo>
                  <a:lnTo>
                    <a:pt x="2475" y="50"/>
                  </a:lnTo>
                  <a:cubicBezTo>
                    <a:pt x="2461" y="50"/>
                    <a:pt x="2450" y="39"/>
                    <a:pt x="2450" y="25"/>
                  </a:cubicBezTo>
                  <a:cubicBezTo>
                    <a:pt x="2450" y="12"/>
                    <a:pt x="2461" y="0"/>
                    <a:pt x="2475" y="0"/>
                  </a:cubicBezTo>
                  <a:close/>
                  <a:moveTo>
                    <a:pt x="2825" y="0"/>
                  </a:moveTo>
                  <a:lnTo>
                    <a:pt x="2975" y="0"/>
                  </a:lnTo>
                  <a:cubicBezTo>
                    <a:pt x="2989" y="0"/>
                    <a:pt x="3000" y="12"/>
                    <a:pt x="3000" y="25"/>
                  </a:cubicBezTo>
                  <a:cubicBezTo>
                    <a:pt x="3000" y="39"/>
                    <a:pt x="2989" y="50"/>
                    <a:pt x="2975" y="50"/>
                  </a:cubicBezTo>
                  <a:lnTo>
                    <a:pt x="2825" y="50"/>
                  </a:lnTo>
                  <a:cubicBezTo>
                    <a:pt x="2811" y="50"/>
                    <a:pt x="2800" y="39"/>
                    <a:pt x="2800" y="25"/>
                  </a:cubicBezTo>
                  <a:cubicBezTo>
                    <a:pt x="2800" y="12"/>
                    <a:pt x="2811" y="0"/>
                    <a:pt x="2825" y="0"/>
                  </a:cubicBezTo>
                  <a:close/>
                  <a:moveTo>
                    <a:pt x="3175" y="0"/>
                  </a:moveTo>
                  <a:lnTo>
                    <a:pt x="3325" y="0"/>
                  </a:lnTo>
                  <a:cubicBezTo>
                    <a:pt x="3339" y="0"/>
                    <a:pt x="3350" y="12"/>
                    <a:pt x="3350" y="25"/>
                  </a:cubicBezTo>
                  <a:cubicBezTo>
                    <a:pt x="3350" y="39"/>
                    <a:pt x="3339" y="50"/>
                    <a:pt x="3325" y="50"/>
                  </a:cubicBezTo>
                  <a:lnTo>
                    <a:pt x="3175" y="50"/>
                  </a:lnTo>
                  <a:cubicBezTo>
                    <a:pt x="3161" y="50"/>
                    <a:pt x="3150" y="39"/>
                    <a:pt x="3150" y="25"/>
                  </a:cubicBezTo>
                  <a:cubicBezTo>
                    <a:pt x="3150" y="12"/>
                    <a:pt x="3161" y="0"/>
                    <a:pt x="3175" y="0"/>
                  </a:cubicBezTo>
                  <a:close/>
                  <a:moveTo>
                    <a:pt x="3525" y="0"/>
                  </a:moveTo>
                  <a:lnTo>
                    <a:pt x="3675" y="0"/>
                  </a:lnTo>
                  <a:cubicBezTo>
                    <a:pt x="3689" y="0"/>
                    <a:pt x="3700" y="12"/>
                    <a:pt x="3700" y="25"/>
                  </a:cubicBezTo>
                  <a:cubicBezTo>
                    <a:pt x="3700" y="39"/>
                    <a:pt x="3689" y="50"/>
                    <a:pt x="3675" y="50"/>
                  </a:cubicBezTo>
                  <a:lnTo>
                    <a:pt x="3525" y="50"/>
                  </a:lnTo>
                  <a:cubicBezTo>
                    <a:pt x="3511" y="50"/>
                    <a:pt x="3500" y="39"/>
                    <a:pt x="3500" y="25"/>
                  </a:cubicBezTo>
                  <a:cubicBezTo>
                    <a:pt x="3500" y="12"/>
                    <a:pt x="3511" y="0"/>
                    <a:pt x="3525" y="0"/>
                  </a:cubicBezTo>
                  <a:close/>
                  <a:moveTo>
                    <a:pt x="3875" y="0"/>
                  </a:moveTo>
                  <a:lnTo>
                    <a:pt x="4025" y="0"/>
                  </a:lnTo>
                  <a:cubicBezTo>
                    <a:pt x="4039" y="0"/>
                    <a:pt x="4050" y="12"/>
                    <a:pt x="4050" y="25"/>
                  </a:cubicBezTo>
                  <a:cubicBezTo>
                    <a:pt x="4050" y="39"/>
                    <a:pt x="4039" y="50"/>
                    <a:pt x="4025" y="50"/>
                  </a:cubicBezTo>
                  <a:lnTo>
                    <a:pt x="3875" y="50"/>
                  </a:lnTo>
                  <a:cubicBezTo>
                    <a:pt x="3861" y="50"/>
                    <a:pt x="3850" y="39"/>
                    <a:pt x="3850" y="25"/>
                  </a:cubicBezTo>
                  <a:cubicBezTo>
                    <a:pt x="3850" y="12"/>
                    <a:pt x="3861" y="0"/>
                    <a:pt x="3875" y="0"/>
                  </a:cubicBezTo>
                  <a:close/>
                  <a:moveTo>
                    <a:pt x="4225" y="0"/>
                  </a:moveTo>
                  <a:lnTo>
                    <a:pt x="4375" y="0"/>
                  </a:lnTo>
                  <a:cubicBezTo>
                    <a:pt x="4389" y="0"/>
                    <a:pt x="4400" y="12"/>
                    <a:pt x="4400" y="25"/>
                  </a:cubicBezTo>
                  <a:cubicBezTo>
                    <a:pt x="4400" y="39"/>
                    <a:pt x="4389" y="50"/>
                    <a:pt x="4375" y="50"/>
                  </a:cubicBezTo>
                  <a:lnTo>
                    <a:pt x="4225" y="50"/>
                  </a:lnTo>
                  <a:cubicBezTo>
                    <a:pt x="4211" y="50"/>
                    <a:pt x="4200" y="39"/>
                    <a:pt x="4200" y="25"/>
                  </a:cubicBezTo>
                  <a:cubicBezTo>
                    <a:pt x="4200" y="12"/>
                    <a:pt x="4211" y="0"/>
                    <a:pt x="4225" y="0"/>
                  </a:cubicBezTo>
                  <a:close/>
                  <a:moveTo>
                    <a:pt x="4575" y="0"/>
                  </a:moveTo>
                  <a:lnTo>
                    <a:pt x="4725" y="0"/>
                  </a:lnTo>
                  <a:cubicBezTo>
                    <a:pt x="4739" y="0"/>
                    <a:pt x="4750" y="12"/>
                    <a:pt x="4750" y="25"/>
                  </a:cubicBezTo>
                  <a:cubicBezTo>
                    <a:pt x="4750" y="39"/>
                    <a:pt x="4739" y="50"/>
                    <a:pt x="4725" y="50"/>
                  </a:cubicBezTo>
                  <a:lnTo>
                    <a:pt x="4575" y="50"/>
                  </a:lnTo>
                  <a:cubicBezTo>
                    <a:pt x="4561" y="50"/>
                    <a:pt x="4550" y="39"/>
                    <a:pt x="4550" y="25"/>
                  </a:cubicBezTo>
                  <a:cubicBezTo>
                    <a:pt x="4550" y="12"/>
                    <a:pt x="4561" y="0"/>
                    <a:pt x="4575" y="0"/>
                  </a:cubicBezTo>
                  <a:close/>
                  <a:moveTo>
                    <a:pt x="4925" y="0"/>
                  </a:moveTo>
                  <a:lnTo>
                    <a:pt x="5075" y="0"/>
                  </a:lnTo>
                  <a:cubicBezTo>
                    <a:pt x="5089" y="0"/>
                    <a:pt x="5100" y="12"/>
                    <a:pt x="5100" y="25"/>
                  </a:cubicBezTo>
                  <a:cubicBezTo>
                    <a:pt x="5100" y="39"/>
                    <a:pt x="5089" y="50"/>
                    <a:pt x="5075" y="50"/>
                  </a:cubicBezTo>
                  <a:lnTo>
                    <a:pt x="4925" y="50"/>
                  </a:lnTo>
                  <a:cubicBezTo>
                    <a:pt x="4911" y="50"/>
                    <a:pt x="4900" y="39"/>
                    <a:pt x="4900" y="25"/>
                  </a:cubicBezTo>
                  <a:cubicBezTo>
                    <a:pt x="4900" y="12"/>
                    <a:pt x="4911" y="0"/>
                    <a:pt x="4925" y="0"/>
                  </a:cubicBezTo>
                  <a:close/>
                  <a:moveTo>
                    <a:pt x="5275" y="0"/>
                  </a:moveTo>
                  <a:lnTo>
                    <a:pt x="5425" y="0"/>
                  </a:lnTo>
                  <a:cubicBezTo>
                    <a:pt x="5439" y="0"/>
                    <a:pt x="5450" y="12"/>
                    <a:pt x="5450" y="25"/>
                  </a:cubicBezTo>
                  <a:cubicBezTo>
                    <a:pt x="5450" y="39"/>
                    <a:pt x="5439" y="50"/>
                    <a:pt x="5425" y="50"/>
                  </a:cubicBezTo>
                  <a:lnTo>
                    <a:pt x="5275" y="50"/>
                  </a:lnTo>
                  <a:cubicBezTo>
                    <a:pt x="5261" y="50"/>
                    <a:pt x="5250" y="39"/>
                    <a:pt x="5250" y="25"/>
                  </a:cubicBezTo>
                  <a:cubicBezTo>
                    <a:pt x="5250" y="12"/>
                    <a:pt x="5261" y="0"/>
                    <a:pt x="5275" y="0"/>
                  </a:cubicBezTo>
                  <a:close/>
                  <a:moveTo>
                    <a:pt x="5625" y="0"/>
                  </a:moveTo>
                  <a:lnTo>
                    <a:pt x="5775" y="0"/>
                  </a:lnTo>
                  <a:cubicBezTo>
                    <a:pt x="5789" y="0"/>
                    <a:pt x="5800" y="12"/>
                    <a:pt x="5800" y="25"/>
                  </a:cubicBezTo>
                  <a:cubicBezTo>
                    <a:pt x="5800" y="39"/>
                    <a:pt x="5789" y="50"/>
                    <a:pt x="5775" y="50"/>
                  </a:cubicBezTo>
                  <a:lnTo>
                    <a:pt x="5625" y="50"/>
                  </a:lnTo>
                  <a:cubicBezTo>
                    <a:pt x="5611" y="50"/>
                    <a:pt x="5600" y="39"/>
                    <a:pt x="5600" y="25"/>
                  </a:cubicBezTo>
                  <a:cubicBezTo>
                    <a:pt x="5600" y="12"/>
                    <a:pt x="5611" y="0"/>
                    <a:pt x="5625" y="0"/>
                  </a:cubicBezTo>
                  <a:close/>
                  <a:moveTo>
                    <a:pt x="5975" y="0"/>
                  </a:moveTo>
                  <a:lnTo>
                    <a:pt x="6125" y="0"/>
                  </a:lnTo>
                  <a:cubicBezTo>
                    <a:pt x="6139" y="0"/>
                    <a:pt x="6150" y="12"/>
                    <a:pt x="6150" y="25"/>
                  </a:cubicBezTo>
                  <a:cubicBezTo>
                    <a:pt x="6150" y="39"/>
                    <a:pt x="6139" y="50"/>
                    <a:pt x="6125" y="50"/>
                  </a:cubicBezTo>
                  <a:lnTo>
                    <a:pt x="5975" y="50"/>
                  </a:lnTo>
                  <a:cubicBezTo>
                    <a:pt x="5961" y="50"/>
                    <a:pt x="5950" y="39"/>
                    <a:pt x="5950" y="25"/>
                  </a:cubicBezTo>
                  <a:cubicBezTo>
                    <a:pt x="5950" y="12"/>
                    <a:pt x="5961" y="0"/>
                    <a:pt x="5975" y="0"/>
                  </a:cubicBezTo>
                  <a:close/>
                  <a:moveTo>
                    <a:pt x="6325" y="0"/>
                  </a:moveTo>
                  <a:lnTo>
                    <a:pt x="6475" y="0"/>
                  </a:lnTo>
                  <a:cubicBezTo>
                    <a:pt x="6489" y="0"/>
                    <a:pt x="6500" y="12"/>
                    <a:pt x="6500" y="25"/>
                  </a:cubicBezTo>
                  <a:cubicBezTo>
                    <a:pt x="6500" y="39"/>
                    <a:pt x="6489" y="50"/>
                    <a:pt x="6475" y="50"/>
                  </a:cubicBezTo>
                  <a:lnTo>
                    <a:pt x="6325" y="50"/>
                  </a:lnTo>
                  <a:cubicBezTo>
                    <a:pt x="6311" y="50"/>
                    <a:pt x="6300" y="39"/>
                    <a:pt x="6300" y="25"/>
                  </a:cubicBezTo>
                  <a:cubicBezTo>
                    <a:pt x="6300" y="12"/>
                    <a:pt x="6311" y="0"/>
                    <a:pt x="6325" y="0"/>
                  </a:cubicBezTo>
                  <a:close/>
                  <a:moveTo>
                    <a:pt x="6675" y="0"/>
                  </a:moveTo>
                  <a:lnTo>
                    <a:pt x="6825" y="0"/>
                  </a:lnTo>
                  <a:cubicBezTo>
                    <a:pt x="6839" y="0"/>
                    <a:pt x="6850" y="12"/>
                    <a:pt x="6850" y="25"/>
                  </a:cubicBezTo>
                  <a:cubicBezTo>
                    <a:pt x="6850" y="39"/>
                    <a:pt x="6839" y="50"/>
                    <a:pt x="6825" y="50"/>
                  </a:cubicBezTo>
                  <a:lnTo>
                    <a:pt x="6675" y="50"/>
                  </a:lnTo>
                  <a:cubicBezTo>
                    <a:pt x="6661" y="50"/>
                    <a:pt x="6650" y="39"/>
                    <a:pt x="6650" y="25"/>
                  </a:cubicBezTo>
                  <a:cubicBezTo>
                    <a:pt x="6650" y="12"/>
                    <a:pt x="6661" y="0"/>
                    <a:pt x="6675" y="0"/>
                  </a:cubicBezTo>
                  <a:close/>
                  <a:moveTo>
                    <a:pt x="7025" y="0"/>
                  </a:moveTo>
                  <a:lnTo>
                    <a:pt x="7175" y="0"/>
                  </a:lnTo>
                  <a:cubicBezTo>
                    <a:pt x="7189" y="0"/>
                    <a:pt x="7200" y="12"/>
                    <a:pt x="7200" y="25"/>
                  </a:cubicBezTo>
                  <a:cubicBezTo>
                    <a:pt x="7200" y="39"/>
                    <a:pt x="7189" y="50"/>
                    <a:pt x="7175" y="50"/>
                  </a:cubicBezTo>
                  <a:lnTo>
                    <a:pt x="7025" y="50"/>
                  </a:lnTo>
                  <a:cubicBezTo>
                    <a:pt x="7011" y="50"/>
                    <a:pt x="7000" y="39"/>
                    <a:pt x="7000" y="25"/>
                  </a:cubicBezTo>
                  <a:cubicBezTo>
                    <a:pt x="7000" y="12"/>
                    <a:pt x="7011" y="0"/>
                    <a:pt x="7025" y="0"/>
                  </a:cubicBezTo>
                  <a:close/>
                  <a:moveTo>
                    <a:pt x="7375" y="0"/>
                  </a:moveTo>
                  <a:lnTo>
                    <a:pt x="7525" y="0"/>
                  </a:lnTo>
                  <a:cubicBezTo>
                    <a:pt x="7539" y="0"/>
                    <a:pt x="7550" y="12"/>
                    <a:pt x="7550" y="25"/>
                  </a:cubicBezTo>
                  <a:cubicBezTo>
                    <a:pt x="7550" y="39"/>
                    <a:pt x="7539" y="50"/>
                    <a:pt x="7525" y="50"/>
                  </a:cubicBezTo>
                  <a:lnTo>
                    <a:pt x="7375" y="50"/>
                  </a:lnTo>
                  <a:cubicBezTo>
                    <a:pt x="7361" y="50"/>
                    <a:pt x="7350" y="39"/>
                    <a:pt x="7350" y="25"/>
                  </a:cubicBezTo>
                  <a:cubicBezTo>
                    <a:pt x="7350" y="12"/>
                    <a:pt x="7361" y="0"/>
                    <a:pt x="7375" y="0"/>
                  </a:cubicBezTo>
                  <a:close/>
                  <a:moveTo>
                    <a:pt x="7725" y="0"/>
                  </a:moveTo>
                  <a:lnTo>
                    <a:pt x="7875" y="0"/>
                  </a:lnTo>
                  <a:cubicBezTo>
                    <a:pt x="7889" y="0"/>
                    <a:pt x="7900" y="12"/>
                    <a:pt x="7900" y="25"/>
                  </a:cubicBezTo>
                  <a:cubicBezTo>
                    <a:pt x="7900" y="39"/>
                    <a:pt x="7889" y="50"/>
                    <a:pt x="7875" y="50"/>
                  </a:cubicBezTo>
                  <a:lnTo>
                    <a:pt x="7725" y="50"/>
                  </a:lnTo>
                  <a:cubicBezTo>
                    <a:pt x="7711" y="50"/>
                    <a:pt x="7700" y="39"/>
                    <a:pt x="7700" y="25"/>
                  </a:cubicBezTo>
                  <a:cubicBezTo>
                    <a:pt x="7700" y="12"/>
                    <a:pt x="7711" y="0"/>
                    <a:pt x="7725" y="0"/>
                  </a:cubicBezTo>
                  <a:close/>
                  <a:moveTo>
                    <a:pt x="8075" y="0"/>
                  </a:moveTo>
                  <a:lnTo>
                    <a:pt x="8225" y="0"/>
                  </a:lnTo>
                  <a:cubicBezTo>
                    <a:pt x="8239" y="0"/>
                    <a:pt x="8250" y="12"/>
                    <a:pt x="8250" y="25"/>
                  </a:cubicBezTo>
                  <a:cubicBezTo>
                    <a:pt x="8250" y="39"/>
                    <a:pt x="8239" y="50"/>
                    <a:pt x="8225" y="50"/>
                  </a:cubicBezTo>
                  <a:lnTo>
                    <a:pt x="8075" y="50"/>
                  </a:lnTo>
                  <a:cubicBezTo>
                    <a:pt x="8061" y="50"/>
                    <a:pt x="8050" y="39"/>
                    <a:pt x="8050" y="25"/>
                  </a:cubicBezTo>
                  <a:cubicBezTo>
                    <a:pt x="8050" y="12"/>
                    <a:pt x="8061" y="0"/>
                    <a:pt x="8075" y="0"/>
                  </a:cubicBezTo>
                  <a:close/>
                  <a:moveTo>
                    <a:pt x="8425" y="0"/>
                  </a:moveTo>
                  <a:lnTo>
                    <a:pt x="8575" y="0"/>
                  </a:lnTo>
                  <a:cubicBezTo>
                    <a:pt x="8589" y="0"/>
                    <a:pt x="8600" y="12"/>
                    <a:pt x="8600" y="25"/>
                  </a:cubicBezTo>
                  <a:cubicBezTo>
                    <a:pt x="8600" y="39"/>
                    <a:pt x="8589" y="50"/>
                    <a:pt x="8575" y="50"/>
                  </a:cubicBezTo>
                  <a:lnTo>
                    <a:pt x="8425" y="50"/>
                  </a:lnTo>
                  <a:cubicBezTo>
                    <a:pt x="8411" y="50"/>
                    <a:pt x="8400" y="39"/>
                    <a:pt x="8400" y="25"/>
                  </a:cubicBezTo>
                  <a:cubicBezTo>
                    <a:pt x="8400" y="12"/>
                    <a:pt x="8411" y="0"/>
                    <a:pt x="8425" y="0"/>
                  </a:cubicBezTo>
                  <a:close/>
                  <a:moveTo>
                    <a:pt x="8775" y="0"/>
                  </a:moveTo>
                  <a:lnTo>
                    <a:pt x="8925" y="0"/>
                  </a:lnTo>
                  <a:cubicBezTo>
                    <a:pt x="8939" y="0"/>
                    <a:pt x="8950" y="12"/>
                    <a:pt x="8950" y="25"/>
                  </a:cubicBezTo>
                  <a:cubicBezTo>
                    <a:pt x="8950" y="39"/>
                    <a:pt x="8939" y="50"/>
                    <a:pt x="8925" y="50"/>
                  </a:cubicBezTo>
                  <a:lnTo>
                    <a:pt x="8775" y="50"/>
                  </a:lnTo>
                  <a:cubicBezTo>
                    <a:pt x="8761" y="50"/>
                    <a:pt x="8750" y="39"/>
                    <a:pt x="8750" y="25"/>
                  </a:cubicBezTo>
                  <a:cubicBezTo>
                    <a:pt x="8750" y="12"/>
                    <a:pt x="8761" y="0"/>
                    <a:pt x="8775" y="0"/>
                  </a:cubicBezTo>
                  <a:close/>
                  <a:moveTo>
                    <a:pt x="9125" y="0"/>
                  </a:moveTo>
                  <a:lnTo>
                    <a:pt x="9275" y="0"/>
                  </a:lnTo>
                  <a:cubicBezTo>
                    <a:pt x="9289" y="0"/>
                    <a:pt x="9300" y="12"/>
                    <a:pt x="9300" y="25"/>
                  </a:cubicBezTo>
                  <a:cubicBezTo>
                    <a:pt x="9300" y="39"/>
                    <a:pt x="9289" y="50"/>
                    <a:pt x="9275" y="50"/>
                  </a:cubicBezTo>
                  <a:lnTo>
                    <a:pt x="9125" y="50"/>
                  </a:lnTo>
                  <a:cubicBezTo>
                    <a:pt x="9111" y="50"/>
                    <a:pt x="9100" y="39"/>
                    <a:pt x="9100" y="25"/>
                  </a:cubicBezTo>
                  <a:cubicBezTo>
                    <a:pt x="9100" y="12"/>
                    <a:pt x="9111" y="0"/>
                    <a:pt x="9125" y="0"/>
                  </a:cubicBezTo>
                  <a:close/>
                  <a:moveTo>
                    <a:pt x="9475" y="0"/>
                  </a:moveTo>
                  <a:lnTo>
                    <a:pt x="9625" y="0"/>
                  </a:lnTo>
                  <a:cubicBezTo>
                    <a:pt x="9639" y="0"/>
                    <a:pt x="9650" y="12"/>
                    <a:pt x="9650" y="25"/>
                  </a:cubicBezTo>
                  <a:cubicBezTo>
                    <a:pt x="9650" y="39"/>
                    <a:pt x="9639" y="50"/>
                    <a:pt x="9625" y="50"/>
                  </a:cubicBezTo>
                  <a:lnTo>
                    <a:pt x="9475" y="50"/>
                  </a:lnTo>
                  <a:cubicBezTo>
                    <a:pt x="9461" y="50"/>
                    <a:pt x="9450" y="39"/>
                    <a:pt x="9450" y="25"/>
                  </a:cubicBezTo>
                  <a:cubicBezTo>
                    <a:pt x="9450" y="12"/>
                    <a:pt x="9461" y="0"/>
                    <a:pt x="9475" y="0"/>
                  </a:cubicBezTo>
                  <a:close/>
                  <a:moveTo>
                    <a:pt x="9825" y="0"/>
                  </a:moveTo>
                  <a:lnTo>
                    <a:pt x="9975" y="0"/>
                  </a:lnTo>
                  <a:cubicBezTo>
                    <a:pt x="9989" y="0"/>
                    <a:pt x="10000" y="12"/>
                    <a:pt x="10000" y="25"/>
                  </a:cubicBezTo>
                  <a:cubicBezTo>
                    <a:pt x="10000" y="39"/>
                    <a:pt x="9989" y="50"/>
                    <a:pt x="9975" y="50"/>
                  </a:cubicBezTo>
                  <a:lnTo>
                    <a:pt x="9825" y="50"/>
                  </a:lnTo>
                  <a:cubicBezTo>
                    <a:pt x="9811" y="50"/>
                    <a:pt x="9800" y="39"/>
                    <a:pt x="9800" y="25"/>
                  </a:cubicBezTo>
                  <a:cubicBezTo>
                    <a:pt x="9800" y="12"/>
                    <a:pt x="9811" y="0"/>
                    <a:pt x="9825" y="0"/>
                  </a:cubicBezTo>
                  <a:close/>
                  <a:moveTo>
                    <a:pt x="10175" y="0"/>
                  </a:moveTo>
                  <a:lnTo>
                    <a:pt x="10325" y="0"/>
                  </a:lnTo>
                  <a:cubicBezTo>
                    <a:pt x="10339" y="0"/>
                    <a:pt x="10350" y="12"/>
                    <a:pt x="10350" y="25"/>
                  </a:cubicBezTo>
                  <a:cubicBezTo>
                    <a:pt x="10350" y="39"/>
                    <a:pt x="10339" y="50"/>
                    <a:pt x="10325" y="50"/>
                  </a:cubicBezTo>
                  <a:lnTo>
                    <a:pt x="10175" y="50"/>
                  </a:lnTo>
                  <a:cubicBezTo>
                    <a:pt x="10161" y="50"/>
                    <a:pt x="10150" y="39"/>
                    <a:pt x="10150" y="25"/>
                  </a:cubicBezTo>
                  <a:cubicBezTo>
                    <a:pt x="10150" y="12"/>
                    <a:pt x="10161" y="0"/>
                    <a:pt x="10175" y="0"/>
                  </a:cubicBezTo>
                  <a:close/>
                  <a:moveTo>
                    <a:pt x="10525" y="0"/>
                  </a:moveTo>
                  <a:lnTo>
                    <a:pt x="10675" y="0"/>
                  </a:lnTo>
                  <a:cubicBezTo>
                    <a:pt x="10689" y="0"/>
                    <a:pt x="10700" y="12"/>
                    <a:pt x="10700" y="25"/>
                  </a:cubicBezTo>
                  <a:cubicBezTo>
                    <a:pt x="10700" y="39"/>
                    <a:pt x="10689" y="50"/>
                    <a:pt x="10675" y="50"/>
                  </a:cubicBezTo>
                  <a:lnTo>
                    <a:pt x="10525" y="50"/>
                  </a:lnTo>
                  <a:cubicBezTo>
                    <a:pt x="10511" y="50"/>
                    <a:pt x="10500" y="39"/>
                    <a:pt x="10500" y="25"/>
                  </a:cubicBezTo>
                  <a:cubicBezTo>
                    <a:pt x="10500" y="12"/>
                    <a:pt x="10511" y="0"/>
                    <a:pt x="10525" y="0"/>
                  </a:cubicBezTo>
                  <a:close/>
                  <a:moveTo>
                    <a:pt x="10875" y="0"/>
                  </a:moveTo>
                  <a:lnTo>
                    <a:pt x="11025" y="0"/>
                  </a:lnTo>
                  <a:cubicBezTo>
                    <a:pt x="11039" y="0"/>
                    <a:pt x="11050" y="12"/>
                    <a:pt x="11050" y="25"/>
                  </a:cubicBezTo>
                  <a:cubicBezTo>
                    <a:pt x="11050" y="39"/>
                    <a:pt x="11039" y="50"/>
                    <a:pt x="11025" y="50"/>
                  </a:cubicBezTo>
                  <a:lnTo>
                    <a:pt x="10875" y="50"/>
                  </a:lnTo>
                  <a:cubicBezTo>
                    <a:pt x="10861" y="50"/>
                    <a:pt x="10850" y="39"/>
                    <a:pt x="10850" y="25"/>
                  </a:cubicBezTo>
                  <a:cubicBezTo>
                    <a:pt x="10850" y="12"/>
                    <a:pt x="10861" y="0"/>
                    <a:pt x="10875" y="0"/>
                  </a:cubicBezTo>
                  <a:close/>
                  <a:moveTo>
                    <a:pt x="11225" y="0"/>
                  </a:moveTo>
                  <a:lnTo>
                    <a:pt x="11375" y="0"/>
                  </a:lnTo>
                  <a:cubicBezTo>
                    <a:pt x="11389" y="0"/>
                    <a:pt x="11400" y="12"/>
                    <a:pt x="11400" y="25"/>
                  </a:cubicBezTo>
                  <a:cubicBezTo>
                    <a:pt x="11400" y="39"/>
                    <a:pt x="11389" y="50"/>
                    <a:pt x="11375" y="50"/>
                  </a:cubicBezTo>
                  <a:lnTo>
                    <a:pt x="11225" y="50"/>
                  </a:lnTo>
                  <a:cubicBezTo>
                    <a:pt x="11211" y="50"/>
                    <a:pt x="11200" y="39"/>
                    <a:pt x="11200" y="25"/>
                  </a:cubicBezTo>
                  <a:cubicBezTo>
                    <a:pt x="11200" y="12"/>
                    <a:pt x="11211" y="0"/>
                    <a:pt x="11225" y="0"/>
                  </a:cubicBezTo>
                  <a:close/>
                  <a:moveTo>
                    <a:pt x="11575" y="0"/>
                  </a:moveTo>
                  <a:lnTo>
                    <a:pt x="11725" y="0"/>
                  </a:lnTo>
                  <a:cubicBezTo>
                    <a:pt x="11739" y="0"/>
                    <a:pt x="11750" y="12"/>
                    <a:pt x="11750" y="25"/>
                  </a:cubicBezTo>
                  <a:cubicBezTo>
                    <a:pt x="11750" y="39"/>
                    <a:pt x="11739" y="50"/>
                    <a:pt x="11725" y="50"/>
                  </a:cubicBezTo>
                  <a:lnTo>
                    <a:pt x="11575" y="50"/>
                  </a:lnTo>
                  <a:cubicBezTo>
                    <a:pt x="11561" y="50"/>
                    <a:pt x="11550" y="39"/>
                    <a:pt x="11550" y="25"/>
                  </a:cubicBezTo>
                  <a:cubicBezTo>
                    <a:pt x="11550" y="12"/>
                    <a:pt x="11561" y="0"/>
                    <a:pt x="11575" y="0"/>
                  </a:cubicBezTo>
                  <a:close/>
                  <a:moveTo>
                    <a:pt x="11925" y="0"/>
                  </a:moveTo>
                  <a:lnTo>
                    <a:pt x="12075" y="0"/>
                  </a:lnTo>
                  <a:cubicBezTo>
                    <a:pt x="12089" y="0"/>
                    <a:pt x="12100" y="12"/>
                    <a:pt x="12100" y="25"/>
                  </a:cubicBezTo>
                  <a:cubicBezTo>
                    <a:pt x="12100" y="39"/>
                    <a:pt x="12089" y="50"/>
                    <a:pt x="12075" y="50"/>
                  </a:cubicBezTo>
                  <a:lnTo>
                    <a:pt x="11925" y="50"/>
                  </a:lnTo>
                  <a:cubicBezTo>
                    <a:pt x="11911" y="50"/>
                    <a:pt x="11900" y="39"/>
                    <a:pt x="11900" y="25"/>
                  </a:cubicBezTo>
                  <a:cubicBezTo>
                    <a:pt x="11900" y="12"/>
                    <a:pt x="11911" y="0"/>
                    <a:pt x="11925" y="0"/>
                  </a:cubicBezTo>
                  <a:close/>
                  <a:moveTo>
                    <a:pt x="12275" y="0"/>
                  </a:moveTo>
                  <a:lnTo>
                    <a:pt x="12425" y="0"/>
                  </a:lnTo>
                  <a:cubicBezTo>
                    <a:pt x="12439" y="0"/>
                    <a:pt x="12450" y="12"/>
                    <a:pt x="12450" y="25"/>
                  </a:cubicBezTo>
                  <a:cubicBezTo>
                    <a:pt x="12450" y="39"/>
                    <a:pt x="12439" y="50"/>
                    <a:pt x="12425" y="50"/>
                  </a:cubicBezTo>
                  <a:lnTo>
                    <a:pt x="12275" y="50"/>
                  </a:lnTo>
                  <a:cubicBezTo>
                    <a:pt x="12261" y="50"/>
                    <a:pt x="12250" y="39"/>
                    <a:pt x="12250" y="25"/>
                  </a:cubicBezTo>
                  <a:cubicBezTo>
                    <a:pt x="12250" y="12"/>
                    <a:pt x="12261" y="0"/>
                    <a:pt x="12275" y="0"/>
                  </a:cubicBezTo>
                  <a:close/>
                  <a:moveTo>
                    <a:pt x="12625" y="0"/>
                  </a:moveTo>
                  <a:lnTo>
                    <a:pt x="12775" y="0"/>
                  </a:lnTo>
                  <a:cubicBezTo>
                    <a:pt x="12789" y="0"/>
                    <a:pt x="12800" y="12"/>
                    <a:pt x="12800" y="25"/>
                  </a:cubicBezTo>
                  <a:cubicBezTo>
                    <a:pt x="12800" y="39"/>
                    <a:pt x="12789" y="50"/>
                    <a:pt x="12775" y="50"/>
                  </a:cubicBezTo>
                  <a:lnTo>
                    <a:pt x="12625" y="50"/>
                  </a:lnTo>
                  <a:cubicBezTo>
                    <a:pt x="12611" y="50"/>
                    <a:pt x="12600" y="39"/>
                    <a:pt x="12600" y="25"/>
                  </a:cubicBezTo>
                  <a:cubicBezTo>
                    <a:pt x="12600" y="12"/>
                    <a:pt x="12611" y="0"/>
                    <a:pt x="12625" y="0"/>
                  </a:cubicBezTo>
                  <a:close/>
                  <a:moveTo>
                    <a:pt x="12975" y="0"/>
                  </a:moveTo>
                  <a:lnTo>
                    <a:pt x="13125" y="0"/>
                  </a:lnTo>
                  <a:cubicBezTo>
                    <a:pt x="13139" y="0"/>
                    <a:pt x="13150" y="12"/>
                    <a:pt x="13150" y="25"/>
                  </a:cubicBezTo>
                  <a:cubicBezTo>
                    <a:pt x="13150" y="39"/>
                    <a:pt x="13139" y="50"/>
                    <a:pt x="13125" y="50"/>
                  </a:cubicBezTo>
                  <a:lnTo>
                    <a:pt x="12975" y="50"/>
                  </a:lnTo>
                  <a:cubicBezTo>
                    <a:pt x="12961" y="50"/>
                    <a:pt x="12950" y="39"/>
                    <a:pt x="12950" y="25"/>
                  </a:cubicBezTo>
                  <a:cubicBezTo>
                    <a:pt x="12950" y="12"/>
                    <a:pt x="12961" y="0"/>
                    <a:pt x="12975" y="0"/>
                  </a:cubicBezTo>
                  <a:close/>
                  <a:moveTo>
                    <a:pt x="13325" y="0"/>
                  </a:moveTo>
                  <a:lnTo>
                    <a:pt x="13475" y="0"/>
                  </a:lnTo>
                  <a:cubicBezTo>
                    <a:pt x="13489" y="0"/>
                    <a:pt x="13500" y="12"/>
                    <a:pt x="13500" y="25"/>
                  </a:cubicBezTo>
                  <a:cubicBezTo>
                    <a:pt x="13500" y="39"/>
                    <a:pt x="13489" y="50"/>
                    <a:pt x="13475" y="50"/>
                  </a:cubicBezTo>
                  <a:lnTo>
                    <a:pt x="13325" y="50"/>
                  </a:lnTo>
                  <a:cubicBezTo>
                    <a:pt x="13311" y="50"/>
                    <a:pt x="13300" y="39"/>
                    <a:pt x="13300" y="25"/>
                  </a:cubicBezTo>
                  <a:cubicBezTo>
                    <a:pt x="13300" y="12"/>
                    <a:pt x="13311" y="0"/>
                    <a:pt x="13325" y="0"/>
                  </a:cubicBezTo>
                  <a:close/>
                  <a:moveTo>
                    <a:pt x="13675" y="0"/>
                  </a:moveTo>
                  <a:lnTo>
                    <a:pt x="13825" y="0"/>
                  </a:lnTo>
                  <a:cubicBezTo>
                    <a:pt x="13839" y="0"/>
                    <a:pt x="13850" y="12"/>
                    <a:pt x="13850" y="25"/>
                  </a:cubicBezTo>
                  <a:cubicBezTo>
                    <a:pt x="13850" y="39"/>
                    <a:pt x="13839" y="50"/>
                    <a:pt x="13825" y="50"/>
                  </a:cubicBezTo>
                  <a:lnTo>
                    <a:pt x="13675" y="50"/>
                  </a:lnTo>
                  <a:cubicBezTo>
                    <a:pt x="13661" y="50"/>
                    <a:pt x="13650" y="39"/>
                    <a:pt x="13650" y="25"/>
                  </a:cubicBezTo>
                  <a:cubicBezTo>
                    <a:pt x="13650" y="12"/>
                    <a:pt x="13661" y="0"/>
                    <a:pt x="13675" y="0"/>
                  </a:cubicBezTo>
                  <a:close/>
                  <a:moveTo>
                    <a:pt x="14025" y="0"/>
                  </a:moveTo>
                  <a:lnTo>
                    <a:pt x="14175" y="0"/>
                  </a:lnTo>
                  <a:cubicBezTo>
                    <a:pt x="14189" y="0"/>
                    <a:pt x="14200" y="12"/>
                    <a:pt x="14200" y="25"/>
                  </a:cubicBezTo>
                  <a:cubicBezTo>
                    <a:pt x="14200" y="39"/>
                    <a:pt x="14189" y="50"/>
                    <a:pt x="14175" y="50"/>
                  </a:cubicBezTo>
                  <a:lnTo>
                    <a:pt x="14025" y="50"/>
                  </a:lnTo>
                  <a:cubicBezTo>
                    <a:pt x="14011" y="50"/>
                    <a:pt x="14000" y="39"/>
                    <a:pt x="14000" y="25"/>
                  </a:cubicBezTo>
                  <a:cubicBezTo>
                    <a:pt x="14000" y="12"/>
                    <a:pt x="14011" y="0"/>
                    <a:pt x="14025" y="0"/>
                  </a:cubicBezTo>
                  <a:close/>
                  <a:moveTo>
                    <a:pt x="14375" y="0"/>
                  </a:moveTo>
                  <a:lnTo>
                    <a:pt x="14525" y="0"/>
                  </a:lnTo>
                  <a:cubicBezTo>
                    <a:pt x="14539" y="0"/>
                    <a:pt x="14550" y="12"/>
                    <a:pt x="14550" y="25"/>
                  </a:cubicBezTo>
                  <a:cubicBezTo>
                    <a:pt x="14550" y="39"/>
                    <a:pt x="14539" y="50"/>
                    <a:pt x="14525" y="50"/>
                  </a:cubicBezTo>
                  <a:lnTo>
                    <a:pt x="14375" y="50"/>
                  </a:lnTo>
                  <a:cubicBezTo>
                    <a:pt x="14361" y="50"/>
                    <a:pt x="14350" y="39"/>
                    <a:pt x="14350" y="25"/>
                  </a:cubicBezTo>
                  <a:cubicBezTo>
                    <a:pt x="14350" y="12"/>
                    <a:pt x="14361" y="0"/>
                    <a:pt x="14375" y="0"/>
                  </a:cubicBezTo>
                  <a:close/>
                  <a:moveTo>
                    <a:pt x="14725" y="0"/>
                  </a:moveTo>
                  <a:lnTo>
                    <a:pt x="14875" y="0"/>
                  </a:lnTo>
                  <a:cubicBezTo>
                    <a:pt x="14889" y="0"/>
                    <a:pt x="14900" y="12"/>
                    <a:pt x="14900" y="25"/>
                  </a:cubicBezTo>
                  <a:cubicBezTo>
                    <a:pt x="14900" y="39"/>
                    <a:pt x="14889" y="50"/>
                    <a:pt x="14875" y="50"/>
                  </a:cubicBezTo>
                  <a:lnTo>
                    <a:pt x="14725" y="50"/>
                  </a:lnTo>
                  <a:cubicBezTo>
                    <a:pt x="14711" y="50"/>
                    <a:pt x="14700" y="39"/>
                    <a:pt x="14700" y="25"/>
                  </a:cubicBezTo>
                  <a:cubicBezTo>
                    <a:pt x="14700" y="12"/>
                    <a:pt x="14711" y="0"/>
                    <a:pt x="14725" y="0"/>
                  </a:cubicBez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2" name="Freeform 335"/>
            <p:cNvSpPr>
              <a:spLocks noEditPoints="1"/>
            </p:cNvSpPr>
            <p:nvPr/>
          </p:nvSpPr>
          <p:spPr bwMode="auto">
            <a:xfrm>
              <a:off x="3136" y="2383"/>
              <a:ext cx="504" cy="13"/>
            </a:xfrm>
            <a:custGeom>
              <a:avLst/>
              <a:gdLst>
                <a:gd name="T0" fmla="*/ 0 w 6149"/>
                <a:gd name="T1" fmla="*/ 0 h 157"/>
                <a:gd name="T2" fmla="*/ 0 w 6149"/>
                <a:gd name="T3" fmla="*/ 0 h 157"/>
                <a:gd name="T4" fmla="*/ 0 w 6149"/>
                <a:gd name="T5" fmla="*/ 0 h 157"/>
                <a:gd name="T6" fmla="*/ 0 w 6149"/>
                <a:gd name="T7" fmla="*/ 0 h 157"/>
                <a:gd name="T8" fmla="*/ 0 w 6149"/>
                <a:gd name="T9" fmla="*/ 0 h 157"/>
                <a:gd name="T10" fmla="*/ 0 w 6149"/>
                <a:gd name="T11" fmla="*/ 0 h 157"/>
                <a:gd name="T12" fmla="*/ 0 w 6149"/>
                <a:gd name="T13" fmla="*/ 0 h 157"/>
                <a:gd name="T14" fmla="*/ 0 w 6149"/>
                <a:gd name="T15" fmla="*/ 0 h 157"/>
                <a:gd name="T16" fmla="*/ 0 w 6149"/>
                <a:gd name="T17" fmla="*/ 0 h 157"/>
                <a:gd name="T18" fmla="*/ 0 w 6149"/>
                <a:gd name="T19" fmla="*/ 0 h 157"/>
                <a:gd name="T20" fmla="*/ 0 w 6149"/>
                <a:gd name="T21" fmla="*/ 0 h 157"/>
                <a:gd name="T22" fmla="*/ 0 w 6149"/>
                <a:gd name="T23" fmla="*/ 0 h 157"/>
                <a:gd name="T24" fmla="*/ 0 w 6149"/>
                <a:gd name="T25" fmla="*/ 0 h 157"/>
                <a:gd name="T26" fmla="*/ 0 w 6149"/>
                <a:gd name="T27" fmla="*/ 0 h 157"/>
                <a:gd name="T28" fmla="*/ 0 w 6149"/>
                <a:gd name="T29" fmla="*/ 0 h 157"/>
                <a:gd name="T30" fmla="*/ 0 w 6149"/>
                <a:gd name="T31" fmla="*/ 0 h 157"/>
                <a:gd name="T32" fmla="*/ 0 w 6149"/>
                <a:gd name="T33" fmla="*/ 0 h 157"/>
                <a:gd name="T34" fmla="*/ 0 w 6149"/>
                <a:gd name="T35" fmla="*/ 0 h 157"/>
                <a:gd name="T36" fmla="*/ 0 w 6149"/>
                <a:gd name="T37" fmla="*/ 0 h 157"/>
                <a:gd name="T38" fmla="*/ 0 w 6149"/>
                <a:gd name="T39" fmla="*/ 0 h 157"/>
                <a:gd name="T40" fmla="*/ 0 w 6149"/>
                <a:gd name="T41" fmla="*/ 0 h 157"/>
                <a:gd name="T42" fmla="*/ 0 w 6149"/>
                <a:gd name="T43" fmla="*/ 0 h 157"/>
                <a:gd name="T44" fmla="*/ 0 w 6149"/>
                <a:gd name="T45" fmla="*/ 0 h 157"/>
                <a:gd name="T46" fmla="*/ 0 w 6149"/>
                <a:gd name="T47" fmla="*/ 0 h 157"/>
                <a:gd name="T48" fmla="*/ 0 w 6149"/>
                <a:gd name="T49" fmla="*/ 0 h 157"/>
                <a:gd name="T50" fmla="*/ 0 w 6149"/>
                <a:gd name="T51" fmla="*/ 0 h 157"/>
                <a:gd name="T52" fmla="*/ 0 w 6149"/>
                <a:gd name="T53" fmla="*/ 0 h 157"/>
                <a:gd name="T54" fmla="*/ 0 w 6149"/>
                <a:gd name="T55" fmla="*/ 0 h 157"/>
                <a:gd name="T56" fmla="*/ 0 w 6149"/>
                <a:gd name="T57" fmla="*/ 0 h 157"/>
                <a:gd name="T58" fmla="*/ 0 w 6149"/>
                <a:gd name="T59" fmla="*/ 0 h 157"/>
                <a:gd name="T60" fmla="*/ 0 w 6149"/>
                <a:gd name="T61" fmla="*/ 0 h 157"/>
                <a:gd name="T62" fmla="*/ 0 w 6149"/>
                <a:gd name="T63" fmla="*/ 0 h 157"/>
                <a:gd name="T64" fmla="*/ 0 w 6149"/>
                <a:gd name="T65" fmla="*/ 0 h 157"/>
                <a:gd name="T66" fmla="*/ 0 w 6149"/>
                <a:gd name="T67" fmla="*/ 0 h 157"/>
                <a:gd name="T68" fmla="*/ 0 w 6149"/>
                <a:gd name="T69" fmla="*/ 0 h 157"/>
                <a:gd name="T70" fmla="*/ 0 w 6149"/>
                <a:gd name="T71" fmla="*/ 0 h 157"/>
                <a:gd name="T72" fmla="*/ 0 w 6149"/>
                <a:gd name="T73" fmla="*/ 0 h 157"/>
                <a:gd name="T74" fmla="*/ 0 w 6149"/>
                <a:gd name="T75" fmla="*/ 0 h 157"/>
                <a:gd name="T76" fmla="*/ 0 w 6149"/>
                <a:gd name="T77" fmla="*/ 0 h 157"/>
                <a:gd name="T78" fmla="*/ 0 w 6149"/>
                <a:gd name="T79" fmla="*/ 0 h 157"/>
                <a:gd name="T80" fmla="*/ 0 w 6149"/>
                <a:gd name="T81" fmla="*/ 0 h 157"/>
                <a:gd name="T82" fmla="*/ 0 w 6149"/>
                <a:gd name="T83" fmla="*/ 0 h 157"/>
                <a:gd name="T84" fmla="*/ 0 w 6149"/>
                <a:gd name="T85" fmla="*/ 0 h 157"/>
                <a:gd name="T86" fmla="*/ 0 w 6149"/>
                <a:gd name="T87" fmla="*/ 0 h 157"/>
                <a:gd name="T88" fmla="*/ 0 w 6149"/>
                <a:gd name="T89" fmla="*/ 0 h 157"/>
                <a:gd name="T90" fmla="*/ 0 w 6149"/>
                <a:gd name="T91" fmla="*/ 0 h 157"/>
                <a:gd name="T92" fmla="*/ 0 w 6149"/>
                <a:gd name="T93" fmla="*/ 0 h 157"/>
                <a:gd name="T94" fmla="*/ 0 w 6149"/>
                <a:gd name="T95" fmla="*/ 0 h 157"/>
                <a:gd name="T96" fmla="*/ 0 w 6149"/>
                <a:gd name="T97" fmla="*/ 0 h 157"/>
                <a:gd name="T98" fmla="*/ 0 w 6149"/>
                <a:gd name="T99" fmla="*/ 0 h 157"/>
                <a:gd name="T100" fmla="*/ 0 w 6149"/>
                <a:gd name="T101" fmla="*/ 0 h 157"/>
                <a:gd name="T102" fmla="*/ 0 w 6149"/>
                <a:gd name="T103" fmla="*/ 0 h 157"/>
                <a:gd name="T104" fmla="*/ 0 w 6149"/>
                <a:gd name="T105" fmla="*/ 0 h 157"/>
                <a:gd name="T106" fmla="*/ 0 w 6149"/>
                <a:gd name="T107" fmla="*/ 0 h 157"/>
                <a:gd name="T108" fmla="*/ 0 w 6149"/>
                <a:gd name="T109" fmla="*/ 0 h 157"/>
                <a:gd name="T110" fmla="*/ 0 w 6149"/>
                <a:gd name="T111" fmla="*/ 0 h 157"/>
                <a:gd name="T112" fmla="*/ 0 w 6149"/>
                <a:gd name="T113" fmla="*/ 0 h 157"/>
                <a:gd name="T114" fmla="*/ 0 w 6149"/>
                <a:gd name="T115" fmla="*/ 0 h 157"/>
                <a:gd name="T116" fmla="*/ 0 w 6149"/>
                <a:gd name="T117" fmla="*/ 0 h 157"/>
                <a:gd name="T118" fmla="*/ 0 w 6149"/>
                <a:gd name="T119" fmla="*/ 0 h 157"/>
                <a:gd name="T120" fmla="*/ 0 w 6149"/>
                <a:gd name="T121" fmla="*/ 0 h 157"/>
                <a:gd name="T122" fmla="*/ 0 w 6149"/>
                <a:gd name="T123" fmla="*/ 0 h 157"/>
                <a:gd name="T124" fmla="*/ 0 w 6149"/>
                <a:gd name="T125" fmla="*/ 0 h 1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49"/>
                <a:gd name="T190" fmla="*/ 0 h 157"/>
                <a:gd name="T191" fmla="*/ 6149 w 6149"/>
                <a:gd name="T192" fmla="*/ 157 h 1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49" h="157">
                  <a:moveTo>
                    <a:pt x="25" y="107"/>
                  </a:moveTo>
                  <a:lnTo>
                    <a:pt x="175" y="104"/>
                  </a:lnTo>
                  <a:cubicBezTo>
                    <a:pt x="188" y="104"/>
                    <a:pt x="200" y="115"/>
                    <a:pt x="200" y="129"/>
                  </a:cubicBezTo>
                  <a:cubicBezTo>
                    <a:pt x="200" y="143"/>
                    <a:pt x="189" y="154"/>
                    <a:pt x="176" y="154"/>
                  </a:cubicBezTo>
                  <a:lnTo>
                    <a:pt x="26" y="157"/>
                  </a:lnTo>
                  <a:cubicBezTo>
                    <a:pt x="12" y="157"/>
                    <a:pt x="0" y="146"/>
                    <a:pt x="0" y="132"/>
                  </a:cubicBezTo>
                  <a:cubicBezTo>
                    <a:pt x="0" y="118"/>
                    <a:pt x="11" y="107"/>
                    <a:pt x="25" y="107"/>
                  </a:cubicBezTo>
                  <a:close/>
                  <a:moveTo>
                    <a:pt x="375" y="101"/>
                  </a:moveTo>
                  <a:lnTo>
                    <a:pt x="525" y="98"/>
                  </a:lnTo>
                  <a:cubicBezTo>
                    <a:pt x="538" y="98"/>
                    <a:pt x="550" y="109"/>
                    <a:pt x="550" y="123"/>
                  </a:cubicBezTo>
                  <a:cubicBezTo>
                    <a:pt x="550" y="136"/>
                    <a:pt x="539" y="148"/>
                    <a:pt x="525" y="148"/>
                  </a:cubicBezTo>
                  <a:lnTo>
                    <a:pt x="376" y="151"/>
                  </a:lnTo>
                  <a:cubicBezTo>
                    <a:pt x="362" y="151"/>
                    <a:pt x="350" y="140"/>
                    <a:pt x="350" y="126"/>
                  </a:cubicBezTo>
                  <a:cubicBezTo>
                    <a:pt x="350" y="112"/>
                    <a:pt x="361" y="101"/>
                    <a:pt x="375" y="101"/>
                  </a:cubicBezTo>
                  <a:close/>
                  <a:moveTo>
                    <a:pt x="725" y="95"/>
                  </a:moveTo>
                  <a:lnTo>
                    <a:pt x="875" y="92"/>
                  </a:lnTo>
                  <a:cubicBezTo>
                    <a:pt x="888" y="92"/>
                    <a:pt x="900" y="103"/>
                    <a:pt x="900" y="116"/>
                  </a:cubicBezTo>
                  <a:cubicBezTo>
                    <a:pt x="900" y="130"/>
                    <a:pt x="889" y="142"/>
                    <a:pt x="875" y="142"/>
                  </a:cubicBezTo>
                  <a:lnTo>
                    <a:pt x="725" y="145"/>
                  </a:lnTo>
                  <a:cubicBezTo>
                    <a:pt x="712" y="145"/>
                    <a:pt x="700" y="134"/>
                    <a:pt x="700" y="120"/>
                  </a:cubicBezTo>
                  <a:cubicBezTo>
                    <a:pt x="700" y="106"/>
                    <a:pt x="711" y="95"/>
                    <a:pt x="725" y="95"/>
                  </a:cubicBezTo>
                  <a:close/>
                  <a:moveTo>
                    <a:pt x="1075" y="88"/>
                  </a:moveTo>
                  <a:lnTo>
                    <a:pt x="1225" y="86"/>
                  </a:lnTo>
                  <a:cubicBezTo>
                    <a:pt x="1238" y="86"/>
                    <a:pt x="1250" y="97"/>
                    <a:pt x="1250" y="110"/>
                  </a:cubicBezTo>
                  <a:cubicBezTo>
                    <a:pt x="1250" y="124"/>
                    <a:pt x="1239" y="136"/>
                    <a:pt x="1225" y="136"/>
                  </a:cubicBezTo>
                  <a:lnTo>
                    <a:pt x="1075" y="138"/>
                  </a:lnTo>
                  <a:cubicBezTo>
                    <a:pt x="1062" y="139"/>
                    <a:pt x="1050" y="128"/>
                    <a:pt x="1050" y="114"/>
                  </a:cubicBezTo>
                  <a:cubicBezTo>
                    <a:pt x="1050" y="100"/>
                    <a:pt x="1061" y="89"/>
                    <a:pt x="1075" y="88"/>
                  </a:cubicBezTo>
                  <a:close/>
                  <a:moveTo>
                    <a:pt x="1424" y="82"/>
                  </a:moveTo>
                  <a:lnTo>
                    <a:pt x="1574" y="80"/>
                  </a:lnTo>
                  <a:cubicBezTo>
                    <a:pt x="1588" y="79"/>
                    <a:pt x="1600" y="90"/>
                    <a:pt x="1600" y="104"/>
                  </a:cubicBezTo>
                  <a:cubicBezTo>
                    <a:pt x="1600" y="118"/>
                    <a:pt x="1589" y="129"/>
                    <a:pt x="1575" y="130"/>
                  </a:cubicBezTo>
                  <a:lnTo>
                    <a:pt x="1425" y="132"/>
                  </a:lnTo>
                  <a:cubicBezTo>
                    <a:pt x="1412" y="133"/>
                    <a:pt x="1400" y="122"/>
                    <a:pt x="1400" y="108"/>
                  </a:cubicBezTo>
                  <a:cubicBezTo>
                    <a:pt x="1400" y="94"/>
                    <a:pt x="1411" y="83"/>
                    <a:pt x="1424" y="82"/>
                  </a:cubicBezTo>
                  <a:close/>
                  <a:moveTo>
                    <a:pt x="1774" y="76"/>
                  </a:moveTo>
                  <a:lnTo>
                    <a:pt x="1924" y="74"/>
                  </a:lnTo>
                  <a:cubicBezTo>
                    <a:pt x="1938" y="73"/>
                    <a:pt x="1950" y="84"/>
                    <a:pt x="1950" y="98"/>
                  </a:cubicBezTo>
                  <a:cubicBezTo>
                    <a:pt x="1950" y="112"/>
                    <a:pt x="1939" y="123"/>
                    <a:pt x="1925" y="124"/>
                  </a:cubicBezTo>
                  <a:lnTo>
                    <a:pt x="1775" y="126"/>
                  </a:lnTo>
                  <a:cubicBezTo>
                    <a:pt x="1761" y="126"/>
                    <a:pt x="1750" y="115"/>
                    <a:pt x="1750" y="102"/>
                  </a:cubicBezTo>
                  <a:cubicBezTo>
                    <a:pt x="1750" y="88"/>
                    <a:pt x="1761" y="76"/>
                    <a:pt x="1774" y="76"/>
                  </a:cubicBezTo>
                  <a:close/>
                  <a:moveTo>
                    <a:pt x="2124" y="70"/>
                  </a:moveTo>
                  <a:lnTo>
                    <a:pt x="2274" y="67"/>
                  </a:lnTo>
                  <a:cubicBezTo>
                    <a:pt x="2288" y="67"/>
                    <a:pt x="2300" y="78"/>
                    <a:pt x="2300" y="92"/>
                  </a:cubicBezTo>
                  <a:cubicBezTo>
                    <a:pt x="2300" y="106"/>
                    <a:pt x="2289" y="117"/>
                    <a:pt x="2275" y="117"/>
                  </a:cubicBezTo>
                  <a:lnTo>
                    <a:pt x="2125" y="120"/>
                  </a:lnTo>
                  <a:cubicBezTo>
                    <a:pt x="2111" y="120"/>
                    <a:pt x="2100" y="109"/>
                    <a:pt x="2100" y="95"/>
                  </a:cubicBezTo>
                  <a:cubicBezTo>
                    <a:pt x="2100" y="82"/>
                    <a:pt x="2111" y="70"/>
                    <a:pt x="2124" y="70"/>
                  </a:cubicBezTo>
                  <a:close/>
                  <a:moveTo>
                    <a:pt x="2474" y="64"/>
                  </a:moveTo>
                  <a:lnTo>
                    <a:pt x="2624" y="61"/>
                  </a:lnTo>
                  <a:cubicBezTo>
                    <a:pt x="2638" y="61"/>
                    <a:pt x="2649" y="72"/>
                    <a:pt x="2650" y="86"/>
                  </a:cubicBezTo>
                  <a:cubicBezTo>
                    <a:pt x="2650" y="100"/>
                    <a:pt x="2639" y="111"/>
                    <a:pt x="2625" y="111"/>
                  </a:cubicBezTo>
                  <a:lnTo>
                    <a:pt x="2475" y="114"/>
                  </a:lnTo>
                  <a:cubicBezTo>
                    <a:pt x="2461" y="114"/>
                    <a:pt x="2450" y="103"/>
                    <a:pt x="2450" y="89"/>
                  </a:cubicBezTo>
                  <a:cubicBezTo>
                    <a:pt x="2450" y="76"/>
                    <a:pt x="2461" y="64"/>
                    <a:pt x="2474" y="64"/>
                  </a:cubicBezTo>
                  <a:close/>
                  <a:moveTo>
                    <a:pt x="2824" y="58"/>
                  </a:moveTo>
                  <a:lnTo>
                    <a:pt x="2974" y="55"/>
                  </a:lnTo>
                  <a:cubicBezTo>
                    <a:pt x="2988" y="55"/>
                    <a:pt x="2999" y="66"/>
                    <a:pt x="3000" y="80"/>
                  </a:cubicBezTo>
                  <a:cubicBezTo>
                    <a:pt x="3000" y="93"/>
                    <a:pt x="2989" y="105"/>
                    <a:pt x="2975" y="105"/>
                  </a:cubicBezTo>
                  <a:lnTo>
                    <a:pt x="2825" y="108"/>
                  </a:lnTo>
                  <a:cubicBezTo>
                    <a:pt x="2811" y="108"/>
                    <a:pt x="2800" y="97"/>
                    <a:pt x="2800" y="83"/>
                  </a:cubicBezTo>
                  <a:cubicBezTo>
                    <a:pt x="2799" y="69"/>
                    <a:pt x="2810" y="58"/>
                    <a:pt x="2824" y="58"/>
                  </a:cubicBezTo>
                  <a:close/>
                  <a:moveTo>
                    <a:pt x="3174" y="52"/>
                  </a:moveTo>
                  <a:lnTo>
                    <a:pt x="3324" y="49"/>
                  </a:lnTo>
                  <a:cubicBezTo>
                    <a:pt x="3338" y="49"/>
                    <a:pt x="3349" y="60"/>
                    <a:pt x="3350" y="74"/>
                  </a:cubicBezTo>
                  <a:cubicBezTo>
                    <a:pt x="3350" y="87"/>
                    <a:pt x="3339" y="99"/>
                    <a:pt x="3325" y="99"/>
                  </a:cubicBezTo>
                  <a:lnTo>
                    <a:pt x="3175" y="102"/>
                  </a:lnTo>
                  <a:cubicBezTo>
                    <a:pt x="3161" y="102"/>
                    <a:pt x="3150" y="91"/>
                    <a:pt x="3150" y="77"/>
                  </a:cubicBezTo>
                  <a:cubicBezTo>
                    <a:pt x="3149" y="63"/>
                    <a:pt x="3160" y="52"/>
                    <a:pt x="3174" y="52"/>
                  </a:cubicBezTo>
                  <a:close/>
                  <a:moveTo>
                    <a:pt x="3524" y="45"/>
                  </a:moveTo>
                  <a:lnTo>
                    <a:pt x="3674" y="43"/>
                  </a:lnTo>
                  <a:cubicBezTo>
                    <a:pt x="3688" y="43"/>
                    <a:pt x="3699" y="54"/>
                    <a:pt x="3700" y="67"/>
                  </a:cubicBezTo>
                  <a:cubicBezTo>
                    <a:pt x="3700" y="81"/>
                    <a:pt x="3689" y="93"/>
                    <a:pt x="3675" y="93"/>
                  </a:cubicBezTo>
                  <a:lnTo>
                    <a:pt x="3525" y="95"/>
                  </a:lnTo>
                  <a:cubicBezTo>
                    <a:pt x="3511" y="96"/>
                    <a:pt x="3500" y="85"/>
                    <a:pt x="3500" y="71"/>
                  </a:cubicBezTo>
                  <a:cubicBezTo>
                    <a:pt x="3499" y="57"/>
                    <a:pt x="3510" y="46"/>
                    <a:pt x="3524" y="45"/>
                  </a:cubicBezTo>
                  <a:close/>
                  <a:moveTo>
                    <a:pt x="3874" y="39"/>
                  </a:moveTo>
                  <a:lnTo>
                    <a:pt x="4024" y="37"/>
                  </a:lnTo>
                  <a:cubicBezTo>
                    <a:pt x="4038" y="36"/>
                    <a:pt x="4049" y="47"/>
                    <a:pt x="4050" y="61"/>
                  </a:cubicBezTo>
                  <a:cubicBezTo>
                    <a:pt x="4050" y="75"/>
                    <a:pt x="4039" y="86"/>
                    <a:pt x="4025" y="87"/>
                  </a:cubicBezTo>
                  <a:lnTo>
                    <a:pt x="3875" y="89"/>
                  </a:lnTo>
                  <a:cubicBezTo>
                    <a:pt x="3861" y="90"/>
                    <a:pt x="3850" y="79"/>
                    <a:pt x="3850" y="65"/>
                  </a:cubicBezTo>
                  <a:cubicBezTo>
                    <a:pt x="3849" y="51"/>
                    <a:pt x="3860" y="40"/>
                    <a:pt x="3874" y="39"/>
                  </a:cubicBezTo>
                  <a:close/>
                  <a:moveTo>
                    <a:pt x="4224" y="33"/>
                  </a:moveTo>
                  <a:lnTo>
                    <a:pt x="4374" y="31"/>
                  </a:lnTo>
                  <a:cubicBezTo>
                    <a:pt x="4388" y="30"/>
                    <a:pt x="4399" y="41"/>
                    <a:pt x="4399" y="55"/>
                  </a:cubicBezTo>
                  <a:cubicBezTo>
                    <a:pt x="4400" y="69"/>
                    <a:pt x="4389" y="80"/>
                    <a:pt x="4375" y="81"/>
                  </a:cubicBezTo>
                  <a:lnTo>
                    <a:pt x="4225" y="83"/>
                  </a:lnTo>
                  <a:cubicBezTo>
                    <a:pt x="4211" y="83"/>
                    <a:pt x="4200" y="72"/>
                    <a:pt x="4199" y="59"/>
                  </a:cubicBezTo>
                  <a:cubicBezTo>
                    <a:pt x="4199" y="45"/>
                    <a:pt x="4210" y="33"/>
                    <a:pt x="4224" y="33"/>
                  </a:cubicBezTo>
                  <a:close/>
                  <a:moveTo>
                    <a:pt x="4574" y="27"/>
                  </a:moveTo>
                  <a:lnTo>
                    <a:pt x="4724" y="24"/>
                  </a:lnTo>
                  <a:cubicBezTo>
                    <a:pt x="4738" y="24"/>
                    <a:pt x="4749" y="35"/>
                    <a:pt x="4749" y="49"/>
                  </a:cubicBezTo>
                  <a:cubicBezTo>
                    <a:pt x="4750" y="63"/>
                    <a:pt x="4739" y="74"/>
                    <a:pt x="4725" y="74"/>
                  </a:cubicBezTo>
                  <a:lnTo>
                    <a:pt x="4575" y="77"/>
                  </a:lnTo>
                  <a:cubicBezTo>
                    <a:pt x="4561" y="77"/>
                    <a:pt x="4550" y="66"/>
                    <a:pt x="4549" y="53"/>
                  </a:cubicBezTo>
                  <a:cubicBezTo>
                    <a:pt x="4549" y="39"/>
                    <a:pt x="4560" y="27"/>
                    <a:pt x="4574" y="27"/>
                  </a:cubicBezTo>
                  <a:close/>
                  <a:moveTo>
                    <a:pt x="4924" y="21"/>
                  </a:moveTo>
                  <a:lnTo>
                    <a:pt x="5074" y="18"/>
                  </a:lnTo>
                  <a:cubicBezTo>
                    <a:pt x="5088" y="18"/>
                    <a:pt x="5099" y="29"/>
                    <a:pt x="5099" y="43"/>
                  </a:cubicBezTo>
                  <a:cubicBezTo>
                    <a:pt x="5100" y="57"/>
                    <a:pt x="5089" y="68"/>
                    <a:pt x="5075" y="68"/>
                  </a:cubicBezTo>
                  <a:lnTo>
                    <a:pt x="4925" y="71"/>
                  </a:lnTo>
                  <a:cubicBezTo>
                    <a:pt x="4911" y="71"/>
                    <a:pt x="4900" y="60"/>
                    <a:pt x="4899" y="46"/>
                  </a:cubicBezTo>
                  <a:cubicBezTo>
                    <a:pt x="4899" y="33"/>
                    <a:pt x="4910" y="21"/>
                    <a:pt x="4924" y="21"/>
                  </a:cubicBezTo>
                  <a:close/>
                  <a:moveTo>
                    <a:pt x="5274" y="15"/>
                  </a:moveTo>
                  <a:lnTo>
                    <a:pt x="5424" y="12"/>
                  </a:lnTo>
                  <a:cubicBezTo>
                    <a:pt x="5438" y="12"/>
                    <a:pt x="5449" y="23"/>
                    <a:pt x="5449" y="37"/>
                  </a:cubicBezTo>
                  <a:cubicBezTo>
                    <a:pt x="5450" y="51"/>
                    <a:pt x="5439" y="62"/>
                    <a:pt x="5425" y="62"/>
                  </a:cubicBezTo>
                  <a:lnTo>
                    <a:pt x="5275" y="65"/>
                  </a:lnTo>
                  <a:cubicBezTo>
                    <a:pt x="5261" y="65"/>
                    <a:pt x="5250" y="54"/>
                    <a:pt x="5249" y="40"/>
                  </a:cubicBezTo>
                  <a:cubicBezTo>
                    <a:pt x="5249" y="26"/>
                    <a:pt x="5260" y="15"/>
                    <a:pt x="5274" y="15"/>
                  </a:cubicBezTo>
                  <a:close/>
                  <a:moveTo>
                    <a:pt x="5624" y="9"/>
                  </a:moveTo>
                  <a:lnTo>
                    <a:pt x="5774" y="6"/>
                  </a:lnTo>
                  <a:cubicBezTo>
                    <a:pt x="5788" y="6"/>
                    <a:pt x="5799" y="17"/>
                    <a:pt x="5799" y="31"/>
                  </a:cubicBezTo>
                  <a:cubicBezTo>
                    <a:pt x="5799" y="44"/>
                    <a:pt x="5788" y="56"/>
                    <a:pt x="5775" y="56"/>
                  </a:cubicBezTo>
                  <a:lnTo>
                    <a:pt x="5625" y="59"/>
                  </a:lnTo>
                  <a:cubicBezTo>
                    <a:pt x="5611" y="59"/>
                    <a:pt x="5600" y="48"/>
                    <a:pt x="5599" y="34"/>
                  </a:cubicBezTo>
                  <a:cubicBezTo>
                    <a:pt x="5599" y="20"/>
                    <a:pt x="5610" y="9"/>
                    <a:pt x="5624" y="9"/>
                  </a:cubicBezTo>
                  <a:close/>
                  <a:moveTo>
                    <a:pt x="5974" y="3"/>
                  </a:moveTo>
                  <a:lnTo>
                    <a:pt x="6124" y="0"/>
                  </a:lnTo>
                  <a:cubicBezTo>
                    <a:pt x="6138" y="0"/>
                    <a:pt x="6149" y="11"/>
                    <a:pt x="6149" y="25"/>
                  </a:cubicBezTo>
                  <a:cubicBezTo>
                    <a:pt x="6149" y="38"/>
                    <a:pt x="6138" y="50"/>
                    <a:pt x="6125" y="50"/>
                  </a:cubicBezTo>
                  <a:lnTo>
                    <a:pt x="5975" y="53"/>
                  </a:lnTo>
                  <a:cubicBezTo>
                    <a:pt x="5961" y="53"/>
                    <a:pt x="5949" y="42"/>
                    <a:pt x="5949" y="28"/>
                  </a:cubicBezTo>
                  <a:cubicBezTo>
                    <a:pt x="5949" y="14"/>
                    <a:pt x="5960" y="3"/>
                    <a:pt x="5974" y="3"/>
                  </a:cubicBez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3" name="Freeform 336"/>
            <p:cNvSpPr>
              <a:spLocks noEditPoints="1"/>
            </p:cNvSpPr>
            <p:nvPr/>
          </p:nvSpPr>
          <p:spPr bwMode="auto">
            <a:xfrm>
              <a:off x="3641" y="2387"/>
              <a:ext cx="8" cy="244"/>
            </a:xfrm>
            <a:custGeom>
              <a:avLst/>
              <a:gdLst>
                <a:gd name="T0" fmla="*/ 0 w 100"/>
                <a:gd name="T1" fmla="*/ 0 h 2976"/>
                <a:gd name="T2" fmla="*/ 0 w 100"/>
                <a:gd name="T3" fmla="*/ 0 h 2976"/>
                <a:gd name="T4" fmla="*/ 0 w 100"/>
                <a:gd name="T5" fmla="*/ 0 h 2976"/>
                <a:gd name="T6" fmla="*/ 0 w 100"/>
                <a:gd name="T7" fmla="*/ 0 h 2976"/>
                <a:gd name="T8" fmla="*/ 0 w 100"/>
                <a:gd name="T9" fmla="*/ 0 h 2976"/>
                <a:gd name="T10" fmla="*/ 0 w 100"/>
                <a:gd name="T11" fmla="*/ 0 h 2976"/>
                <a:gd name="T12" fmla="*/ 0 w 100"/>
                <a:gd name="T13" fmla="*/ 0 h 2976"/>
                <a:gd name="T14" fmla="*/ 0 w 100"/>
                <a:gd name="T15" fmla="*/ 0 h 2976"/>
                <a:gd name="T16" fmla="*/ 0 w 100"/>
                <a:gd name="T17" fmla="*/ 0 h 2976"/>
                <a:gd name="T18" fmla="*/ 0 w 100"/>
                <a:gd name="T19" fmla="*/ 0 h 2976"/>
                <a:gd name="T20" fmla="*/ 0 w 100"/>
                <a:gd name="T21" fmla="*/ 0 h 2976"/>
                <a:gd name="T22" fmla="*/ 0 w 100"/>
                <a:gd name="T23" fmla="*/ 0 h 2976"/>
                <a:gd name="T24" fmla="*/ 0 w 100"/>
                <a:gd name="T25" fmla="*/ 0 h 2976"/>
                <a:gd name="T26" fmla="*/ 0 w 100"/>
                <a:gd name="T27" fmla="*/ 0 h 2976"/>
                <a:gd name="T28" fmla="*/ 0 w 100"/>
                <a:gd name="T29" fmla="*/ 0 h 2976"/>
                <a:gd name="T30" fmla="*/ 0 w 100"/>
                <a:gd name="T31" fmla="*/ 0 h 2976"/>
                <a:gd name="T32" fmla="*/ 0 w 100"/>
                <a:gd name="T33" fmla="*/ 0 h 2976"/>
                <a:gd name="T34" fmla="*/ 0 w 100"/>
                <a:gd name="T35" fmla="*/ 0 h 2976"/>
                <a:gd name="T36" fmla="*/ 0 w 100"/>
                <a:gd name="T37" fmla="*/ 0 h 2976"/>
                <a:gd name="T38" fmla="*/ 0 w 100"/>
                <a:gd name="T39" fmla="*/ 0 h 2976"/>
                <a:gd name="T40" fmla="*/ 0 w 100"/>
                <a:gd name="T41" fmla="*/ 0 h 2976"/>
                <a:gd name="T42" fmla="*/ 0 w 100"/>
                <a:gd name="T43" fmla="*/ 0 h 2976"/>
                <a:gd name="T44" fmla="*/ 0 w 100"/>
                <a:gd name="T45" fmla="*/ 0 h 2976"/>
                <a:gd name="T46" fmla="*/ 0 w 100"/>
                <a:gd name="T47" fmla="*/ 0 h 2976"/>
                <a:gd name="T48" fmla="*/ 0 w 100"/>
                <a:gd name="T49" fmla="*/ 0 h 2976"/>
                <a:gd name="T50" fmla="*/ 0 w 100"/>
                <a:gd name="T51" fmla="*/ 0 h 2976"/>
                <a:gd name="T52" fmla="*/ 0 w 100"/>
                <a:gd name="T53" fmla="*/ 0 h 2976"/>
                <a:gd name="T54" fmla="*/ 0 w 100"/>
                <a:gd name="T55" fmla="*/ 0 h 2976"/>
                <a:gd name="T56" fmla="*/ 0 w 100"/>
                <a:gd name="T57" fmla="*/ 0 h 2976"/>
                <a:gd name="T58" fmla="*/ 0 w 100"/>
                <a:gd name="T59" fmla="*/ 0 h 2976"/>
                <a:gd name="T60" fmla="*/ 0 w 100"/>
                <a:gd name="T61" fmla="*/ 0 h 2976"/>
                <a:gd name="T62" fmla="*/ 0 w 100"/>
                <a:gd name="T63" fmla="*/ 0 h 2976"/>
                <a:gd name="T64" fmla="*/ 0 w 100"/>
                <a:gd name="T65" fmla="*/ 0 h 2976"/>
                <a:gd name="T66" fmla="*/ 0 w 100"/>
                <a:gd name="T67" fmla="*/ 0 h 2976"/>
                <a:gd name="T68" fmla="*/ 0 w 100"/>
                <a:gd name="T69" fmla="*/ 0 h 2976"/>
                <a:gd name="T70" fmla="*/ 0 w 100"/>
                <a:gd name="T71" fmla="*/ 0 h 2976"/>
                <a:gd name="T72" fmla="*/ 0 w 100"/>
                <a:gd name="T73" fmla="*/ 0 h 2976"/>
                <a:gd name="T74" fmla="*/ 0 w 100"/>
                <a:gd name="T75" fmla="*/ 0 h 2976"/>
                <a:gd name="T76" fmla="*/ 0 w 100"/>
                <a:gd name="T77" fmla="*/ 0 h 2976"/>
                <a:gd name="T78" fmla="*/ 0 w 100"/>
                <a:gd name="T79" fmla="*/ 0 h 2976"/>
                <a:gd name="T80" fmla="*/ 0 w 100"/>
                <a:gd name="T81" fmla="*/ 0 h 2976"/>
                <a:gd name="T82" fmla="*/ 0 w 100"/>
                <a:gd name="T83" fmla="*/ 0 h 2976"/>
                <a:gd name="T84" fmla="*/ 0 w 100"/>
                <a:gd name="T85" fmla="*/ 0 h 2976"/>
                <a:gd name="T86" fmla="*/ 0 w 100"/>
                <a:gd name="T87" fmla="*/ 0 h 2976"/>
                <a:gd name="T88" fmla="*/ 0 w 100"/>
                <a:gd name="T89" fmla="*/ 0 h 2976"/>
                <a:gd name="T90" fmla="*/ 0 w 100"/>
                <a:gd name="T91" fmla="*/ 0 h 2976"/>
                <a:gd name="T92" fmla="*/ 0 w 100"/>
                <a:gd name="T93" fmla="*/ 0 h 2976"/>
                <a:gd name="T94" fmla="*/ 0 w 100"/>
                <a:gd name="T95" fmla="*/ 0 h 2976"/>
                <a:gd name="T96" fmla="*/ 0 w 100"/>
                <a:gd name="T97" fmla="*/ 0 h 2976"/>
                <a:gd name="T98" fmla="*/ 0 w 100"/>
                <a:gd name="T99" fmla="*/ 0 h 2976"/>
                <a:gd name="T100" fmla="*/ 0 w 100"/>
                <a:gd name="T101" fmla="*/ 0 h 2976"/>
                <a:gd name="T102" fmla="*/ 0 w 100"/>
                <a:gd name="T103" fmla="*/ 0 h 2976"/>
                <a:gd name="T104" fmla="*/ 0 w 100"/>
                <a:gd name="T105" fmla="*/ 0 h 2976"/>
                <a:gd name="T106" fmla="*/ 0 w 100"/>
                <a:gd name="T107" fmla="*/ 0 h 2976"/>
                <a:gd name="T108" fmla="*/ 0 w 100"/>
                <a:gd name="T109" fmla="*/ 0 h 2976"/>
                <a:gd name="T110" fmla="*/ 0 w 100"/>
                <a:gd name="T111" fmla="*/ 0 h 2976"/>
                <a:gd name="T112" fmla="*/ 0 w 100"/>
                <a:gd name="T113" fmla="*/ 0 h 2976"/>
                <a:gd name="T114" fmla="*/ 0 w 100"/>
                <a:gd name="T115" fmla="*/ 0 h 2976"/>
                <a:gd name="T116" fmla="*/ 0 w 100"/>
                <a:gd name="T117" fmla="*/ 0 h 2976"/>
                <a:gd name="T118" fmla="*/ 0 w 100"/>
                <a:gd name="T119" fmla="*/ 0 h 2976"/>
                <a:gd name="T120" fmla="*/ 0 w 100"/>
                <a:gd name="T121" fmla="*/ 0 h 2976"/>
                <a:gd name="T122" fmla="*/ 0 w 100"/>
                <a:gd name="T123" fmla="*/ 0 h 2976"/>
                <a:gd name="T124" fmla="*/ 0 w 100"/>
                <a:gd name="T125" fmla="*/ 0 h 29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0"/>
                <a:gd name="T190" fmla="*/ 0 h 2976"/>
                <a:gd name="T191" fmla="*/ 100 w 100"/>
                <a:gd name="T192" fmla="*/ 2976 h 297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0" h="2976">
                  <a:moveTo>
                    <a:pt x="50" y="25"/>
                  </a:moveTo>
                  <a:lnTo>
                    <a:pt x="53" y="175"/>
                  </a:lnTo>
                  <a:cubicBezTo>
                    <a:pt x="53" y="189"/>
                    <a:pt x="42" y="200"/>
                    <a:pt x="28" y="200"/>
                  </a:cubicBezTo>
                  <a:cubicBezTo>
                    <a:pt x="14" y="201"/>
                    <a:pt x="3" y="190"/>
                    <a:pt x="3" y="176"/>
                  </a:cubicBezTo>
                  <a:lnTo>
                    <a:pt x="0" y="26"/>
                  </a:lnTo>
                  <a:cubicBezTo>
                    <a:pt x="0" y="12"/>
                    <a:pt x="11" y="1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lose/>
                  <a:moveTo>
                    <a:pt x="56" y="375"/>
                  </a:moveTo>
                  <a:lnTo>
                    <a:pt x="59" y="525"/>
                  </a:lnTo>
                  <a:cubicBezTo>
                    <a:pt x="59" y="539"/>
                    <a:pt x="48" y="550"/>
                    <a:pt x="34" y="550"/>
                  </a:cubicBezTo>
                  <a:cubicBezTo>
                    <a:pt x="20" y="551"/>
                    <a:pt x="9" y="540"/>
                    <a:pt x="9" y="526"/>
                  </a:cubicBezTo>
                  <a:lnTo>
                    <a:pt x="6" y="376"/>
                  </a:lnTo>
                  <a:cubicBezTo>
                    <a:pt x="6" y="362"/>
                    <a:pt x="17" y="351"/>
                    <a:pt x="31" y="350"/>
                  </a:cubicBezTo>
                  <a:cubicBezTo>
                    <a:pt x="44" y="350"/>
                    <a:pt x="56" y="361"/>
                    <a:pt x="56" y="375"/>
                  </a:cubicBezTo>
                  <a:close/>
                  <a:moveTo>
                    <a:pt x="62" y="725"/>
                  </a:moveTo>
                  <a:lnTo>
                    <a:pt x="65" y="875"/>
                  </a:lnTo>
                  <a:cubicBezTo>
                    <a:pt x="65" y="889"/>
                    <a:pt x="54" y="900"/>
                    <a:pt x="40" y="900"/>
                  </a:cubicBezTo>
                  <a:cubicBezTo>
                    <a:pt x="26" y="901"/>
                    <a:pt x="15" y="890"/>
                    <a:pt x="15" y="876"/>
                  </a:cubicBezTo>
                  <a:lnTo>
                    <a:pt x="12" y="726"/>
                  </a:lnTo>
                  <a:cubicBezTo>
                    <a:pt x="12" y="712"/>
                    <a:pt x="23" y="701"/>
                    <a:pt x="37" y="700"/>
                  </a:cubicBezTo>
                  <a:cubicBezTo>
                    <a:pt x="50" y="700"/>
                    <a:pt x="62" y="711"/>
                    <a:pt x="62" y="725"/>
                  </a:cubicBezTo>
                  <a:close/>
                  <a:moveTo>
                    <a:pt x="68" y="1075"/>
                  </a:moveTo>
                  <a:lnTo>
                    <a:pt x="71" y="1225"/>
                  </a:lnTo>
                  <a:cubicBezTo>
                    <a:pt x="71" y="1239"/>
                    <a:pt x="60" y="1250"/>
                    <a:pt x="46" y="1250"/>
                  </a:cubicBezTo>
                  <a:cubicBezTo>
                    <a:pt x="32" y="1251"/>
                    <a:pt x="21" y="1240"/>
                    <a:pt x="21" y="1226"/>
                  </a:cubicBezTo>
                  <a:lnTo>
                    <a:pt x="18" y="1076"/>
                  </a:lnTo>
                  <a:cubicBezTo>
                    <a:pt x="18" y="1062"/>
                    <a:pt x="29" y="1051"/>
                    <a:pt x="43" y="1050"/>
                  </a:cubicBezTo>
                  <a:cubicBezTo>
                    <a:pt x="56" y="1050"/>
                    <a:pt x="68" y="1061"/>
                    <a:pt x="68" y="1075"/>
                  </a:cubicBezTo>
                  <a:close/>
                  <a:moveTo>
                    <a:pt x="74" y="1425"/>
                  </a:moveTo>
                  <a:lnTo>
                    <a:pt x="77" y="1575"/>
                  </a:lnTo>
                  <a:cubicBezTo>
                    <a:pt x="77" y="1589"/>
                    <a:pt x="66" y="1600"/>
                    <a:pt x="52" y="1600"/>
                  </a:cubicBezTo>
                  <a:cubicBezTo>
                    <a:pt x="38" y="1600"/>
                    <a:pt x="27" y="1589"/>
                    <a:pt x="27" y="1576"/>
                  </a:cubicBezTo>
                  <a:lnTo>
                    <a:pt x="24" y="1426"/>
                  </a:lnTo>
                  <a:cubicBezTo>
                    <a:pt x="24" y="1412"/>
                    <a:pt x="35" y="1400"/>
                    <a:pt x="49" y="1400"/>
                  </a:cubicBezTo>
                  <a:cubicBezTo>
                    <a:pt x="62" y="1400"/>
                    <a:pt x="74" y="1411"/>
                    <a:pt x="74" y="1425"/>
                  </a:cubicBezTo>
                  <a:close/>
                  <a:moveTo>
                    <a:pt x="80" y="1775"/>
                  </a:moveTo>
                  <a:lnTo>
                    <a:pt x="83" y="1925"/>
                  </a:lnTo>
                  <a:cubicBezTo>
                    <a:pt x="83" y="1939"/>
                    <a:pt x="72" y="1950"/>
                    <a:pt x="58" y="1950"/>
                  </a:cubicBezTo>
                  <a:cubicBezTo>
                    <a:pt x="44" y="1950"/>
                    <a:pt x="33" y="1939"/>
                    <a:pt x="33" y="1926"/>
                  </a:cubicBezTo>
                  <a:lnTo>
                    <a:pt x="30" y="1776"/>
                  </a:lnTo>
                  <a:cubicBezTo>
                    <a:pt x="30" y="1762"/>
                    <a:pt x="41" y="1750"/>
                    <a:pt x="55" y="1750"/>
                  </a:cubicBezTo>
                  <a:cubicBezTo>
                    <a:pt x="68" y="1750"/>
                    <a:pt x="80" y="1761"/>
                    <a:pt x="80" y="1775"/>
                  </a:cubicBezTo>
                  <a:close/>
                  <a:moveTo>
                    <a:pt x="86" y="2125"/>
                  </a:moveTo>
                  <a:lnTo>
                    <a:pt x="89" y="2275"/>
                  </a:lnTo>
                  <a:cubicBezTo>
                    <a:pt x="89" y="2289"/>
                    <a:pt x="78" y="2300"/>
                    <a:pt x="64" y="2300"/>
                  </a:cubicBezTo>
                  <a:cubicBezTo>
                    <a:pt x="50" y="2300"/>
                    <a:pt x="39" y="2289"/>
                    <a:pt x="39" y="2276"/>
                  </a:cubicBezTo>
                  <a:lnTo>
                    <a:pt x="36" y="2126"/>
                  </a:lnTo>
                  <a:cubicBezTo>
                    <a:pt x="36" y="2112"/>
                    <a:pt x="47" y="2100"/>
                    <a:pt x="61" y="2100"/>
                  </a:cubicBezTo>
                  <a:cubicBezTo>
                    <a:pt x="74" y="2100"/>
                    <a:pt x="86" y="2111"/>
                    <a:pt x="86" y="2125"/>
                  </a:cubicBezTo>
                  <a:close/>
                  <a:moveTo>
                    <a:pt x="92" y="2475"/>
                  </a:moveTo>
                  <a:lnTo>
                    <a:pt x="95" y="2625"/>
                  </a:lnTo>
                  <a:cubicBezTo>
                    <a:pt x="95" y="2638"/>
                    <a:pt x="84" y="2650"/>
                    <a:pt x="70" y="2650"/>
                  </a:cubicBezTo>
                  <a:cubicBezTo>
                    <a:pt x="56" y="2650"/>
                    <a:pt x="45" y="2639"/>
                    <a:pt x="45" y="2626"/>
                  </a:cubicBezTo>
                  <a:lnTo>
                    <a:pt x="42" y="2476"/>
                  </a:lnTo>
                  <a:cubicBezTo>
                    <a:pt x="42" y="2462"/>
                    <a:pt x="53" y="2450"/>
                    <a:pt x="67" y="2450"/>
                  </a:cubicBezTo>
                  <a:cubicBezTo>
                    <a:pt x="80" y="2450"/>
                    <a:pt x="92" y="2461"/>
                    <a:pt x="92" y="2475"/>
                  </a:cubicBezTo>
                  <a:close/>
                  <a:moveTo>
                    <a:pt x="98" y="2825"/>
                  </a:moveTo>
                  <a:lnTo>
                    <a:pt x="100" y="2950"/>
                  </a:lnTo>
                  <a:cubicBezTo>
                    <a:pt x="100" y="2964"/>
                    <a:pt x="89" y="2975"/>
                    <a:pt x="76" y="2975"/>
                  </a:cubicBezTo>
                  <a:cubicBezTo>
                    <a:pt x="62" y="2976"/>
                    <a:pt x="50" y="2965"/>
                    <a:pt x="50" y="2951"/>
                  </a:cubicBezTo>
                  <a:lnTo>
                    <a:pt x="48" y="2825"/>
                  </a:lnTo>
                  <a:cubicBezTo>
                    <a:pt x="48" y="2812"/>
                    <a:pt x="59" y="2800"/>
                    <a:pt x="73" y="2800"/>
                  </a:cubicBezTo>
                  <a:cubicBezTo>
                    <a:pt x="86" y="2800"/>
                    <a:pt x="98" y="2811"/>
                    <a:pt x="98" y="2825"/>
                  </a:cubicBez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4" name="Freeform 337"/>
            <p:cNvSpPr>
              <a:spLocks noEditPoints="1"/>
            </p:cNvSpPr>
            <p:nvPr/>
          </p:nvSpPr>
          <p:spPr bwMode="auto">
            <a:xfrm>
              <a:off x="3644" y="2648"/>
              <a:ext cx="1567" cy="5"/>
            </a:xfrm>
            <a:custGeom>
              <a:avLst/>
              <a:gdLst>
                <a:gd name="T0" fmla="*/ 0 w 9550"/>
                <a:gd name="T1" fmla="*/ 0 h 25"/>
                <a:gd name="T2" fmla="*/ 0 w 9550"/>
                <a:gd name="T3" fmla="*/ 0 h 25"/>
                <a:gd name="T4" fmla="*/ 0 w 9550"/>
                <a:gd name="T5" fmla="*/ 0 h 25"/>
                <a:gd name="T6" fmla="*/ 0 w 9550"/>
                <a:gd name="T7" fmla="*/ 0 h 25"/>
                <a:gd name="T8" fmla="*/ 0 w 9550"/>
                <a:gd name="T9" fmla="*/ 0 h 25"/>
                <a:gd name="T10" fmla="*/ 0 w 9550"/>
                <a:gd name="T11" fmla="*/ 0 h 25"/>
                <a:gd name="T12" fmla="*/ 0 w 9550"/>
                <a:gd name="T13" fmla="*/ 0 h 25"/>
                <a:gd name="T14" fmla="*/ 0 w 9550"/>
                <a:gd name="T15" fmla="*/ 0 h 25"/>
                <a:gd name="T16" fmla="*/ 0 w 9550"/>
                <a:gd name="T17" fmla="*/ 0 h 25"/>
                <a:gd name="T18" fmla="*/ 0 w 9550"/>
                <a:gd name="T19" fmla="*/ 0 h 25"/>
                <a:gd name="T20" fmla="*/ 0 w 9550"/>
                <a:gd name="T21" fmla="*/ 0 h 25"/>
                <a:gd name="T22" fmla="*/ 0 w 9550"/>
                <a:gd name="T23" fmla="*/ 0 h 25"/>
                <a:gd name="T24" fmla="*/ 0 w 9550"/>
                <a:gd name="T25" fmla="*/ 0 h 25"/>
                <a:gd name="T26" fmla="*/ 0 w 9550"/>
                <a:gd name="T27" fmla="*/ 0 h 25"/>
                <a:gd name="T28" fmla="*/ 0 w 9550"/>
                <a:gd name="T29" fmla="*/ 0 h 25"/>
                <a:gd name="T30" fmla="*/ 0 w 9550"/>
                <a:gd name="T31" fmla="*/ 0 h 25"/>
                <a:gd name="T32" fmla="*/ 0 w 9550"/>
                <a:gd name="T33" fmla="*/ 0 h 25"/>
                <a:gd name="T34" fmla="*/ 0 w 9550"/>
                <a:gd name="T35" fmla="*/ 0 h 25"/>
                <a:gd name="T36" fmla="*/ 0 w 9550"/>
                <a:gd name="T37" fmla="*/ 0 h 25"/>
                <a:gd name="T38" fmla="*/ 0 w 9550"/>
                <a:gd name="T39" fmla="*/ 0 h 25"/>
                <a:gd name="T40" fmla="*/ 0 w 9550"/>
                <a:gd name="T41" fmla="*/ 0 h 25"/>
                <a:gd name="T42" fmla="*/ 0 w 9550"/>
                <a:gd name="T43" fmla="*/ 0 h 25"/>
                <a:gd name="T44" fmla="*/ 0 w 9550"/>
                <a:gd name="T45" fmla="*/ 0 h 25"/>
                <a:gd name="T46" fmla="*/ 0 w 9550"/>
                <a:gd name="T47" fmla="*/ 0 h 25"/>
                <a:gd name="T48" fmla="*/ 0 w 9550"/>
                <a:gd name="T49" fmla="*/ 0 h 25"/>
                <a:gd name="T50" fmla="*/ 0 w 9550"/>
                <a:gd name="T51" fmla="*/ 0 h 25"/>
                <a:gd name="T52" fmla="*/ 0 w 9550"/>
                <a:gd name="T53" fmla="*/ 0 h 25"/>
                <a:gd name="T54" fmla="*/ 0 w 9550"/>
                <a:gd name="T55" fmla="*/ 0 h 25"/>
                <a:gd name="T56" fmla="*/ 0 w 9550"/>
                <a:gd name="T57" fmla="*/ 0 h 25"/>
                <a:gd name="T58" fmla="*/ 0 w 9550"/>
                <a:gd name="T59" fmla="*/ 0 h 25"/>
                <a:gd name="T60" fmla="*/ 0 w 9550"/>
                <a:gd name="T61" fmla="*/ 0 h 25"/>
                <a:gd name="T62" fmla="*/ 0 w 9550"/>
                <a:gd name="T63" fmla="*/ 0 h 25"/>
                <a:gd name="T64" fmla="*/ 0 w 9550"/>
                <a:gd name="T65" fmla="*/ 0 h 25"/>
                <a:gd name="T66" fmla="*/ 0 w 9550"/>
                <a:gd name="T67" fmla="*/ 0 h 25"/>
                <a:gd name="T68" fmla="*/ 0 w 9550"/>
                <a:gd name="T69" fmla="*/ 0 h 25"/>
                <a:gd name="T70" fmla="*/ 0 w 9550"/>
                <a:gd name="T71" fmla="*/ 0 h 25"/>
                <a:gd name="T72" fmla="*/ 0 w 9550"/>
                <a:gd name="T73" fmla="*/ 0 h 25"/>
                <a:gd name="T74" fmla="*/ 0 w 9550"/>
                <a:gd name="T75" fmla="*/ 0 h 25"/>
                <a:gd name="T76" fmla="*/ 0 w 9550"/>
                <a:gd name="T77" fmla="*/ 0 h 25"/>
                <a:gd name="T78" fmla="*/ 0 w 9550"/>
                <a:gd name="T79" fmla="*/ 0 h 25"/>
                <a:gd name="T80" fmla="*/ 0 w 9550"/>
                <a:gd name="T81" fmla="*/ 0 h 25"/>
                <a:gd name="T82" fmla="*/ 0 w 9550"/>
                <a:gd name="T83" fmla="*/ 0 h 25"/>
                <a:gd name="T84" fmla="*/ 0 w 9550"/>
                <a:gd name="T85" fmla="*/ 0 h 25"/>
                <a:gd name="T86" fmla="*/ 0 w 9550"/>
                <a:gd name="T87" fmla="*/ 0 h 25"/>
                <a:gd name="T88" fmla="*/ 0 w 9550"/>
                <a:gd name="T89" fmla="*/ 0 h 25"/>
                <a:gd name="T90" fmla="*/ 0 w 9550"/>
                <a:gd name="T91" fmla="*/ 0 h 25"/>
                <a:gd name="T92" fmla="*/ 0 w 9550"/>
                <a:gd name="T93" fmla="*/ 0 h 25"/>
                <a:gd name="T94" fmla="*/ 0 w 9550"/>
                <a:gd name="T95" fmla="*/ 0 h 25"/>
                <a:gd name="T96" fmla="*/ 0 w 9550"/>
                <a:gd name="T97" fmla="*/ 0 h 25"/>
                <a:gd name="T98" fmla="*/ 0 w 9550"/>
                <a:gd name="T99" fmla="*/ 0 h 25"/>
                <a:gd name="T100" fmla="*/ 0 w 9550"/>
                <a:gd name="T101" fmla="*/ 0 h 25"/>
                <a:gd name="T102" fmla="*/ 0 w 9550"/>
                <a:gd name="T103" fmla="*/ 0 h 25"/>
                <a:gd name="T104" fmla="*/ 0 w 9550"/>
                <a:gd name="T105" fmla="*/ 0 h 25"/>
                <a:gd name="T106" fmla="*/ 0 w 9550"/>
                <a:gd name="T107" fmla="*/ 0 h 25"/>
                <a:gd name="T108" fmla="*/ 0 w 9550"/>
                <a:gd name="T109" fmla="*/ 0 h 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550"/>
                <a:gd name="T166" fmla="*/ 0 h 25"/>
                <a:gd name="T167" fmla="*/ 9550 w 9550"/>
                <a:gd name="T168" fmla="*/ 25 h 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550" h="25">
                  <a:moveTo>
                    <a:pt x="12" y="0"/>
                  </a:moveTo>
                  <a:lnTo>
                    <a:pt x="87" y="0"/>
                  </a:lnTo>
                  <a:cubicBezTo>
                    <a:pt x="94" y="0"/>
                    <a:pt x="100" y="6"/>
                    <a:pt x="100" y="13"/>
                  </a:cubicBezTo>
                  <a:cubicBezTo>
                    <a:pt x="100" y="20"/>
                    <a:pt x="94" y="25"/>
                    <a:pt x="87" y="25"/>
                  </a:cubicBezTo>
                  <a:lnTo>
                    <a:pt x="12" y="25"/>
                  </a:ln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lose/>
                  <a:moveTo>
                    <a:pt x="187" y="0"/>
                  </a:moveTo>
                  <a:lnTo>
                    <a:pt x="262" y="0"/>
                  </a:lnTo>
                  <a:cubicBezTo>
                    <a:pt x="269" y="0"/>
                    <a:pt x="275" y="6"/>
                    <a:pt x="275" y="13"/>
                  </a:cubicBezTo>
                  <a:cubicBezTo>
                    <a:pt x="275" y="20"/>
                    <a:pt x="269" y="25"/>
                    <a:pt x="262" y="25"/>
                  </a:cubicBezTo>
                  <a:lnTo>
                    <a:pt x="187" y="25"/>
                  </a:lnTo>
                  <a:cubicBezTo>
                    <a:pt x="180" y="25"/>
                    <a:pt x="175" y="20"/>
                    <a:pt x="175" y="13"/>
                  </a:cubicBezTo>
                  <a:cubicBezTo>
                    <a:pt x="175" y="6"/>
                    <a:pt x="180" y="0"/>
                    <a:pt x="187" y="0"/>
                  </a:cubicBezTo>
                  <a:close/>
                  <a:moveTo>
                    <a:pt x="362" y="0"/>
                  </a:moveTo>
                  <a:lnTo>
                    <a:pt x="437" y="0"/>
                  </a:lnTo>
                  <a:cubicBezTo>
                    <a:pt x="444" y="0"/>
                    <a:pt x="450" y="6"/>
                    <a:pt x="450" y="13"/>
                  </a:cubicBezTo>
                  <a:cubicBezTo>
                    <a:pt x="450" y="20"/>
                    <a:pt x="444" y="25"/>
                    <a:pt x="437" y="25"/>
                  </a:cubicBezTo>
                  <a:lnTo>
                    <a:pt x="362" y="25"/>
                  </a:lnTo>
                  <a:cubicBezTo>
                    <a:pt x="355" y="25"/>
                    <a:pt x="350" y="20"/>
                    <a:pt x="350" y="13"/>
                  </a:cubicBezTo>
                  <a:cubicBezTo>
                    <a:pt x="350" y="6"/>
                    <a:pt x="355" y="0"/>
                    <a:pt x="362" y="0"/>
                  </a:cubicBezTo>
                  <a:close/>
                  <a:moveTo>
                    <a:pt x="537" y="0"/>
                  </a:moveTo>
                  <a:lnTo>
                    <a:pt x="612" y="0"/>
                  </a:lnTo>
                  <a:cubicBezTo>
                    <a:pt x="619" y="0"/>
                    <a:pt x="625" y="6"/>
                    <a:pt x="625" y="13"/>
                  </a:cubicBezTo>
                  <a:cubicBezTo>
                    <a:pt x="625" y="20"/>
                    <a:pt x="619" y="25"/>
                    <a:pt x="612" y="25"/>
                  </a:cubicBezTo>
                  <a:lnTo>
                    <a:pt x="537" y="25"/>
                  </a:lnTo>
                  <a:cubicBezTo>
                    <a:pt x="530" y="25"/>
                    <a:pt x="525" y="20"/>
                    <a:pt x="525" y="13"/>
                  </a:cubicBezTo>
                  <a:cubicBezTo>
                    <a:pt x="525" y="6"/>
                    <a:pt x="530" y="0"/>
                    <a:pt x="537" y="0"/>
                  </a:cubicBezTo>
                  <a:close/>
                  <a:moveTo>
                    <a:pt x="712" y="0"/>
                  </a:moveTo>
                  <a:lnTo>
                    <a:pt x="787" y="0"/>
                  </a:lnTo>
                  <a:cubicBezTo>
                    <a:pt x="794" y="0"/>
                    <a:pt x="800" y="6"/>
                    <a:pt x="800" y="13"/>
                  </a:cubicBezTo>
                  <a:cubicBezTo>
                    <a:pt x="800" y="20"/>
                    <a:pt x="794" y="25"/>
                    <a:pt x="787" y="25"/>
                  </a:cubicBezTo>
                  <a:lnTo>
                    <a:pt x="712" y="25"/>
                  </a:lnTo>
                  <a:cubicBezTo>
                    <a:pt x="705" y="25"/>
                    <a:pt x="700" y="20"/>
                    <a:pt x="700" y="13"/>
                  </a:cubicBezTo>
                  <a:cubicBezTo>
                    <a:pt x="700" y="6"/>
                    <a:pt x="705" y="0"/>
                    <a:pt x="712" y="0"/>
                  </a:cubicBezTo>
                  <a:close/>
                  <a:moveTo>
                    <a:pt x="887" y="0"/>
                  </a:moveTo>
                  <a:lnTo>
                    <a:pt x="962" y="0"/>
                  </a:lnTo>
                  <a:cubicBezTo>
                    <a:pt x="969" y="0"/>
                    <a:pt x="975" y="6"/>
                    <a:pt x="975" y="13"/>
                  </a:cubicBezTo>
                  <a:cubicBezTo>
                    <a:pt x="975" y="20"/>
                    <a:pt x="969" y="25"/>
                    <a:pt x="962" y="25"/>
                  </a:cubicBezTo>
                  <a:lnTo>
                    <a:pt x="887" y="25"/>
                  </a:lnTo>
                  <a:cubicBezTo>
                    <a:pt x="880" y="25"/>
                    <a:pt x="875" y="20"/>
                    <a:pt x="875" y="13"/>
                  </a:cubicBezTo>
                  <a:cubicBezTo>
                    <a:pt x="875" y="6"/>
                    <a:pt x="880" y="0"/>
                    <a:pt x="887" y="0"/>
                  </a:cubicBezTo>
                  <a:close/>
                  <a:moveTo>
                    <a:pt x="1062" y="0"/>
                  </a:moveTo>
                  <a:lnTo>
                    <a:pt x="1137" y="0"/>
                  </a:lnTo>
                  <a:cubicBezTo>
                    <a:pt x="1144" y="0"/>
                    <a:pt x="1150" y="6"/>
                    <a:pt x="1150" y="13"/>
                  </a:cubicBezTo>
                  <a:cubicBezTo>
                    <a:pt x="1150" y="20"/>
                    <a:pt x="1144" y="25"/>
                    <a:pt x="1137" y="25"/>
                  </a:cubicBezTo>
                  <a:lnTo>
                    <a:pt x="1062" y="25"/>
                  </a:lnTo>
                  <a:cubicBezTo>
                    <a:pt x="1055" y="25"/>
                    <a:pt x="1050" y="20"/>
                    <a:pt x="1050" y="13"/>
                  </a:cubicBezTo>
                  <a:cubicBezTo>
                    <a:pt x="1050" y="6"/>
                    <a:pt x="1055" y="0"/>
                    <a:pt x="1062" y="0"/>
                  </a:cubicBezTo>
                  <a:close/>
                  <a:moveTo>
                    <a:pt x="1237" y="0"/>
                  </a:moveTo>
                  <a:lnTo>
                    <a:pt x="1312" y="0"/>
                  </a:lnTo>
                  <a:cubicBezTo>
                    <a:pt x="1319" y="0"/>
                    <a:pt x="1325" y="6"/>
                    <a:pt x="1325" y="13"/>
                  </a:cubicBezTo>
                  <a:cubicBezTo>
                    <a:pt x="1325" y="20"/>
                    <a:pt x="1319" y="25"/>
                    <a:pt x="1312" y="25"/>
                  </a:cubicBezTo>
                  <a:lnTo>
                    <a:pt x="1237" y="25"/>
                  </a:lnTo>
                  <a:cubicBezTo>
                    <a:pt x="1230" y="25"/>
                    <a:pt x="1225" y="20"/>
                    <a:pt x="1225" y="13"/>
                  </a:cubicBezTo>
                  <a:cubicBezTo>
                    <a:pt x="1225" y="6"/>
                    <a:pt x="1230" y="0"/>
                    <a:pt x="1237" y="0"/>
                  </a:cubicBezTo>
                  <a:close/>
                  <a:moveTo>
                    <a:pt x="1412" y="0"/>
                  </a:moveTo>
                  <a:lnTo>
                    <a:pt x="1487" y="0"/>
                  </a:lnTo>
                  <a:cubicBezTo>
                    <a:pt x="1494" y="0"/>
                    <a:pt x="1500" y="6"/>
                    <a:pt x="1500" y="13"/>
                  </a:cubicBezTo>
                  <a:cubicBezTo>
                    <a:pt x="1500" y="20"/>
                    <a:pt x="1494" y="25"/>
                    <a:pt x="1487" y="25"/>
                  </a:cubicBezTo>
                  <a:lnTo>
                    <a:pt x="1412" y="25"/>
                  </a:lnTo>
                  <a:cubicBezTo>
                    <a:pt x="1405" y="25"/>
                    <a:pt x="1400" y="20"/>
                    <a:pt x="1400" y="13"/>
                  </a:cubicBezTo>
                  <a:cubicBezTo>
                    <a:pt x="1400" y="6"/>
                    <a:pt x="1405" y="0"/>
                    <a:pt x="1412" y="0"/>
                  </a:cubicBezTo>
                  <a:close/>
                  <a:moveTo>
                    <a:pt x="1587" y="0"/>
                  </a:moveTo>
                  <a:lnTo>
                    <a:pt x="1662" y="0"/>
                  </a:lnTo>
                  <a:cubicBezTo>
                    <a:pt x="1669" y="0"/>
                    <a:pt x="1675" y="6"/>
                    <a:pt x="1675" y="13"/>
                  </a:cubicBezTo>
                  <a:cubicBezTo>
                    <a:pt x="1675" y="20"/>
                    <a:pt x="1669" y="25"/>
                    <a:pt x="1662" y="25"/>
                  </a:cubicBezTo>
                  <a:lnTo>
                    <a:pt x="1587" y="25"/>
                  </a:lnTo>
                  <a:cubicBezTo>
                    <a:pt x="1580" y="25"/>
                    <a:pt x="1575" y="20"/>
                    <a:pt x="1575" y="13"/>
                  </a:cubicBezTo>
                  <a:cubicBezTo>
                    <a:pt x="1575" y="6"/>
                    <a:pt x="1580" y="0"/>
                    <a:pt x="1587" y="0"/>
                  </a:cubicBezTo>
                  <a:close/>
                  <a:moveTo>
                    <a:pt x="1762" y="0"/>
                  </a:moveTo>
                  <a:lnTo>
                    <a:pt x="1837" y="0"/>
                  </a:lnTo>
                  <a:cubicBezTo>
                    <a:pt x="1844" y="0"/>
                    <a:pt x="1850" y="6"/>
                    <a:pt x="1850" y="13"/>
                  </a:cubicBezTo>
                  <a:cubicBezTo>
                    <a:pt x="1850" y="20"/>
                    <a:pt x="1844" y="25"/>
                    <a:pt x="1837" y="25"/>
                  </a:cubicBezTo>
                  <a:lnTo>
                    <a:pt x="1762" y="25"/>
                  </a:lnTo>
                  <a:cubicBezTo>
                    <a:pt x="1755" y="25"/>
                    <a:pt x="1750" y="20"/>
                    <a:pt x="1750" y="13"/>
                  </a:cubicBezTo>
                  <a:cubicBezTo>
                    <a:pt x="1750" y="6"/>
                    <a:pt x="1755" y="0"/>
                    <a:pt x="1762" y="0"/>
                  </a:cubicBezTo>
                  <a:close/>
                  <a:moveTo>
                    <a:pt x="1937" y="0"/>
                  </a:moveTo>
                  <a:lnTo>
                    <a:pt x="2012" y="0"/>
                  </a:lnTo>
                  <a:cubicBezTo>
                    <a:pt x="2019" y="0"/>
                    <a:pt x="2025" y="6"/>
                    <a:pt x="2025" y="13"/>
                  </a:cubicBezTo>
                  <a:cubicBezTo>
                    <a:pt x="2025" y="20"/>
                    <a:pt x="2019" y="25"/>
                    <a:pt x="2012" y="25"/>
                  </a:cubicBezTo>
                  <a:lnTo>
                    <a:pt x="1937" y="25"/>
                  </a:lnTo>
                  <a:cubicBezTo>
                    <a:pt x="1930" y="25"/>
                    <a:pt x="1925" y="20"/>
                    <a:pt x="1925" y="13"/>
                  </a:cubicBezTo>
                  <a:cubicBezTo>
                    <a:pt x="1925" y="6"/>
                    <a:pt x="1930" y="0"/>
                    <a:pt x="1937" y="0"/>
                  </a:cubicBezTo>
                  <a:close/>
                  <a:moveTo>
                    <a:pt x="2112" y="0"/>
                  </a:moveTo>
                  <a:lnTo>
                    <a:pt x="2187" y="0"/>
                  </a:lnTo>
                  <a:cubicBezTo>
                    <a:pt x="2194" y="0"/>
                    <a:pt x="2200" y="6"/>
                    <a:pt x="2200" y="13"/>
                  </a:cubicBezTo>
                  <a:cubicBezTo>
                    <a:pt x="2200" y="20"/>
                    <a:pt x="2194" y="25"/>
                    <a:pt x="2187" y="25"/>
                  </a:cubicBezTo>
                  <a:lnTo>
                    <a:pt x="2112" y="25"/>
                  </a:lnTo>
                  <a:cubicBezTo>
                    <a:pt x="2105" y="25"/>
                    <a:pt x="2100" y="20"/>
                    <a:pt x="2100" y="13"/>
                  </a:cubicBezTo>
                  <a:cubicBezTo>
                    <a:pt x="2100" y="6"/>
                    <a:pt x="2105" y="0"/>
                    <a:pt x="2112" y="0"/>
                  </a:cubicBezTo>
                  <a:close/>
                  <a:moveTo>
                    <a:pt x="2287" y="0"/>
                  </a:moveTo>
                  <a:lnTo>
                    <a:pt x="2362" y="0"/>
                  </a:lnTo>
                  <a:cubicBezTo>
                    <a:pt x="2369" y="0"/>
                    <a:pt x="2375" y="6"/>
                    <a:pt x="2375" y="13"/>
                  </a:cubicBezTo>
                  <a:cubicBezTo>
                    <a:pt x="2375" y="20"/>
                    <a:pt x="2369" y="25"/>
                    <a:pt x="2362" y="25"/>
                  </a:cubicBezTo>
                  <a:lnTo>
                    <a:pt x="2287" y="25"/>
                  </a:lnTo>
                  <a:cubicBezTo>
                    <a:pt x="2280" y="25"/>
                    <a:pt x="2275" y="20"/>
                    <a:pt x="2275" y="13"/>
                  </a:cubicBezTo>
                  <a:cubicBezTo>
                    <a:pt x="2275" y="6"/>
                    <a:pt x="2280" y="0"/>
                    <a:pt x="2287" y="0"/>
                  </a:cubicBezTo>
                  <a:close/>
                  <a:moveTo>
                    <a:pt x="2462" y="0"/>
                  </a:moveTo>
                  <a:lnTo>
                    <a:pt x="2537" y="0"/>
                  </a:lnTo>
                  <a:cubicBezTo>
                    <a:pt x="2544" y="0"/>
                    <a:pt x="2550" y="6"/>
                    <a:pt x="2550" y="13"/>
                  </a:cubicBezTo>
                  <a:cubicBezTo>
                    <a:pt x="2550" y="20"/>
                    <a:pt x="2544" y="25"/>
                    <a:pt x="2537" y="25"/>
                  </a:cubicBezTo>
                  <a:lnTo>
                    <a:pt x="2462" y="25"/>
                  </a:lnTo>
                  <a:cubicBezTo>
                    <a:pt x="2455" y="25"/>
                    <a:pt x="2450" y="20"/>
                    <a:pt x="2450" y="13"/>
                  </a:cubicBezTo>
                  <a:cubicBezTo>
                    <a:pt x="2450" y="6"/>
                    <a:pt x="2455" y="0"/>
                    <a:pt x="2462" y="0"/>
                  </a:cubicBezTo>
                  <a:close/>
                  <a:moveTo>
                    <a:pt x="2637" y="0"/>
                  </a:moveTo>
                  <a:lnTo>
                    <a:pt x="2712" y="0"/>
                  </a:lnTo>
                  <a:cubicBezTo>
                    <a:pt x="2719" y="0"/>
                    <a:pt x="2725" y="6"/>
                    <a:pt x="2725" y="13"/>
                  </a:cubicBezTo>
                  <a:cubicBezTo>
                    <a:pt x="2725" y="20"/>
                    <a:pt x="2719" y="25"/>
                    <a:pt x="2712" y="25"/>
                  </a:cubicBezTo>
                  <a:lnTo>
                    <a:pt x="2637" y="25"/>
                  </a:lnTo>
                  <a:cubicBezTo>
                    <a:pt x="2630" y="25"/>
                    <a:pt x="2625" y="20"/>
                    <a:pt x="2625" y="13"/>
                  </a:cubicBezTo>
                  <a:cubicBezTo>
                    <a:pt x="2625" y="6"/>
                    <a:pt x="2630" y="0"/>
                    <a:pt x="2637" y="0"/>
                  </a:cubicBezTo>
                  <a:close/>
                  <a:moveTo>
                    <a:pt x="2812" y="0"/>
                  </a:moveTo>
                  <a:lnTo>
                    <a:pt x="2887" y="0"/>
                  </a:lnTo>
                  <a:cubicBezTo>
                    <a:pt x="2894" y="0"/>
                    <a:pt x="2900" y="6"/>
                    <a:pt x="2900" y="13"/>
                  </a:cubicBezTo>
                  <a:cubicBezTo>
                    <a:pt x="2900" y="20"/>
                    <a:pt x="2894" y="25"/>
                    <a:pt x="2887" y="25"/>
                  </a:cubicBezTo>
                  <a:lnTo>
                    <a:pt x="2812" y="25"/>
                  </a:lnTo>
                  <a:cubicBezTo>
                    <a:pt x="2805" y="25"/>
                    <a:pt x="2800" y="20"/>
                    <a:pt x="2800" y="13"/>
                  </a:cubicBezTo>
                  <a:cubicBezTo>
                    <a:pt x="2800" y="6"/>
                    <a:pt x="2805" y="0"/>
                    <a:pt x="2812" y="0"/>
                  </a:cubicBezTo>
                  <a:close/>
                  <a:moveTo>
                    <a:pt x="2987" y="0"/>
                  </a:moveTo>
                  <a:lnTo>
                    <a:pt x="3062" y="0"/>
                  </a:lnTo>
                  <a:cubicBezTo>
                    <a:pt x="3069" y="0"/>
                    <a:pt x="3075" y="6"/>
                    <a:pt x="3075" y="13"/>
                  </a:cubicBezTo>
                  <a:cubicBezTo>
                    <a:pt x="3075" y="20"/>
                    <a:pt x="3069" y="25"/>
                    <a:pt x="3062" y="25"/>
                  </a:cubicBezTo>
                  <a:lnTo>
                    <a:pt x="2987" y="25"/>
                  </a:lnTo>
                  <a:cubicBezTo>
                    <a:pt x="2980" y="25"/>
                    <a:pt x="2975" y="20"/>
                    <a:pt x="2975" y="13"/>
                  </a:cubicBezTo>
                  <a:cubicBezTo>
                    <a:pt x="2975" y="6"/>
                    <a:pt x="2980" y="0"/>
                    <a:pt x="2987" y="0"/>
                  </a:cubicBezTo>
                  <a:close/>
                  <a:moveTo>
                    <a:pt x="3162" y="0"/>
                  </a:moveTo>
                  <a:lnTo>
                    <a:pt x="3237" y="0"/>
                  </a:lnTo>
                  <a:cubicBezTo>
                    <a:pt x="3244" y="0"/>
                    <a:pt x="3250" y="6"/>
                    <a:pt x="3250" y="13"/>
                  </a:cubicBezTo>
                  <a:cubicBezTo>
                    <a:pt x="3250" y="20"/>
                    <a:pt x="3244" y="25"/>
                    <a:pt x="3237" y="25"/>
                  </a:cubicBezTo>
                  <a:lnTo>
                    <a:pt x="3162" y="25"/>
                  </a:lnTo>
                  <a:cubicBezTo>
                    <a:pt x="3155" y="25"/>
                    <a:pt x="3150" y="20"/>
                    <a:pt x="3150" y="13"/>
                  </a:cubicBezTo>
                  <a:cubicBezTo>
                    <a:pt x="3150" y="6"/>
                    <a:pt x="3155" y="0"/>
                    <a:pt x="3162" y="0"/>
                  </a:cubicBezTo>
                  <a:close/>
                  <a:moveTo>
                    <a:pt x="3337" y="0"/>
                  </a:moveTo>
                  <a:lnTo>
                    <a:pt x="3412" y="0"/>
                  </a:lnTo>
                  <a:cubicBezTo>
                    <a:pt x="3419" y="0"/>
                    <a:pt x="3425" y="6"/>
                    <a:pt x="3425" y="13"/>
                  </a:cubicBezTo>
                  <a:cubicBezTo>
                    <a:pt x="3425" y="20"/>
                    <a:pt x="3419" y="25"/>
                    <a:pt x="3412" y="25"/>
                  </a:cubicBezTo>
                  <a:lnTo>
                    <a:pt x="3337" y="25"/>
                  </a:lnTo>
                  <a:cubicBezTo>
                    <a:pt x="3330" y="25"/>
                    <a:pt x="3325" y="20"/>
                    <a:pt x="3325" y="13"/>
                  </a:cubicBezTo>
                  <a:cubicBezTo>
                    <a:pt x="3325" y="6"/>
                    <a:pt x="3330" y="0"/>
                    <a:pt x="3337" y="0"/>
                  </a:cubicBezTo>
                  <a:close/>
                  <a:moveTo>
                    <a:pt x="3512" y="0"/>
                  </a:moveTo>
                  <a:lnTo>
                    <a:pt x="3587" y="0"/>
                  </a:lnTo>
                  <a:cubicBezTo>
                    <a:pt x="3594" y="0"/>
                    <a:pt x="3600" y="6"/>
                    <a:pt x="3600" y="13"/>
                  </a:cubicBezTo>
                  <a:cubicBezTo>
                    <a:pt x="3600" y="20"/>
                    <a:pt x="3594" y="25"/>
                    <a:pt x="3587" y="25"/>
                  </a:cubicBezTo>
                  <a:lnTo>
                    <a:pt x="3512" y="25"/>
                  </a:lnTo>
                  <a:cubicBezTo>
                    <a:pt x="3505" y="25"/>
                    <a:pt x="3500" y="20"/>
                    <a:pt x="3500" y="13"/>
                  </a:cubicBezTo>
                  <a:cubicBezTo>
                    <a:pt x="3500" y="6"/>
                    <a:pt x="3505" y="0"/>
                    <a:pt x="3512" y="0"/>
                  </a:cubicBezTo>
                  <a:close/>
                  <a:moveTo>
                    <a:pt x="3687" y="0"/>
                  </a:moveTo>
                  <a:lnTo>
                    <a:pt x="3762" y="0"/>
                  </a:lnTo>
                  <a:cubicBezTo>
                    <a:pt x="3769" y="0"/>
                    <a:pt x="3775" y="6"/>
                    <a:pt x="3775" y="13"/>
                  </a:cubicBezTo>
                  <a:cubicBezTo>
                    <a:pt x="3775" y="20"/>
                    <a:pt x="3769" y="25"/>
                    <a:pt x="3762" y="25"/>
                  </a:cubicBezTo>
                  <a:lnTo>
                    <a:pt x="3687" y="25"/>
                  </a:lnTo>
                  <a:cubicBezTo>
                    <a:pt x="3680" y="25"/>
                    <a:pt x="3675" y="20"/>
                    <a:pt x="3675" y="13"/>
                  </a:cubicBezTo>
                  <a:cubicBezTo>
                    <a:pt x="3675" y="6"/>
                    <a:pt x="3680" y="0"/>
                    <a:pt x="3687" y="0"/>
                  </a:cubicBezTo>
                  <a:close/>
                  <a:moveTo>
                    <a:pt x="3862" y="0"/>
                  </a:moveTo>
                  <a:lnTo>
                    <a:pt x="3937" y="0"/>
                  </a:lnTo>
                  <a:cubicBezTo>
                    <a:pt x="3944" y="0"/>
                    <a:pt x="3950" y="6"/>
                    <a:pt x="3950" y="13"/>
                  </a:cubicBezTo>
                  <a:cubicBezTo>
                    <a:pt x="3950" y="20"/>
                    <a:pt x="3944" y="25"/>
                    <a:pt x="3937" y="25"/>
                  </a:cubicBezTo>
                  <a:lnTo>
                    <a:pt x="3862" y="25"/>
                  </a:lnTo>
                  <a:cubicBezTo>
                    <a:pt x="3855" y="25"/>
                    <a:pt x="3850" y="20"/>
                    <a:pt x="3850" y="13"/>
                  </a:cubicBezTo>
                  <a:cubicBezTo>
                    <a:pt x="3850" y="6"/>
                    <a:pt x="3855" y="0"/>
                    <a:pt x="3862" y="0"/>
                  </a:cubicBezTo>
                  <a:close/>
                  <a:moveTo>
                    <a:pt x="4037" y="0"/>
                  </a:moveTo>
                  <a:lnTo>
                    <a:pt x="4112" y="0"/>
                  </a:lnTo>
                  <a:cubicBezTo>
                    <a:pt x="4119" y="0"/>
                    <a:pt x="4125" y="6"/>
                    <a:pt x="4125" y="13"/>
                  </a:cubicBezTo>
                  <a:cubicBezTo>
                    <a:pt x="4125" y="20"/>
                    <a:pt x="4119" y="25"/>
                    <a:pt x="4112" y="25"/>
                  </a:cubicBezTo>
                  <a:lnTo>
                    <a:pt x="4037" y="25"/>
                  </a:lnTo>
                  <a:cubicBezTo>
                    <a:pt x="4030" y="25"/>
                    <a:pt x="4025" y="20"/>
                    <a:pt x="4025" y="13"/>
                  </a:cubicBezTo>
                  <a:cubicBezTo>
                    <a:pt x="4025" y="6"/>
                    <a:pt x="4030" y="0"/>
                    <a:pt x="4037" y="0"/>
                  </a:cubicBezTo>
                  <a:close/>
                  <a:moveTo>
                    <a:pt x="4212" y="0"/>
                  </a:moveTo>
                  <a:lnTo>
                    <a:pt x="4287" y="0"/>
                  </a:lnTo>
                  <a:cubicBezTo>
                    <a:pt x="4294" y="0"/>
                    <a:pt x="4300" y="6"/>
                    <a:pt x="4300" y="13"/>
                  </a:cubicBezTo>
                  <a:cubicBezTo>
                    <a:pt x="4300" y="20"/>
                    <a:pt x="4294" y="25"/>
                    <a:pt x="4287" y="25"/>
                  </a:cubicBezTo>
                  <a:lnTo>
                    <a:pt x="4212" y="25"/>
                  </a:lnTo>
                  <a:cubicBezTo>
                    <a:pt x="4205" y="25"/>
                    <a:pt x="4200" y="20"/>
                    <a:pt x="4200" y="13"/>
                  </a:cubicBezTo>
                  <a:cubicBezTo>
                    <a:pt x="4200" y="6"/>
                    <a:pt x="4205" y="0"/>
                    <a:pt x="4212" y="0"/>
                  </a:cubicBezTo>
                  <a:close/>
                  <a:moveTo>
                    <a:pt x="4387" y="0"/>
                  </a:moveTo>
                  <a:lnTo>
                    <a:pt x="4462" y="0"/>
                  </a:lnTo>
                  <a:cubicBezTo>
                    <a:pt x="4469" y="0"/>
                    <a:pt x="4475" y="6"/>
                    <a:pt x="4475" y="13"/>
                  </a:cubicBezTo>
                  <a:cubicBezTo>
                    <a:pt x="4475" y="20"/>
                    <a:pt x="4469" y="25"/>
                    <a:pt x="4462" y="25"/>
                  </a:cubicBezTo>
                  <a:lnTo>
                    <a:pt x="4387" y="25"/>
                  </a:lnTo>
                  <a:cubicBezTo>
                    <a:pt x="4380" y="25"/>
                    <a:pt x="4375" y="20"/>
                    <a:pt x="4375" y="13"/>
                  </a:cubicBezTo>
                  <a:cubicBezTo>
                    <a:pt x="4375" y="6"/>
                    <a:pt x="4380" y="0"/>
                    <a:pt x="4387" y="0"/>
                  </a:cubicBezTo>
                  <a:close/>
                  <a:moveTo>
                    <a:pt x="4562" y="0"/>
                  </a:moveTo>
                  <a:lnTo>
                    <a:pt x="4637" y="0"/>
                  </a:lnTo>
                  <a:cubicBezTo>
                    <a:pt x="4644" y="0"/>
                    <a:pt x="4650" y="6"/>
                    <a:pt x="4650" y="13"/>
                  </a:cubicBezTo>
                  <a:cubicBezTo>
                    <a:pt x="4650" y="20"/>
                    <a:pt x="4644" y="25"/>
                    <a:pt x="4637" y="25"/>
                  </a:cubicBezTo>
                  <a:lnTo>
                    <a:pt x="4562" y="25"/>
                  </a:lnTo>
                  <a:cubicBezTo>
                    <a:pt x="4555" y="25"/>
                    <a:pt x="4550" y="20"/>
                    <a:pt x="4550" y="13"/>
                  </a:cubicBezTo>
                  <a:cubicBezTo>
                    <a:pt x="4550" y="6"/>
                    <a:pt x="4555" y="0"/>
                    <a:pt x="4562" y="0"/>
                  </a:cubicBezTo>
                  <a:close/>
                  <a:moveTo>
                    <a:pt x="4737" y="0"/>
                  </a:moveTo>
                  <a:lnTo>
                    <a:pt x="4812" y="0"/>
                  </a:lnTo>
                  <a:cubicBezTo>
                    <a:pt x="4819" y="0"/>
                    <a:pt x="4825" y="6"/>
                    <a:pt x="4825" y="13"/>
                  </a:cubicBezTo>
                  <a:cubicBezTo>
                    <a:pt x="4825" y="20"/>
                    <a:pt x="4819" y="25"/>
                    <a:pt x="4812" y="25"/>
                  </a:cubicBezTo>
                  <a:lnTo>
                    <a:pt x="4737" y="25"/>
                  </a:lnTo>
                  <a:cubicBezTo>
                    <a:pt x="4730" y="25"/>
                    <a:pt x="4725" y="20"/>
                    <a:pt x="4725" y="13"/>
                  </a:cubicBezTo>
                  <a:cubicBezTo>
                    <a:pt x="4725" y="6"/>
                    <a:pt x="4730" y="0"/>
                    <a:pt x="4737" y="0"/>
                  </a:cubicBezTo>
                  <a:close/>
                  <a:moveTo>
                    <a:pt x="4912" y="0"/>
                  </a:moveTo>
                  <a:lnTo>
                    <a:pt x="4987" y="0"/>
                  </a:lnTo>
                  <a:cubicBezTo>
                    <a:pt x="4994" y="0"/>
                    <a:pt x="5000" y="6"/>
                    <a:pt x="5000" y="13"/>
                  </a:cubicBezTo>
                  <a:cubicBezTo>
                    <a:pt x="5000" y="20"/>
                    <a:pt x="4994" y="25"/>
                    <a:pt x="4987" y="25"/>
                  </a:cubicBezTo>
                  <a:lnTo>
                    <a:pt x="4912" y="25"/>
                  </a:lnTo>
                  <a:cubicBezTo>
                    <a:pt x="4905" y="25"/>
                    <a:pt x="4900" y="20"/>
                    <a:pt x="4900" y="13"/>
                  </a:cubicBezTo>
                  <a:cubicBezTo>
                    <a:pt x="4900" y="6"/>
                    <a:pt x="4905" y="0"/>
                    <a:pt x="4912" y="0"/>
                  </a:cubicBezTo>
                  <a:close/>
                  <a:moveTo>
                    <a:pt x="5087" y="0"/>
                  </a:moveTo>
                  <a:lnTo>
                    <a:pt x="5162" y="0"/>
                  </a:lnTo>
                  <a:cubicBezTo>
                    <a:pt x="5169" y="0"/>
                    <a:pt x="5175" y="6"/>
                    <a:pt x="5175" y="13"/>
                  </a:cubicBezTo>
                  <a:cubicBezTo>
                    <a:pt x="5175" y="20"/>
                    <a:pt x="5169" y="25"/>
                    <a:pt x="5162" y="25"/>
                  </a:cubicBezTo>
                  <a:lnTo>
                    <a:pt x="5087" y="25"/>
                  </a:lnTo>
                  <a:cubicBezTo>
                    <a:pt x="5080" y="25"/>
                    <a:pt x="5075" y="20"/>
                    <a:pt x="5075" y="13"/>
                  </a:cubicBezTo>
                  <a:cubicBezTo>
                    <a:pt x="5075" y="6"/>
                    <a:pt x="5080" y="0"/>
                    <a:pt x="5087" y="0"/>
                  </a:cubicBezTo>
                  <a:close/>
                  <a:moveTo>
                    <a:pt x="5262" y="0"/>
                  </a:moveTo>
                  <a:lnTo>
                    <a:pt x="5337" y="0"/>
                  </a:lnTo>
                  <a:cubicBezTo>
                    <a:pt x="5344" y="0"/>
                    <a:pt x="5350" y="6"/>
                    <a:pt x="5350" y="13"/>
                  </a:cubicBezTo>
                  <a:cubicBezTo>
                    <a:pt x="5350" y="20"/>
                    <a:pt x="5344" y="25"/>
                    <a:pt x="5337" y="25"/>
                  </a:cubicBezTo>
                  <a:lnTo>
                    <a:pt x="5262" y="25"/>
                  </a:lnTo>
                  <a:cubicBezTo>
                    <a:pt x="5255" y="25"/>
                    <a:pt x="5250" y="20"/>
                    <a:pt x="5250" y="13"/>
                  </a:cubicBezTo>
                  <a:cubicBezTo>
                    <a:pt x="5250" y="6"/>
                    <a:pt x="5255" y="0"/>
                    <a:pt x="5262" y="0"/>
                  </a:cubicBezTo>
                  <a:close/>
                  <a:moveTo>
                    <a:pt x="5437" y="0"/>
                  </a:moveTo>
                  <a:lnTo>
                    <a:pt x="5512" y="0"/>
                  </a:lnTo>
                  <a:cubicBezTo>
                    <a:pt x="5519" y="0"/>
                    <a:pt x="5525" y="6"/>
                    <a:pt x="5525" y="13"/>
                  </a:cubicBezTo>
                  <a:cubicBezTo>
                    <a:pt x="5525" y="20"/>
                    <a:pt x="5519" y="25"/>
                    <a:pt x="5512" y="25"/>
                  </a:cubicBezTo>
                  <a:lnTo>
                    <a:pt x="5437" y="25"/>
                  </a:lnTo>
                  <a:cubicBezTo>
                    <a:pt x="5430" y="25"/>
                    <a:pt x="5425" y="20"/>
                    <a:pt x="5425" y="13"/>
                  </a:cubicBezTo>
                  <a:cubicBezTo>
                    <a:pt x="5425" y="6"/>
                    <a:pt x="5430" y="0"/>
                    <a:pt x="5437" y="0"/>
                  </a:cubicBezTo>
                  <a:close/>
                  <a:moveTo>
                    <a:pt x="5612" y="0"/>
                  </a:moveTo>
                  <a:lnTo>
                    <a:pt x="5687" y="0"/>
                  </a:lnTo>
                  <a:cubicBezTo>
                    <a:pt x="5694" y="0"/>
                    <a:pt x="5700" y="6"/>
                    <a:pt x="5700" y="13"/>
                  </a:cubicBezTo>
                  <a:cubicBezTo>
                    <a:pt x="5700" y="20"/>
                    <a:pt x="5694" y="25"/>
                    <a:pt x="5687" y="25"/>
                  </a:cubicBezTo>
                  <a:lnTo>
                    <a:pt x="5612" y="25"/>
                  </a:lnTo>
                  <a:cubicBezTo>
                    <a:pt x="5605" y="25"/>
                    <a:pt x="5600" y="20"/>
                    <a:pt x="5600" y="13"/>
                  </a:cubicBezTo>
                  <a:cubicBezTo>
                    <a:pt x="5600" y="6"/>
                    <a:pt x="5605" y="0"/>
                    <a:pt x="5612" y="0"/>
                  </a:cubicBezTo>
                  <a:close/>
                  <a:moveTo>
                    <a:pt x="5787" y="0"/>
                  </a:moveTo>
                  <a:lnTo>
                    <a:pt x="5862" y="0"/>
                  </a:lnTo>
                  <a:cubicBezTo>
                    <a:pt x="5869" y="0"/>
                    <a:pt x="5875" y="6"/>
                    <a:pt x="5875" y="13"/>
                  </a:cubicBezTo>
                  <a:cubicBezTo>
                    <a:pt x="5875" y="20"/>
                    <a:pt x="5869" y="25"/>
                    <a:pt x="5862" y="25"/>
                  </a:cubicBezTo>
                  <a:lnTo>
                    <a:pt x="5787" y="25"/>
                  </a:lnTo>
                  <a:cubicBezTo>
                    <a:pt x="5780" y="25"/>
                    <a:pt x="5775" y="20"/>
                    <a:pt x="5775" y="13"/>
                  </a:cubicBezTo>
                  <a:cubicBezTo>
                    <a:pt x="5775" y="6"/>
                    <a:pt x="5780" y="0"/>
                    <a:pt x="5787" y="0"/>
                  </a:cubicBezTo>
                  <a:close/>
                  <a:moveTo>
                    <a:pt x="5962" y="0"/>
                  </a:moveTo>
                  <a:lnTo>
                    <a:pt x="6037" y="0"/>
                  </a:lnTo>
                  <a:cubicBezTo>
                    <a:pt x="6044" y="0"/>
                    <a:pt x="6050" y="6"/>
                    <a:pt x="6050" y="13"/>
                  </a:cubicBezTo>
                  <a:cubicBezTo>
                    <a:pt x="6050" y="20"/>
                    <a:pt x="6044" y="25"/>
                    <a:pt x="6037" y="25"/>
                  </a:cubicBezTo>
                  <a:lnTo>
                    <a:pt x="5962" y="25"/>
                  </a:lnTo>
                  <a:cubicBezTo>
                    <a:pt x="5955" y="25"/>
                    <a:pt x="5950" y="20"/>
                    <a:pt x="5950" y="13"/>
                  </a:cubicBezTo>
                  <a:cubicBezTo>
                    <a:pt x="5950" y="6"/>
                    <a:pt x="5955" y="0"/>
                    <a:pt x="5962" y="0"/>
                  </a:cubicBezTo>
                  <a:close/>
                  <a:moveTo>
                    <a:pt x="6137" y="0"/>
                  </a:moveTo>
                  <a:lnTo>
                    <a:pt x="6212" y="0"/>
                  </a:lnTo>
                  <a:cubicBezTo>
                    <a:pt x="6219" y="0"/>
                    <a:pt x="6225" y="6"/>
                    <a:pt x="6225" y="13"/>
                  </a:cubicBezTo>
                  <a:cubicBezTo>
                    <a:pt x="6225" y="20"/>
                    <a:pt x="6219" y="25"/>
                    <a:pt x="6212" y="25"/>
                  </a:cubicBezTo>
                  <a:lnTo>
                    <a:pt x="6137" y="25"/>
                  </a:lnTo>
                  <a:cubicBezTo>
                    <a:pt x="6130" y="25"/>
                    <a:pt x="6125" y="20"/>
                    <a:pt x="6125" y="13"/>
                  </a:cubicBezTo>
                  <a:cubicBezTo>
                    <a:pt x="6125" y="6"/>
                    <a:pt x="6130" y="0"/>
                    <a:pt x="6137" y="0"/>
                  </a:cubicBezTo>
                  <a:close/>
                  <a:moveTo>
                    <a:pt x="6312" y="0"/>
                  </a:moveTo>
                  <a:lnTo>
                    <a:pt x="6387" y="0"/>
                  </a:lnTo>
                  <a:cubicBezTo>
                    <a:pt x="6394" y="0"/>
                    <a:pt x="6400" y="6"/>
                    <a:pt x="6400" y="13"/>
                  </a:cubicBezTo>
                  <a:cubicBezTo>
                    <a:pt x="6400" y="20"/>
                    <a:pt x="6394" y="25"/>
                    <a:pt x="6387" y="25"/>
                  </a:cubicBezTo>
                  <a:lnTo>
                    <a:pt x="6312" y="25"/>
                  </a:lnTo>
                  <a:cubicBezTo>
                    <a:pt x="6305" y="25"/>
                    <a:pt x="6300" y="20"/>
                    <a:pt x="6300" y="13"/>
                  </a:cubicBezTo>
                  <a:cubicBezTo>
                    <a:pt x="6300" y="6"/>
                    <a:pt x="6305" y="0"/>
                    <a:pt x="6312" y="0"/>
                  </a:cubicBezTo>
                  <a:close/>
                  <a:moveTo>
                    <a:pt x="6487" y="0"/>
                  </a:moveTo>
                  <a:lnTo>
                    <a:pt x="6562" y="0"/>
                  </a:lnTo>
                  <a:cubicBezTo>
                    <a:pt x="6569" y="0"/>
                    <a:pt x="6575" y="6"/>
                    <a:pt x="6575" y="13"/>
                  </a:cubicBezTo>
                  <a:cubicBezTo>
                    <a:pt x="6575" y="20"/>
                    <a:pt x="6569" y="25"/>
                    <a:pt x="6562" y="25"/>
                  </a:cubicBezTo>
                  <a:lnTo>
                    <a:pt x="6487" y="25"/>
                  </a:lnTo>
                  <a:cubicBezTo>
                    <a:pt x="6480" y="25"/>
                    <a:pt x="6475" y="20"/>
                    <a:pt x="6475" y="13"/>
                  </a:cubicBezTo>
                  <a:cubicBezTo>
                    <a:pt x="6475" y="6"/>
                    <a:pt x="6480" y="0"/>
                    <a:pt x="6487" y="0"/>
                  </a:cubicBezTo>
                  <a:close/>
                  <a:moveTo>
                    <a:pt x="6662" y="0"/>
                  </a:moveTo>
                  <a:lnTo>
                    <a:pt x="6737" y="0"/>
                  </a:lnTo>
                  <a:cubicBezTo>
                    <a:pt x="6744" y="0"/>
                    <a:pt x="6750" y="6"/>
                    <a:pt x="6750" y="13"/>
                  </a:cubicBezTo>
                  <a:cubicBezTo>
                    <a:pt x="6750" y="20"/>
                    <a:pt x="6744" y="25"/>
                    <a:pt x="6737" y="25"/>
                  </a:cubicBezTo>
                  <a:lnTo>
                    <a:pt x="6662" y="25"/>
                  </a:lnTo>
                  <a:cubicBezTo>
                    <a:pt x="6655" y="25"/>
                    <a:pt x="6650" y="20"/>
                    <a:pt x="6650" y="13"/>
                  </a:cubicBezTo>
                  <a:cubicBezTo>
                    <a:pt x="6650" y="6"/>
                    <a:pt x="6655" y="0"/>
                    <a:pt x="6662" y="0"/>
                  </a:cubicBezTo>
                  <a:close/>
                  <a:moveTo>
                    <a:pt x="6837" y="0"/>
                  </a:moveTo>
                  <a:lnTo>
                    <a:pt x="6912" y="0"/>
                  </a:lnTo>
                  <a:cubicBezTo>
                    <a:pt x="6919" y="0"/>
                    <a:pt x="6925" y="6"/>
                    <a:pt x="6925" y="13"/>
                  </a:cubicBezTo>
                  <a:cubicBezTo>
                    <a:pt x="6925" y="20"/>
                    <a:pt x="6919" y="25"/>
                    <a:pt x="6912" y="25"/>
                  </a:cubicBezTo>
                  <a:lnTo>
                    <a:pt x="6837" y="25"/>
                  </a:lnTo>
                  <a:cubicBezTo>
                    <a:pt x="6830" y="25"/>
                    <a:pt x="6825" y="20"/>
                    <a:pt x="6825" y="13"/>
                  </a:cubicBezTo>
                  <a:cubicBezTo>
                    <a:pt x="6825" y="6"/>
                    <a:pt x="6830" y="0"/>
                    <a:pt x="6837" y="0"/>
                  </a:cubicBezTo>
                  <a:close/>
                  <a:moveTo>
                    <a:pt x="7012" y="0"/>
                  </a:moveTo>
                  <a:lnTo>
                    <a:pt x="7087" y="0"/>
                  </a:lnTo>
                  <a:cubicBezTo>
                    <a:pt x="7094" y="0"/>
                    <a:pt x="7100" y="6"/>
                    <a:pt x="7100" y="13"/>
                  </a:cubicBezTo>
                  <a:cubicBezTo>
                    <a:pt x="7100" y="20"/>
                    <a:pt x="7094" y="25"/>
                    <a:pt x="7087" y="25"/>
                  </a:cubicBezTo>
                  <a:lnTo>
                    <a:pt x="7012" y="25"/>
                  </a:lnTo>
                  <a:cubicBezTo>
                    <a:pt x="7005" y="25"/>
                    <a:pt x="7000" y="20"/>
                    <a:pt x="7000" y="13"/>
                  </a:cubicBezTo>
                  <a:cubicBezTo>
                    <a:pt x="7000" y="6"/>
                    <a:pt x="7005" y="0"/>
                    <a:pt x="7012" y="0"/>
                  </a:cubicBezTo>
                  <a:close/>
                  <a:moveTo>
                    <a:pt x="7187" y="0"/>
                  </a:moveTo>
                  <a:lnTo>
                    <a:pt x="7262" y="0"/>
                  </a:lnTo>
                  <a:cubicBezTo>
                    <a:pt x="7269" y="0"/>
                    <a:pt x="7275" y="6"/>
                    <a:pt x="7275" y="13"/>
                  </a:cubicBezTo>
                  <a:cubicBezTo>
                    <a:pt x="7275" y="20"/>
                    <a:pt x="7269" y="25"/>
                    <a:pt x="7262" y="25"/>
                  </a:cubicBezTo>
                  <a:lnTo>
                    <a:pt x="7187" y="25"/>
                  </a:lnTo>
                  <a:cubicBezTo>
                    <a:pt x="7180" y="25"/>
                    <a:pt x="7175" y="20"/>
                    <a:pt x="7175" y="13"/>
                  </a:cubicBezTo>
                  <a:cubicBezTo>
                    <a:pt x="7175" y="6"/>
                    <a:pt x="7180" y="0"/>
                    <a:pt x="7187" y="0"/>
                  </a:cubicBezTo>
                  <a:close/>
                  <a:moveTo>
                    <a:pt x="7362" y="0"/>
                  </a:moveTo>
                  <a:lnTo>
                    <a:pt x="7437" y="0"/>
                  </a:lnTo>
                  <a:cubicBezTo>
                    <a:pt x="7444" y="0"/>
                    <a:pt x="7450" y="6"/>
                    <a:pt x="7450" y="13"/>
                  </a:cubicBezTo>
                  <a:cubicBezTo>
                    <a:pt x="7450" y="20"/>
                    <a:pt x="7444" y="25"/>
                    <a:pt x="7437" y="25"/>
                  </a:cubicBezTo>
                  <a:lnTo>
                    <a:pt x="7362" y="25"/>
                  </a:lnTo>
                  <a:cubicBezTo>
                    <a:pt x="7355" y="25"/>
                    <a:pt x="7350" y="20"/>
                    <a:pt x="7350" y="13"/>
                  </a:cubicBezTo>
                  <a:cubicBezTo>
                    <a:pt x="7350" y="6"/>
                    <a:pt x="7355" y="0"/>
                    <a:pt x="7362" y="0"/>
                  </a:cubicBezTo>
                  <a:close/>
                  <a:moveTo>
                    <a:pt x="7537" y="0"/>
                  </a:moveTo>
                  <a:lnTo>
                    <a:pt x="7612" y="0"/>
                  </a:lnTo>
                  <a:cubicBezTo>
                    <a:pt x="7619" y="0"/>
                    <a:pt x="7625" y="6"/>
                    <a:pt x="7625" y="13"/>
                  </a:cubicBezTo>
                  <a:cubicBezTo>
                    <a:pt x="7625" y="20"/>
                    <a:pt x="7619" y="25"/>
                    <a:pt x="7612" y="25"/>
                  </a:cubicBezTo>
                  <a:lnTo>
                    <a:pt x="7537" y="25"/>
                  </a:lnTo>
                  <a:cubicBezTo>
                    <a:pt x="7530" y="25"/>
                    <a:pt x="7525" y="20"/>
                    <a:pt x="7525" y="13"/>
                  </a:cubicBezTo>
                  <a:cubicBezTo>
                    <a:pt x="7525" y="6"/>
                    <a:pt x="7530" y="0"/>
                    <a:pt x="7537" y="0"/>
                  </a:cubicBezTo>
                  <a:close/>
                  <a:moveTo>
                    <a:pt x="7712" y="0"/>
                  </a:moveTo>
                  <a:lnTo>
                    <a:pt x="7787" y="0"/>
                  </a:lnTo>
                  <a:cubicBezTo>
                    <a:pt x="7794" y="0"/>
                    <a:pt x="7800" y="6"/>
                    <a:pt x="7800" y="13"/>
                  </a:cubicBezTo>
                  <a:cubicBezTo>
                    <a:pt x="7800" y="20"/>
                    <a:pt x="7794" y="25"/>
                    <a:pt x="7787" y="25"/>
                  </a:cubicBezTo>
                  <a:lnTo>
                    <a:pt x="7712" y="25"/>
                  </a:lnTo>
                  <a:cubicBezTo>
                    <a:pt x="7705" y="25"/>
                    <a:pt x="7700" y="20"/>
                    <a:pt x="7700" y="13"/>
                  </a:cubicBezTo>
                  <a:cubicBezTo>
                    <a:pt x="7700" y="6"/>
                    <a:pt x="7705" y="0"/>
                    <a:pt x="7712" y="0"/>
                  </a:cubicBezTo>
                  <a:close/>
                  <a:moveTo>
                    <a:pt x="7887" y="0"/>
                  </a:moveTo>
                  <a:lnTo>
                    <a:pt x="7962" y="0"/>
                  </a:lnTo>
                  <a:cubicBezTo>
                    <a:pt x="7969" y="0"/>
                    <a:pt x="7975" y="6"/>
                    <a:pt x="7975" y="13"/>
                  </a:cubicBezTo>
                  <a:cubicBezTo>
                    <a:pt x="7975" y="20"/>
                    <a:pt x="7969" y="25"/>
                    <a:pt x="7962" y="25"/>
                  </a:cubicBezTo>
                  <a:lnTo>
                    <a:pt x="7887" y="25"/>
                  </a:lnTo>
                  <a:cubicBezTo>
                    <a:pt x="7880" y="25"/>
                    <a:pt x="7875" y="20"/>
                    <a:pt x="7875" y="13"/>
                  </a:cubicBezTo>
                  <a:cubicBezTo>
                    <a:pt x="7875" y="6"/>
                    <a:pt x="7880" y="0"/>
                    <a:pt x="7887" y="0"/>
                  </a:cubicBezTo>
                  <a:close/>
                  <a:moveTo>
                    <a:pt x="8062" y="0"/>
                  </a:moveTo>
                  <a:lnTo>
                    <a:pt x="8137" y="0"/>
                  </a:lnTo>
                  <a:cubicBezTo>
                    <a:pt x="8144" y="0"/>
                    <a:pt x="8150" y="6"/>
                    <a:pt x="8150" y="13"/>
                  </a:cubicBezTo>
                  <a:cubicBezTo>
                    <a:pt x="8150" y="20"/>
                    <a:pt x="8144" y="25"/>
                    <a:pt x="8137" y="25"/>
                  </a:cubicBezTo>
                  <a:lnTo>
                    <a:pt x="8062" y="25"/>
                  </a:lnTo>
                  <a:cubicBezTo>
                    <a:pt x="8055" y="25"/>
                    <a:pt x="8050" y="20"/>
                    <a:pt x="8050" y="13"/>
                  </a:cubicBezTo>
                  <a:cubicBezTo>
                    <a:pt x="8050" y="6"/>
                    <a:pt x="8055" y="0"/>
                    <a:pt x="8062" y="0"/>
                  </a:cubicBezTo>
                  <a:close/>
                  <a:moveTo>
                    <a:pt x="8237" y="0"/>
                  </a:moveTo>
                  <a:lnTo>
                    <a:pt x="8312" y="0"/>
                  </a:lnTo>
                  <a:cubicBezTo>
                    <a:pt x="8319" y="0"/>
                    <a:pt x="8325" y="6"/>
                    <a:pt x="8325" y="13"/>
                  </a:cubicBezTo>
                  <a:cubicBezTo>
                    <a:pt x="8325" y="20"/>
                    <a:pt x="8319" y="25"/>
                    <a:pt x="8312" y="25"/>
                  </a:cubicBezTo>
                  <a:lnTo>
                    <a:pt x="8237" y="25"/>
                  </a:lnTo>
                  <a:cubicBezTo>
                    <a:pt x="8230" y="25"/>
                    <a:pt x="8225" y="20"/>
                    <a:pt x="8225" y="13"/>
                  </a:cubicBezTo>
                  <a:cubicBezTo>
                    <a:pt x="8225" y="6"/>
                    <a:pt x="8230" y="0"/>
                    <a:pt x="8237" y="0"/>
                  </a:cubicBezTo>
                  <a:close/>
                  <a:moveTo>
                    <a:pt x="8412" y="0"/>
                  </a:moveTo>
                  <a:lnTo>
                    <a:pt x="8487" y="0"/>
                  </a:lnTo>
                  <a:cubicBezTo>
                    <a:pt x="8494" y="0"/>
                    <a:pt x="8500" y="6"/>
                    <a:pt x="8500" y="13"/>
                  </a:cubicBezTo>
                  <a:cubicBezTo>
                    <a:pt x="8500" y="20"/>
                    <a:pt x="8494" y="25"/>
                    <a:pt x="8487" y="25"/>
                  </a:cubicBezTo>
                  <a:lnTo>
                    <a:pt x="8412" y="25"/>
                  </a:lnTo>
                  <a:cubicBezTo>
                    <a:pt x="8405" y="25"/>
                    <a:pt x="8400" y="20"/>
                    <a:pt x="8400" y="13"/>
                  </a:cubicBezTo>
                  <a:cubicBezTo>
                    <a:pt x="8400" y="6"/>
                    <a:pt x="8405" y="0"/>
                    <a:pt x="8412" y="0"/>
                  </a:cubicBezTo>
                  <a:close/>
                  <a:moveTo>
                    <a:pt x="8587" y="0"/>
                  </a:moveTo>
                  <a:lnTo>
                    <a:pt x="8662" y="0"/>
                  </a:lnTo>
                  <a:cubicBezTo>
                    <a:pt x="8669" y="0"/>
                    <a:pt x="8675" y="6"/>
                    <a:pt x="8675" y="13"/>
                  </a:cubicBezTo>
                  <a:cubicBezTo>
                    <a:pt x="8675" y="20"/>
                    <a:pt x="8669" y="25"/>
                    <a:pt x="8662" y="25"/>
                  </a:cubicBezTo>
                  <a:lnTo>
                    <a:pt x="8587" y="25"/>
                  </a:lnTo>
                  <a:cubicBezTo>
                    <a:pt x="8580" y="25"/>
                    <a:pt x="8575" y="20"/>
                    <a:pt x="8575" y="13"/>
                  </a:cubicBezTo>
                  <a:cubicBezTo>
                    <a:pt x="8575" y="6"/>
                    <a:pt x="8580" y="0"/>
                    <a:pt x="8587" y="0"/>
                  </a:cubicBezTo>
                  <a:close/>
                  <a:moveTo>
                    <a:pt x="8762" y="0"/>
                  </a:moveTo>
                  <a:lnTo>
                    <a:pt x="8837" y="0"/>
                  </a:lnTo>
                  <a:cubicBezTo>
                    <a:pt x="8844" y="0"/>
                    <a:pt x="8850" y="6"/>
                    <a:pt x="8850" y="13"/>
                  </a:cubicBezTo>
                  <a:cubicBezTo>
                    <a:pt x="8850" y="20"/>
                    <a:pt x="8844" y="25"/>
                    <a:pt x="8837" y="25"/>
                  </a:cubicBezTo>
                  <a:lnTo>
                    <a:pt x="8762" y="25"/>
                  </a:lnTo>
                  <a:cubicBezTo>
                    <a:pt x="8755" y="25"/>
                    <a:pt x="8750" y="20"/>
                    <a:pt x="8750" y="13"/>
                  </a:cubicBezTo>
                  <a:cubicBezTo>
                    <a:pt x="8750" y="6"/>
                    <a:pt x="8755" y="0"/>
                    <a:pt x="8762" y="0"/>
                  </a:cubicBezTo>
                  <a:close/>
                  <a:moveTo>
                    <a:pt x="8937" y="0"/>
                  </a:moveTo>
                  <a:lnTo>
                    <a:pt x="9012" y="0"/>
                  </a:lnTo>
                  <a:cubicBezTo>
                    <a:pt x="9019" y="0"/>
                    <a:pt x="9025" y="6"/>
                    <a:pt x="9025" y="13"/>
                  </a:cubicBezTo>
                  <a:cubicBezTo>
                    <a:pt x="9025" y="20"/>
                    <a:pt x="9019" y="25"/>
                    <a:pt x="9012" y="25"/>
                  </a:cubicBezTo>
                  <a:lnTo>
                    <a:pt x="8937" y="25"/>
                  </a:lnTo>
                  <a:cubicBezTo>
                    <a:pt x="8930" y="25"/>
                    <a:pt x="8925" y="20"/>
                    <a:pt x="8925" y="13"/>
                  </a:cubicBezTo>
                  <a:cubicBezTo>
                    <a:pt x="8925" y="6"/>
                    <a:pt x="8930" y="0"/>
                    <a:pt x="8937" y="0"/>
                  </a:cubicBezTo>
                  <a:close/>
                  <a:moveTo>
                    <a:pt x="9112" y="0"/>
                  </a:moveTo>
                  <a:lnTo>
                    <a:pt x="9187" y="0"/>
                  </a:lnTo>
                  <a:cubicBezTo>
                    <a:pt x="9194" y="0"/>
                    <a:pt x="9200" y="6"/>
                    <a:pt x="9200" y="13"/>
                  </a:cubicBezTo>
                  <a:cubicBezTo>
                    <a:pt x="9200" y="20"/>
                    <a:pt x="9194" y="25"/>
                    <a:pt x="9187" y="25"/>
                  </a:cubicBezTo>
                  <a:lnTo>
                    <a:pt x="9112" y="25"/>
                  </a:lnTo>
                  <a:cubicBezTo>
                    <a:pt x="9105" y="25"/>
                    <a:pt x="9100" y="20"/>
                    <a:pt x="9100" y="13"/>
                  </a:cubicBezTo>
                  <a:cubicBezTo>
                    <a:pt x="9100" y="6"/>
                    <a:pt x="9105" y="0"/>
                    <a:pt x="9112" y="0"/>
                  </a:cubicBezTo>
                  <a:close/>
                  <a:moveTo>
                    <a:pt x="9287" y="0"/>
                  </a:moveTo>
                  <a:lnTo>
                    <a:pt x="9362" y="0"/>
                  </a:lnTo>
                  <a:cubicBezTo>
                    <a:pt x="9369" y="0"/>
                    <a:pt x="9375" y="6"/>
                    <a:pt x="9375" y="13"/>
                  </a:cubicBezTo>
                  <a:cubicBezTo>
                    <a:pt x="9375" y="20"/>
                    <a:pt x="9369" y="25"/>
                    <a:pt x="9362" y="25"/>
                  </a:cubicBezTo>
                  <a:lnTo>
                    <a:pt x="9287" y="25"/>
                  </a:lnTo>
                  <a:cubicBezTo>
                    <a:pt x="9280" y="25"/>
                    <a:pt x="9275" y="20"/>
                    <a:pt x="9275" y="13"/>
                  </a:cubicBezTo>
                  <a:cubicBezTo>
                    <a:pt x="9275" y="6"/>
                    <a:pt x="9280" y="0"/>
                    <a:pt x="9287" y="0"/>
                  </a:cubicBezTo>
                  <a:close/>
                  <a:moveTo>
                    <a:pt x="9462" y="0"/>
                  </a:moveTo>
                  <a:lnTo>
                    <a:pt x="9537" y="0"/>
                  </a:lnTo>
                  <a:cubicBezTo>
                    <a:pt x="9544" y="0"/>
                    <a:pt x="9550" y="6"/>
                    <a:pt x="9550" y="13"/>
                  </a:cubicBezTo>
                  <a:cubicBezTo>
                    <a:pt x="9550" y="20"/>
                    <a:pt x="9544" y="25"/>
                    <a:pt x="9537" y="25"/>
                  </a:cubicBezTo>
                  <a:lnTo>
                    <a:pt x="9462" y="25"/>
                  </a:lnTo>
                  <a:cubicBezTo>
                    <a:pt x="9455" y="25"/>
                    <a:pt x="9450" y="20"/>
                    <a:pt x="9450" y="13"/>
                  </a:cubicBezTo>
                  <a:cubicBezTo>
                    <a:pt x="9450" y="6"/>
                    <a:pt x="9455" y="0"/>
                    <a:pt x="9462" y="0"/>
                  </a:cubicBez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5" name="Freeform 338"/>
            <p:cNvSpPr>
              <a:spLocks noEditPoints="1"/>
            </p:cNvSpPr>
            <p:nvPr/>
          </p:nvSpPr>
          <p:spPr bwMode="auto">
            <a:xfrm>
              <a:off x="5219" y="1204"/>
              <a:ext cx="9" cy="1451"/>
            </a:xfrm>
            <a:custGeom>
              <a:avLst/>
              <a:gdLst>
                <a:gd name="T0" fmla="*/ 0 w 58"/>
                <a:gd name="T1" fmla="*/ 0 h 8850"/>
                <a:gd name="T2" fmla="*/ 0 w 58"/>
                <a:gd name="T3" fmla="*/ 0 h 8850"/>
                <a:gd name="T4" fmla="*/ 0 w 58"/>
                <a:gd name="T5" fmla="*/ 0 h 8850"/>
                <a:gd name="T6" fmla="*/ 0 w 58"/>
                <a:gd name="T7" fmla="*/ 0 h 8850"/>
                <a:gd name="T8" fmla="*/ 0 w 58"/>
                <a:gd name="T9" fmla="*/ 0 h 8850"/>
                <a:gd name="T10" fmla="*/ 0 w 58"/>
                <a:gd name="T11" fmla="*/ 0 h 8850"/>
                <a:gd name="T12" fmla="*/ 0 w 58"/>
                <a:gd name="T13" fmla="*/ 0 h 8850"/>
                <a:gd name="T14" fmla="*/ 0 w 58"/>
                <a:gd name="T15" fmla="*/ 0 h 8850"/>
                <a:gd name="T16" fmla="*/ 0 w 58"/>
                <a:gd name="T17" fmla="*/ 0 h 8850"/>
                <a:gd name="T18" fmla="*/ 0 w 58"/>
                <a:gd name="T19" fmla="*/ 0 h 8850"/>
                <a:gd name="T20" fmla="*/ 0 w 58"/>
                <a:gd name="T21" fmla="*/ 0 h 8850"/>
                <a:gd name="T22" fmla="*/ 0 w 58"/>
                <a:gd name="T23" fmla="*/ 0 h 8850"/>
                <a:gd name="T24" fmla="*/ 0 w 58"/>
                <a:gd name="T25" fmla="*/ 0 h 8850"/>
                <a:gd name="T26" fmla="*/ 0 w 58"/>
                <a:gd name="T27" fmla="*/ 0 h 8850"/>
                <a:gd name="T28" fmla="*/ 0 w 58"/>
                <a:gd name="T29" fmla="*/ 0 h 8850"/>
                <a:gd name="T30" fmla="*/ 0 w 58"/>
                <a:gd name="T31" fmla="*/ 0 h 8850"/>
                <a:gd name="T32" fmla="*/ 0 w 58"/>
                <a:gd name="T33" fmla="*/ 0 h 8850"/>
                <a:gd name="T34" fmla="*/ 0 w 58"/>
                <a:gd name="T35" fmla="*/ 0 h 8850"/>
                <a:gd name="T36" fmla="*/ 0 w 58"/>
                <a:gd name="T37" fmla="*/ 0 h 8850"/>
                <a:gd name="T38" fmla="*/ 0 w 58"/>
                <a:gd name="T39" fmla="*/ 0 h 8850"/>
                <a:gd name="T40" fmla="*/ 0 w 58"/>
                <a:gd name="T41" fmla="*/ 0 h 8850"/>
                <a:gd name="T42" fmla="*/ 0 w 58"/>
                <a:gd name="T43" fmla="*/ 0 h 8850"/>
                <a:gd name="T44" fmla="*/ 0 w 58"/>
                <a:gd name="T45" fmla="*/ 0 h 8850"/>
                <a:gd name="T46" fmla="*/ 0 w 58"/>
                <a:gd name="T47" fmla="*/ 0 h 8850"/>
                <a:gd name="T48" fmla="*/ 0 w 58"/>
                <a:gd name="T49" fmla="*/ 0 h 8850"/>
                <a:gd name="T50" fmla="*/ 0 w 58"/>
                <a:gd name="T51" fmla="*/ 0 h 8850"/>
                <a:gd name="T52" fmla="*/ 0 w 58"/>
                <a:gd name="T53" fmla="*/ 0 h 8850"/>
                <a:gd name="T54" fmla="*/ 0 w 58"/>
                <a:gd name="T55" fmla="*/ 0 h 8850"/>
                <a:gd name="T56" fmla="*/ 0 w 58"/>
                <a:gd name="T57" fmla="*/ 0 h 8850"/>
                <a:gd name="T58" fmla="*/ 0 w 58"/>
                <a:gd name="T59" fmla="*/ 0 h 8850"/>
                <a:gd name="T60" fmla="*/ 0 w 58"/>
                <a:gd name="T61" fmla="*/ 0 h 8850"/>
                <a:gd name="T62" fmla="*/ 0 w 58"/>
                <a:gd name="T63" fmla="*/ 0 h 8850"/>
                <a:gd name="T64" fmla="*/ 0 w 58"/>
                <a:gd name="T65" fmla="*/ 0 h 8850"/>
                <a:gd name="T66" fmla="*/ 0 w 58"/>
                <a:gd name="T67" fmla="*/ 0 h 8850"/>
                <a:gd name="T68" fmla="*/ 0 w 58"/>
                <a:gd name="T69" fmla="*/ 0 h 8850"/>
                <a:gd name="T70" fmla="*/ 0 w 58"/>
                <a:gd name="T71" fmla="*/ 0 h 8850"/>
                <a:gd name="T72" fmla="*/ 0 w 58"/>
                <a:gd name="T73" fmla="*/ 0 h 8850"/>
                <a:gd name="T74" fmla="*/ 0 w 58"/>
                <a:gd name="T75" fmla="*/ 0 h 8850"/>
                <a:gd name="T76" fmla="*/ 0 w 58"/>
                <a:gd name="T77" fmla="*/ 0 h 8850"/>
                <a:gd name="T78" fmla="*/ 0 w 58"/>
                <a:gd name="T79" fmla="*/ 0 h 8850"/>
                <a:gd name="T80" fmla="*/ 0 w 58"/>
                <a:gd name="T81" fmla="*/ 0 h 8850"/>
                <a:gd name="T82" fmla="*/ 0 w 58"/>
                <a:gd name="T83" fmla="*/ 0 h 8850"/>
                <a:gd name="T84" fmla="*/ 0 w 58"/>
                <a:gd name="T85" fmla="*/ 0 h 8850"/>
                <a:gd name="T86" fmla="*/ 0 w 58"/>
                <a:gd name="T87" fmla="*/ 0 h 8850"/>
                <a:gd name="T88" fmla="*/ 0 w 58"/>
                <a:gd name="T89" fmla="*/ 0 h 8850"/>
                <a:gd name="T90" fmla="*/ 0 w 58"/>
                <a:gd name="T91" fmla="*/ 0 h 8850"/>
                <a:gd name="T92" fmla="*/ 0 w 58"/>
                <a:gd name="T93" fmla="*/ 0 h 8850"/>
                <a:gd name="T94" fmla="*/ 0 w 58"/>
                <a:gd name="T95" fmla="*/ 0 h 8850"/>
                <a:gd name="T96" fmla="*/ 0 w 58"/>
                <a:gd name="T97" fmla="*/ 0 h 8850"/>
                <a:gd name="T98" fmla="*/ 0 w 58"/>
                <a:gd name="T99" fmla="*/ 0 h 8850"/>
                <a:gd name="T100" fmla="*/ 0 w 58"/>
                <a:gd name="T101" fmla="*/ 0 h 8850"/>
                <a:gd name="T102" fmla="*/ 0 w 58"/>
                <a:gd name="T103" fmla="*/ 0 h 8850"/>
                <a:gd name="T104" fmla="*/ 0 w 58"/>
                <a:gd name="T105" fmla="*/ 0 h 8850"/>
                <a:gd name="T106" fmla="*/ 0 w 58"/>
                <a:gd name="T107" fmla="*/ 0 h 8850"/>
                <a:gd name="T108" fmla="*/ 0 w 58"/>
                <a:gd name="T109" fmla="*/ 0 h 8850"/>
                <a:gd name="T110" fmla="*/ 0 w 58"/>
                <a:gd name="T111" fmla="*/ 0 h 8850"/>
                <a:gd name="T112" fmla="*/ 0 w 58"/>
                <a:gd name="T113" fmla="*/ 0 h 8850"/>
                <a:gd name="T114" fmla="*/ 0 w 58"/>
                <a:gd name="T115" fmla="*/ 0 h 8850"/>
                <a:gd name="T116" fmla="*/ 0 w 58"/>
                <a:gd name="T117" fmla="*/ 0 h 88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"/>
                <a:gd name="T178" fmla="*/ 0 h 8850"/>
                <a:gd name="T179" fmla="*/ 58 w 58"/>
                <a:gd name="T180" fmla="*/ 8850 h 88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" h="8850">
                  <a:moveTo>
                    <a:pt x="33" y="8837"/>
                  </a:moveTo>
                  <a:lnTo>
                    <a:pt x="33" y="8762"/>
                  </a:lnTo>
                  <a:cubicBezTo>
                    <a:pt x="32" y="8755"/>
                    <a:pt x="38" y="8750"/>
                    <a:pt x="45" y="8750"/>
                  </a:cubicBezTo>
                  <a:cubicBezTo>
                    <a:pt x="52" y="8750"/>
                    <a:pt x="57" y="8755"/>
                    <a:pt x="58" y="8762"/>
                  </a:cubicBezTo>
                  <a:lnTo>
                    <a:pt x="58" y="8837"/>
                  </a:lnTo>
                  <a:cubicBezTo>
                    <a:pt x="58" y="8844"/>
                    <a:pt x="52" y="8850"/>
                    <a:pt x="45" y="8850"/>
                  </a:cubicBezTo>
                  <a:cubicBezTo>
                    <a:pt x="38" y="8850"/>
                    <a:pt x="33" y="8844"/>
                    <a:pt x="33" y="8837"/>
                  </a:cubicBezTo>
                  <a:close/>
                  <a:moveTo>
                    <a:pt x="32" y="8662"/>
                  </a:moveTo>
                  <a:lnTo>
                    <a:pt x="32" y="8587"/>
                  </a:lnTo>
                  <a:cubicBezTo>
                    <a:pt x="32" y="8580"/>
                    <a:pt x="37" y="8575"/>
                    <a:pt x="44" y="8575"/>
                  </a:cubicBezTo>
                  <a:cubicBezTo>
                    <a:pt x="51" y="8575"/>
                    <a:pt x="57" y="8580"/>
                    <a:pt x="57" y="8587"/>
                  </a:cubicBezTo>
                  <a:lnTo>
                    <a:pt x="57" y="8662"/>
                  </a:lnTo>
                  <a:cubicBezTo>
                    <a:pt x="57" y="8669"/>
                    <a:pt x="52" y="8675"/>
                    <a:pt x="45" y="8675"/>
                  </a:cubicBezTo>
                  <a:cubicBezTo>
                    <a:pt x="38" y="8675"/>
                    <a:pt x="32" y="8669"/>
                    <a:pt x="32" y="8662"/>
                  </a:cubicBezTo>
                  <a:close/>
                  <a:moveTo>
                    <a:pt x="31" y="8487"/>
                  </a:moveTo>
                  <a:lnTo>
                    <a:pt x="31" y="8412"/>
                  </a:lnTo>
                  <a:cubicBezTo>
                    <a:pt x="31" y="8405"/>
                    <a:pt x="37" y="8400"/>
                    <a:pt x="44" y="8400"/>
                  </a:cubicBezTo>
                  <a:cubicBezTo>
                    <a:pt x="51" y="8400"/>
                    <a:pt x="56" y="8405"/>
                    <a:pt x="56" y="8412"/>
                  </a:cubicBezTo>
                  <a:lnTo>
                    <a:pt x="56" y="8487"/>
                  </a:lnTo>
                  <a:cubicBezTo>
                    <a:pt x="57" y="8494"/>
                    <a:pt x="51" y="8500"/>
                    <a:pt x="44" y="8500"/>
                  </a:cubicBezTo>
                  <a:cubicBezTo>
                    <a:pt x="37" y="8500"/>
                    <a:pt x="32" y="8494"/>
                    <a:pt x="31" y="8487"/>
                  </a:cubicBezTo>
                  <a:close/>
                  <a:moveTo>
                    <a:pt x="31" y="8312"/>
                  </a:moveTo>
                  <a:lnTo>
                    <a:pt x="31" y="8237"/>
                  </a:lnTo>
                  <a:cubicBezTo>
                    <a:pt x="31" y="8230"/>
                    <a:pt x="36" y="8225"/>
                    <a:pt x="43" y="8225"/>
                  </a:cubicBezTo>
                  <a:cubicBezTo>
                    <a:pt x="50" y="8225"/>
                    <a:pt x="56" y="8230"/>
                    <a:pt x="56" y="8237"/>
                  </a:cubicBezTo>
                  <a:lnTo>
                    <a:pt x="56" y="8312"/>
                  </a:lnTo>
                  <a:cubicBezTo>
                    <a:pt x="56" y="8319"/>
                    <a:pt x="50" y="8325"/>
                    <a:pt x="43" y="8325"/>
                  </a:cubicBezTo>
                  <a:cubicBezTo>
                    <a:pt x="36" y="8325"/>
                    <a:pt x="31" y="8319"/>
                    <a:pt x="31" y="8312"/>
                  </a:cubicBezTo>
                  <a:close/>
                  <a:moveTo>
                    <a:pt x="30" y="8137"/>
                  </a:moveTo>
                  <a:lnTo>
                    <a:pt x="30" y="8062"/>
                  </a:lnTo>
                  <a:cubicBezTo>
                    <a:pt x="30" y="8055"/>
                    <a:pt x="35" y="8050"/>
                    <a:pt x="42" y="8050"/>
                  </a:cubicBezTo>
                  <a:cubicBezTo>
                    <a:pt x="49" y="8050"/>
                    <a:pt x="55" y="8055"/>
                    <a:pt x="55" y="8062"/>
                  </a:cubicBezTo>
                  <a:lnTo>
                    <a:pt x="55" y="8137"/>
                  </a:lnTo>
                  <a:cubicBezTo>
                    <a:pt x="55" y="8144"/>
                    <a:pt x="50" y="8150"/>
                    <a:pt x="43" y="8150"/>
                  </a:cubicBezTo>
                  <a:cubicBezTo>
                    <a:pt x="36" y="8150"/>
                    <a:pt x="30" y="8144"/>
                    <a:pt x="30" y="8137"/>
                  </a:cubicBezTo>
                  <a:close/>
                  <a:moveTo>
                    <a:pt x="30" y="7962"/>
                  </a:moveTo>
                  <a:lnTo>
                    <a:pt x="29" y="7887"/>
                  </a:lnTo>
                  <a:cubicBezTo>
                    <a:pt x="29" y="7880"/>
                    <a:pt x="35" y="7875"/>
                    <a:pt x="42" y="7875"/>
                  </a:cubicBezTo>
                  <a:cubicBezTo>
                    <a:pt x="49" y="7875"/>
                    <a:pt x="54" y="7880"/>
                    <a:pt x="54" y="7887"/>
                  </a:cubicBezTo>
                  <a:lnTo>
                    <a:pt x="55" y="7962"/>
                  </a:lnTo>
                  <a:cubicBezTo>
                    <a:pt x="55" y="7969"/>
                    <a:pt x="49" y="7975"/>
                    <a:pt x="42" y="7975"/>
                  </a:cubicBezTo>
                  <a:cubicBezTo>
                    <a:pt x="35" y="7975"/>
                    <a:pt x="30" y="7969"/>
                    <a:pt x="30" y="7962"/>
                  </a:cubicBezTo>
                  <a:close/>
                  <a:moveTo>
                    <a:pt x="29" y="7787"/>
                  </a:moveTo>
                  <a:lnTo>
                    <a:pt x="29" y="7712"/>
                  </a:lnTo>
                  <a:cubicBezTo>
                    <a:pt x="29" y="7705"/>
                    <a:pt x="34" y="7700"/>
                    <a:pt x="41" y="7700"/>
                  </a:cubicBezTo>
                  <a:cubicBezTo>
                    <a:pt x="48" y="7700"/>
                    <a:pt x="54" y="7705"/>
                    <a:pt x="54" y="7712"/>
                  </a:cubicBezTo>
                  <a:lnTo>
                    <a:pt x="54" y="7787"/>
                  </a:lnTo>
                  <a:cubicBezTo>
                    <a:pt x="54" y="7794"/>
                    <a:pt x="48" y="7800"/>
                    <a:pt x="41" y="7800"/>
                  </a:cubicBezTo>
                  <a:cubicBezTo>
                    <a:pt x="34" y="7800"/>
                    <a:pt x="29" y="7794"/>
                    <a:pt x="29" y="7787"/>
                  </a:cubicBezTo>
                  <a:close/>
                  <a:moveTo>
                    <a:pt x="28" y="7612"/>
                  </a:moveTo>
                  <a:lnTo>
                    <a:pt x="28" y="7537"/>
                  </a:lnTo>
                  <a:cubicBezTo>
                    <a:pt x="28" y="7530"/>
                    <a:pt x="33" y="7525"/>
                    <a:pt x="40" y="7525"/>
                  </a:cubicBezTo>
                  <a:cubicBezTo>
                    <a:pt x="47" y="7525"/>
                    <a:pt x="53" y="7530"/>
                    <a:pt x="53" y="7537"/>
                  </a:cubicBezTo>
                  <a:lnTo>
                    <a:pt x="53" y="7612"/>
                  </a:lnTo>
                  <a:cubicBezTo>
                    <a:pt x="53" y="7619"/>
                    <a:pt x="48" y="7625"/>
                    <a:pt x="41" y="7625"/>
                  </a:cubicBezTo>
                  <a:cubicBezTo>
                    <a:pt x="34" y="7625"/>
                    <a:pt x="28" y="7619"/>
                    <a:pt x="28" y="7612"/>
                  </a:cubicBezTo>
                  <a:close/>
                  <a:moveTo>
                    <a:pt x="28" y="7437"/>
                  </a:moveTo>
                  <a:lnTo>
                    <a:pt x="27" y="7362"/>
                  </a:lnTo>
                  <a:cubicBezTo>
                    <a:pt x="27" y="7355"/>
                    <a:pt x="33" y="7350"/>
                    <a:pt x="40" y="7350"/>
                  </a:cubicBezTo>
                  <a:cubicBezTo>
                    <a:pt x="47" y="7350"/>
                    <a:pt x="52" y="7355"/>
                    <a:pt x="52" y="7362"/>
                  </a:cubicBezTo>
                  <a:lnTo>
                    <a:pt x="53" y="7437"/>
                  </a:lnTo>
                  <a:cubicBezTo>
                    <a:pt x="53" y="7444"/>
                    <a:pt x="47" y="7450"/>
                    <a:pt x="40" y="7450"/>
                  </a:cubicBezTo>
                  <a:cubicBezTo>
                    <a:pt x="33" y="7450"/>
                    <a:pt x="28" y="7444"/>
                    <a:pt x="28" y="7437"/>
                  </a:cubicBezTo>
                  <a:close/>
                  <a:moveTo>
                    <a:pt x="27" y="7262"/>
                  </a:moveTo>
                  <a:lnTo>
                    <a:pt x="27" y="7187"/>
                  </a:lnTo>
                  <a:cubicBezTo>
                    <a:pt x="27" y="7180"/>
                    <a:pt x="32" y="7175"/>
                    <a:pt x="39" y="7175"/>
                  </a:cubicBezTo>
                  <a:cubicBezTo>
                    <a:pt x="46" y="7175"/>
                    <a:pt x="52" y="7180"/>
                    <a:pt x="52" y="7187"/>
                  </a:cubicBezTo>
                  <a:lnTo>
                    <a:pt x="52" y="7262"/>
                  </a:lnTo>
                  <a:cubicBezTo>
                    <a:pt x="52" y="7269"/>
                    <a:pt x="46" y="7275"/>
                    <a:pt x="39" y="7275"/>
                  </a:cubicBezTo>
                  <a:cubicBezTo>
                    <a:pt x="33" y="7275"/>
                    <a:pt x="27" y="7269"/>
                    <a:pt x="27" y="7262"/>
                  </a:cubicBezTo>
                  <a:close/>
                  <a:moveTo>
                    <a:pt x="26" y="7087"/>
                  </a:moveTo>
                  <a:lnTo>
                    <a:pt x="26" y="7012"/>
                  </a:lnTo>
                  <a:cubicBezTo>
                    <a:pt x="26" y="7005"/>
                    <a:pt x="31" y="7000"/>
                    <a:pt x="38" y="7000"/>
                  </a:cubicBezTo>
                  <a:cubicBezTo>
                    <a:pt x="45" y="7000"/>
                    <a:pt x="51" y="7005"/>
                    <a:pt x="51" y="7012"/>
                  </a:cubicBezTo>
                  <a:lnTo>
                    <a:pt x="51" y="7087"/>
                  </a:lnTo>
                  <a:cubicBezTo>
                    <a:pt x="51" y="7094"/>
                    <a:pt x="46" y="7100"/>
                    <a:pt x="39" y="7100"/>
                  </a:cubicBezTo>
                  <a:cubicBezTo>
                    <a:pt x="32" y="7100"/>
                    <a:pt x="26" y="7094"/>
                    <a:pt x="26" y="7087"/>
                  </a:cubicBezTo>
                  <a:close/>
                  <a:moveTo>
                    <a:pt x="26" y="6912"/>
                  </a:moveTo>
                  <a:lnTo>
                    <a:pt x="25" y="6837"/>
                  </a:lnTo>
                  <a:cubicBezTo>
                    <a:pt x="25" y="6830"/>
                    <a:pt x="31" y="6825"/>
                    <a:pt x="38" y="6825"/>
                  </a:cubicBezTo>
                  <a:cubicBezTo>
                    <a:pt x="45" y="6825"/>
                    <a:pt x="50" y="6830"/>
                    <a:pt x="50" y="6837"/>
                  </a:cubicBezTo>
                  <a:lnTo>
                    <a:pt x="51" y="6912"/>
                  </a:lnTo>
                  <a:cubicBezTo>
                    <a:pt x="51" y="6919"/>
                    <a:pt x="45" y="6925"/>
                    <a:pt x="38" y="6925"/>
                  </a:cubicBezTo>
                  <a:cubicBezTo>
                    <a:pt x="31" y="6925"/>
                    <a:pt x="26" y="6919"/>
                    <a:pt x="26" y="6912"/>
                  </a:cubicBezTo>
                  <a:close/>
                  <a:moveTo>
                    <a:pt x="25" y="6737"/>
                  </a:moveTo>
                  <a:lnTo>
                    <a:pt x="25" y="6662"/>
                  </a:lnTo>
                  <a:cubicBezTo>
                    <a:pt x="25" y="6655"/>
                    <a:pt x="30" y="6650"/>
                    <a:pt x="37" y="6650"/>
                  </a:cubicBezTo>
                  <a:cubicBezTo>
                    <a:pt x="44" y="6650"/>
                    <a:pt x="50" y="6655"/>
                    <a:pt x="50" y="6662"/>
                  </a:cubicBezTo>
                  <a:lnTo>
                    <a:pt x="50" y="6737"/>
                  </a:lnTo>
                  <a:cubicBezTo>
                    <a:pt x="50" y="6744"/>
                    <a:pt x="44" y="6750"/>
                    <a:pt x="37" y="6750"/>
                  </a:cubicBezTo>
                  <a:cubicBezTo>
                    <a:pt x="31" y="6750"/>
                    <a:pt x="25" y="6744"/>
                    <a:pt x="25" y="6737"/>
                  </a:cubicBezTo>
                  <a:close/>
                  <a:moveTo>
                    <a:pt x="24" y="6562"/>
                  </a:moveTo>
                  <a:lnTo>
                    <a:pt x="24" y="6487"/>
                  </a:lnTo>
                  <a:cubicBezTo>
                    <a:pt x="24" y="6480"/>
                    <a:pt x="29" y="6475"/>
                    <a:pt x="36" y="6475"/>
                  </a:cubicBezTo>
                  <a:cubicBezTo>
                    <a:pt x="43" y="6475"/>
                    <a:pt x="49" y="6480"/>
                    <a:pt x="49" y="6487"/>
                  </a:cubicBezTo>
                  <a:lnTo>
                    <a:pt x="49" y="6562"/>
                  </a:lnTo>
                  <a:cubicBezTo>
                    <a:pt x="49" y="6569"/>
                    <a:pt x="44" y="6575"/>
                    <a:pt x="37" y="6575"/>
                  </a:cubicBezTo>
                  <a:cubicBezTo>
                    <a:pt x="30" y="6575"/>
                    <a:pt x="24" y="6569"/>
                    <a:pt x="24" y="6562"/>
                  </a:cubicBezTo>
                  <a:close/>
                  <a:moveTo>
                    <a:pt x="24" y="6387"/>
                  </a:moveTo>
                  <a:lnTo>
                    <a:pt x="23" y="6312"/>
                  </a:lnTo>
                  <a:cubicBezTo>
                    <a:pt x="23" y="6305"/>
                    <a:pt x="29" y="6300"/>
                    <a:pt x="36" y="6300"/>
                  </a:cubicBezTo>
                  <a:cubicBezTo>
                    <a:pt x="43" y="6300"/>
                    <a:pt x="48" y="6305"/>
                    <a:pt x="48" y="6312"/>
                  </a:cubicBezTo>
                  <a:lnTo>
                    <a:pt x="49" y="6387"/>
                  </a:lnTo>
                  <a:cubicBezTo>
                    <a:pt x="49" y="6394"/>
                    <a:pt x="43" y="6400"/>
                    <a:pt x="36" y="6400"/>
                  </a:cubicBezTo>
                  <a:cubicBezTo>
                    <a:pt x="29" y="6400"/>
                    <a:pt x="24" y="6394"/>
                    <a:pt x="24" y="6387"/>
                  </a:cubicBezTo>
                  <a:close/>
                  <a:moveTo>
                    <a:pt x="23" y="6212"/>
                  </a:moveTo>
                  <a:lnTo>
                    <a:pt x="23" y="6137"/>
                  </a:lnTo>
                  <a:cubicBezTo>
                    <a:pt x="23" y="6130"/>
                    <a:pt x="28" y="6125"/>
                    <a:pt x="35" y="6125"/>
                  </a:cubicBezTo>
                  <a:cubicBezTo>
                    <a:pt x="42" y="6125"/>
                    <a:pt x="48" y="6130"/>
                    <a:pt x="48" y="6137"/>
                  </a:cubicBezTo>
                  <a:lnTo>
                    <a:pt x="48" y="6212"/>
                  </a:lnTo>
                  <a:cubicBezTo>
                    <a:pt x="48" y="6219"/>
                    <a:pt x="42" y="6225"/>
                    <a:pt x="35" y="6225"/>
                  </a:cubicBezTo>
                  <a:cubicBezTo>
                    <a:pt x="29" y="6225"/>
                    <a:pt x="23" y="6219"/>
                    <a:pt x="23" y="6212"/>
                  </a:cubicBezTo>
                  <a:close/>
                  <a:moveTo>
                    <a:pt x="22" y="6037"/>
                  </a:moveTo>
                  <a:lnTo>
                    <a:pt x="22" y="5962"/>
                  </a:lnTo>
                  <a:cubicBezTo>
                    <a:pt x="22" y="5955"/>
                    <a:pt x="28" y="5950"/>
                    <a:pt x="34" y="5950"/>
                  </a:cubicBezTo>
                  <a:cubicBezTo>
                    <a:pt x="41" y="5950"/>
                    <a:pt x="47" y="5955"/>
                    <a:pt x="47" y="5962"/>
                  </a:cubicBezTo>
                  <a:lnTo>
                    <a:pt x="47" y="6037"/>
                  </a:lnTo>
                  <a:cubicBezTo>
                    <a:pt x="47" y="6044"/>
                    <a:pt x="42" y="6050"/>
                    <a:pt x="35" y="6050"/>
                  </a:cubicBezTo>
                  <a:cubicBezTo>
                    <a:pt x="28" y="6050"/>
                    <a:pt x="22" y="6044"/>
                    <a:pt x="22" y="6037"/>
                  </a:cubicBezTo>
                  <a:close/>
                  <a:moveTo>
                    <a:pt x="22" y="5862"/>
                  </a:moveTo>
                  <a:lnTo>
                    <a:pt x="21" y="5787"/>
                  </a:lnTo>
                  <a:cubicBezTo>
                    <a:pt x="21" y="5780"/>
                    <a:pt x="27" y="5775"/>
                    <a:pt x="34" y="5775"/>
                  </a:cubicBezTo>
                  <a:cubicBezTo>
                    <a:pt x="41" y="5775"/>
                    <a:pt x="46" y="5780"/>
                    <a:pt x="46" y="5787"/>
                  </a:cubicBezTo>
                  <a:lnTo>
                    <a:pt x="47" y="5862"/>
                  </a:lnTo>
                  <a:cubicBezTo>
                    <a:pt x="47" y="5869"/>
                    <a:pt x="41" y="5875"/>
                    <a:pt x="34" y="5875"/>
                  </a:cubicBezTo>
                  <a:cubicBezTo>
                    <a:pt x="27" y="5875"/>
                    <a:pt x="22" y="5869"/>
                    <a:pt x="22" y="5862"/>
                  </a:cubicBezTo>
                  <a:close/>
                  <a:moveTo>
                    <a:pt x="21" y="5687"/>
                  </a:moveTo>
                  <a:lnTo>
                    <a:pt x="21" y="5612"/>
                  </a:lnTo>
                  <a:cubicBezTo>
                    <a:pt x="21" y="5605"/>
                    <a:pt x="26" y="5600"/>
                    <a:pt x="33" y="5600"/>
                  </a:cubicBezTo>
                  <a:cubicBezTo>
                    <a:pt x="40" y="5600"/>
                    <a:pt x="46" y="5605"/>
                    <a:pt x="46" y="5612"/>
                  </a:cubicBezTo>
                  <a:lnTo>
                    <a:pt x="46" y="5687"/>
                  </a:lnTo>
                  <a:cubicBezTo>
                    <a:pt x="46" y="5694"/>
                    <a:pt x="40" y="5700"/>
                    <a:pt x="33" y="5700"/>
                  </a:cubicBezTo>
                  <a:cubicBezTo>
                    <a:pt x="27" y="5700"/>
                    <a:pt x="21" y="5694"/>
                    <a:pt x="21" y="5687"/>
                  </a:cubicBezTo>
                  <a:close/>
                  <a:moveTo>
                    <a:pt x="20" y="5512"/>
                  </a:moveTo>
                  <a:lnTo>
                    <a:pt x="20" y="5437"/>
                  </a:lnTo>
                  <a:cubicBezTo>
                    <a:pt x="20" y="5430"/>
                    <a:pt x="26" y="5425"/>
                    <a:pt x="32" y="5425"/>
                  </a:cubicBezTo>
                  <a:cubicBezTo>
                    <a:pt x="39" y="5425"/>
                    <a:pt x="45" y="5430"/>
                    <a:pt x="45" y="5437"/>
                  </a:cubicBezTo>
                  <a:lnTo>
                    <a:pt x="45" y="5512"/>
                  </a:lnTo>
                  <a:cubicBezTo>
                    <a:pt x="45" y="5519"/>
                    <a:pt x="40" y="5525"/>
                    <a:pt x="33" y="5525"/>
                  </a:cubicBezTo>
                  <a:cubicBezTo>
                    <a:pt x="26" y="5525"/>
                    <a:pt x="20" y="5519"/>
                    <a:pt x="20" y="5512"/>
                  </a:cubicBezTo>
                  <a:close/>
                  <a:moveTo>
                    <a:pt x="20" y="5337"/>
                  </a:moveTo>
                  <a:lnTo>
                    <a:pt x="19" y="5262"/>
                  </a:lnTo>
                  <a:cubicBezTo>
                    <a:pt x="19" y="5255"/>
                    <a:pt x="25" y="5250"/>
                    <a:pt x="32" y="5250"/>
                  </a:cubicBezTo>
                  <a:cubicBezTo>
                    <a:pt x="39" y="5250"/>
                    <a:pt x="44" y="5255"/>
                    <a:pt x="44" y="5262"/>
                  </a:cubicBezTo>
                  <a:lnTo>
                    <a:pt x="45" y="5337"/>
                  </a:lnTo>
                  <a:cubicBezTo>
                    <a:pt x="45" y="5344"/>
                    <a:pt x="39" y="5350"/>
                    <a:pt x="32" y="5350"/>
                  </a:cubicBezTo>
                  <a:cubicBezTo>
                    <a:pt x="25" y="5350"/>
                    <a:pt x="20" y="5344"/>
                    <a:pt x="20" y="5337"/>
                  </a:cubicBezTo>
                  <a:close/>
                  <a:moveTo>
                    <a:pt x="19" y="5162"/>
                  </a:moveTo>
                  <a:lnTo>
                    <a:pt x="19" y="5087"/>
                  </a:lnTo>
                  <a:cubicBezTo>
                    <a:pt x="19" y="5080"/>
                    <a:pt x="24" y="5075"/>
                    <a:pt x="31" y="5075"/>
                  </a:cubicBezTo>
                  <a:cubicBezTo>
                    <a:pt x="38" y="5075"/>
                    <a:pt x="44" y="5080"/>
                    <a:pt x="44" y="5087"/>
                  </a:cubicBezTo>
                  <a:lnTo>
                    <a:pt x="44" y="5162"/>
                  </a:lnTo>
                  <a:cubicBezTo>
                    <a:pt x="44" y="5169"/>
                    <a:pt x="38" y="5175"/>
                    <a:pt x="31" y="5175"/>
                  </a:cubicBezTo>
                  <a:cubicBezTo>
                    <a:pt x="25" y="5175"/>
                    <a:pt x="19" y="5169"/>
                    <a:pt x="19" y="5162"/>
                  </a:cubicBezTo>
                  <a:close/>
                  <a:moveTo>
                    <a:pt x="18" y="4987"/>
                  </a:moveTo>
                  <a:lnTo>
                    <a:pt x="18" y="4912"/>
                  </a:lnTo>
                  <a:cubicBezTo>
                    <a:pt x="18" y="4905"/>
                    <a:pt x="24" y="4900"/>
                    <a:pt x="30" y="4900"/>
                  </a:cubicBezTo>
                  <a:cubicBezTo>
                    <a:pt x="37" y="4900"/>
                    <a:pt x="43" y="4905"/>
                    <a:pt x="43" y="4912"/>
                  </a:cubicBezTo>
                  <a:lnTo>
                    <a:pt x="43" y="4987"/>
                  </a:lnTo>
                  <a:cubicBezTo>
                    <a:pt x="43" y="4994"/>
                    <a:pt x="38" y="5000"/>
                    <a:pt x="31" y="5000"/>
                  </a:cubicBezTo>
                  <a:cubicBezTo>
                    <a:pt x="24" y="5000"/>
                    <a:pt x="18" y="4994"/>
                    <a:pt x="18" y="4987"/>
                  </a:cubicBezTo>
                  <a:close/>
                  <a:moveTo>
                    <a:pt x="18" y="4812"/>
                  </a:moveTo>
                  <a:lnTo>
                    <a:pt x="17" y="4737"/>
                  </a:lnTo>
                  <a:cubicBezTo>
                    <a:pt x="17" y="4730"/>
                    <a:pt x="23" y="4725"/>
                    <a:pt x="30" y="4725"/>
                  </a:cubicBezTo>
                  <a:cubicBezTo>
                    <a:pt x="37" y="4725"/>
                    <a:pt x="42" y="4730"/>
                    <a:pt x="42" y="4737"/>
                  </a:cubicBezTo>
                  <a:lnTo>
                    <a:pt x="43" y="4812"/>
                  </a:lnTo>
                  <a:cubicBezTo>
                    <a:pt x="43" y="4819"/>
                    <a:pt x="37" y="4825"/>
                    <a:pt x="30" y="4825"/>
                  </a:cubicBezTo>
                  <a:cubicBezTo>
                    <a:pt x="23" y="4825"/>
                    <a:pt x="18" y="4819"/>
                    <a:pt x="18" y="4812"/>
                  </a:cubicBezTo>
                  <a:close/>
                  <a:moveTo>
                    <a:pt x="17" y="4637"/>
                  </a:moveTo>
                  <a:lnTo>
                    <a:pt x="17" y="4562"/>
                  </a:lnTo>
                  <a:cubicBezTo>
                    <a:pt x="17" y="4555"/>
                    <a:pt x="22" y="4550"/>
                    <a:pt x="29" y="4550"/>
                  </a:cubicBezTo>
                  <a:cubicBezTo>
                    <a:pt x="36" y="4550"/>
                    <a:pt x="42" y="4555"/>
                    <a:pt x="42" y="4562"/>
                  </a:cubicBezTo>
                  <a:lnTo>
                    <a:pt x="42" y="4637"/>
                  </a:lnTo>
                  <a:cubicBezTo>
                    <a:pt x="42" y="4644"/>
                    <a:pt x="36" y="4650"/>
                    <a:pt x="30" y="4650"/>
                  </a:cubicBezTo>
                  <a:cubicBezTo>
                    <a:pt x="23" y="4650"/>
                    <a:pt x="17" y="4644"/>
                    <a:pt x="17" y="4637"/>
                  </a:cubicBezTo>
                  <a:close/>
                  <a:moveTo>
                    <a:pt x="16" y="4462"/>
                  </a:moveTo>
                  <a:lnTo>
                    <a:pt x="16" y="4387"/>
                  </a:lnTo>
                  <a:cubicBezTo>
                    <a:pt x="16" y="4380"/>
                    <a:pt x="22" y="4375"/>
                    <a:pt x="28" y="4375"/>
                  </a:cubicBezTo>
                  <a:cubicBezTo>
                    <a:pt x="35" y="4375"/>
                    <a:pt x="41" y="4380"/>
                    <a:pt x="41" y="4387"/>
                  </a:cubicBezTo>
                  <a:lnTo>
                    <a:pt x="41" y="4462"/>
                  </a:lnTo>
                  <a:cubicBezTo>
                    <a:pt x="41" y="4469"/>
                    <a:pt x="36" y="4475"/>
                    <a:pt x="29" y="4475"/>
                  </a:cubicBezTo>
                  <a:cubicBezTo>
                    <a:pt x="22" y="4475"/>
                    <a:pt x="16" y="4469"/>
                    <a:pt x="16" y="4462"/>
                  </a:cubicBezTo>
                  <a:close/>
                  <a:moveTo>
                    <a:pt x="16" y="4287"/>
                  </a:moveTo>
                  <a:lnTo>
                    <a:pt x="15" y="4212"/>
                  </a:lnTo>
                  <a:cubicBezTo>
                    <a:pt x="15" y="4205"/>
                    <a:pt x="21" y="4200"/>
                    <a:pt x="28" y="4200"/>
                  </a:cubicBezTo>
                  <a:cubicBezTo>
                    <a:pt x="35" y="4200"/>
                    <a:pt x="40" y="4205"/>
                    <a:pt x="40" y="4212"/>
                  </a:cubicBezTo>
                  <a:lnTo>
                    <a:pt x="41" y="4287"/>
                  </a:lnTo>
                  <a:cubicBezTo>
                    <a:pt x="41" y="4294"/>
                    <a:pt x="35" y="4300"/>
                    <a:pt x="28" y="4300"/>
                  </a:cubicBezTo>
                  <a:cubicBezTo>
                    <a:pt x="21" y="4300"/>
                    <a:pt x="16" y="4294"/>
                    <a:pt x="16" y="4287"/>
                  </a:cubicBezTo>
                  <a:close/>
                  <a:moveTo>
                    <a:pt x="15" y="4112"/>
                  </a:moveTo>
                  <a:lnTo>
                    <a:pt x="15" y="4037"/>
                  </a:lnTo>
                  <a:cubicBezTo>
                    <a:pt x="15" y="4030"/>
                    <a:pt x="20" y="4025"/>
                    <a:pt x="27" y="4025"/>
                  </a:cubicBezTo>
                  <a:cubicBezTo>
                    <a:pt x="34" y="4025"/>
                    <a:pt x="40" y="4030"/>
                    <a:pt x="40" y="4037"/>
                  </a:cubicBezTo>
                  <a:lnTo>
                    <a:pt x="40" y="4112"/>
                  </a:lnTo>
                  <a:cubicBezTo>
                    <a:pt x="40" y="4119"/>
                    <a:pt x="34" y="4125"/>
                    <a:pt x="28" y="4125"/>
                  </a:cubicBezTo>
                  <a:cubicBezTo>
                    <a:pt x="21" y="4125"/>
                    <a:pt x="15" y="4119"/>
                    <a:pt x="15" y="4112"/>
                  </a:cubicBezTo>
                  <a:close/>
                  <a:moveTo>
                    <a:pt x="14" y="3937"/>
                  </a:moveTo>
                  <a:lnTo>
                    <a:pt x="14" y="3862"/>
                  </a:lnTo>
                  <a:cubicBezTo>
                    <a:pt x="14" y="3855"/>
                    <a:pt x="20" y="3850"/>
                    <a:pt x="27" y="3850"/>
                  </a:cubicBezTo>
                  <a:cubicBezTo>
                    <a:pt x="33" y="3850"/>
                    <a:pt x="39" y="3855"/>
                    <a:pt x="39" y="3862"/>
                  </a:cubicBezTo>
                  <a:lnTo>
                    <a:pt x="39" y="3937"/>
                  </a:lnTo>
                  <a:cubicBezTo>
                    <a:pt x="39" y="3944"/>
                    <a:pt x="34" y="3950"/>
                    <a:pt x="27" y="3950"/>
                  </a:cubicBezTo>
                  <a:cubicBezTo>
                    <a:pt x="20" y="3950"/>
                    <a:pt x="14" y="3944"/>
                    <a:pt x="14" y="3937"/>
                  </a:cubicBezTo>
                  <a:close/>
                  <a:moveTo>
                    <a:pt x="14" y="3762"/>
                  </a:moveTo>
                  <a:lnTo>
                    <a:pt x="13" y="3687"/>
                  </a:lnTo>
                  <a:cubicBezTo>
                    <a:pt x="13" y="3680"/>
                    <a:pt x="19" y="3675"/>
                    <a:pt x="26" y="3675"/>
                  </a:cubicBezTo>
                  <a:cubicBezTo>
                    <a:pt x="33" y="3675"/>
                    <a:pt x="38" y="3680"/>
                    <a:pt x="38" y="3687"/>
                  </a:cubicBezTo>
                  <a:lnTo>
                    <a:pt x="39" y="3762"/>
                  </a:lnTo>
                  <a:cubicBezTo>
                    <a:pt x="39" y="3769"/>
                    <a:pt x="33" y="3775"/>
                    <a:pt x="26" y="3775"/>
                  </a:cubicBezTo>
                  <a:cubicBezTo>
                    <a:pt x="19" y="3775"/>
                    <a:pt x="14" y="3769"/>
                    <a:pt x="14" y="3762"/>
                  </a:cubicBezTo>
                  <a:close/>
                  <a:moveTo>
                    <a:pt x="13" y="3587"/>
                  </a:moveTo>
                  <a:lnTo>
                    <a:pt x="13" y="3512"/>
                  </a:lnTo>
                  <a:cubicBezTo>
                    <a:pt x="13" y="3505"/>
                    <a:pt x="18" y="3500"/>
                    <a:pt x="25" y="3500"/>
                  </a:cubicBezTo>
                  <a:cubicBezTo>
                    <a:pt x="32" y="3500"/>
                    <a:pt x="38" y="3505"/>
                    <a:pt x="38" y="3512"/>
                  </a:cubicBezTo>
                  <a:lnTo>
                    <a:pt x="38" y="3587"/>
                  </a:lnTo>
                  <a:cubicBezTo>
                    <a:pt x="38" y="3594"/>
                    <a:pt x="32" y="3600"/>
                    <a:pt x="26" y="3600"/>
                  </a:cubicBezTo>
                  <a:cubicBezTo>
                    <a:pt x="19" y="3600"/>
                    <a:pt x="13" y="3594"/>
                    <a:pt x="13" y="3587"/>
                  </a:cubicBezTo>
                  <a:close/>
                  <a:moveTo>
                    <a:pt x="12" y="3412"/>
                  </a:moveTo>
                  <a:lnTo>
                    <a:pt x="12" y="3337"/>
                  </a:lnTo>
                  <a:cubicBezTo>
                    <a:pt x="12" y="3330"/>
                    <a:pt x="18" y="3325"/>
                    <a:pt x="25" y="3325"/>
                  </a:cubicBezTo>
                  <a:cubicBezTo>
                    <a:pt x="31" y="3325"/>
                    <a:pt x="37" y="3330"/>
                    <a:pt x="37" y="3337"/>
                  </a:cubicBezTo>
                  <a:lnTo>
                    <a:pt x="37" y="3412"/>
                  </a:lnTo>
                  <a:cubicBezTo>
                    <a:pt x="37" y="3419"/>
                    <a:pt x="32" y="3425"/>
                    <a:pt x="25" y="3425"/>
                  </a:cubicBezTo>
                  <a:cubicBezTo>
                    <a:pt x="18" y="3425"/>
                    <a:pt x="12" y="3419"/>
                    <a:pt x="12" y="3412"/>
                  </a:cubicBezTo>
                  <a:close/>
                  <a:moveTo>
                    <a:pt x="12" y="3237"/>
                  </a:moveTo>
                  <a:lnTo>
                    <a:pt x="11" y="3162"/>
                  </a:lnTo>
                  <a:cubicBezTo>
                    <a:pt x="11" y="3155"/>
                    <a:pt x="17" y="3150"/>
                    <a:pt x="24" y="3150"/>
                  </a:cubicBezTo>
                  <a:cubicBezTo>
                    <a:pt x="31" y="3150"/>
                    <a:pt x="36" y="3155"/>
                    <a:pt x="36" y="3162"/>
                  </a:cubicBezTo>
                  <a:lnTo>
                    <a:pt x="37" y="3237"/>
                  </a:lnTo>
                  <a:cubicBezTo>
                    <a:pt x="37" y="3244"/>
                    <a:pt x="31" y="3250"/>
                    <a:pt x="24" y="3250"/>
                  </a:cubicBezTo>
                  <a:cubicBezTo>
                    <a:pt x="17" y="3250"/>
                    <a:pt x="12" y="3244"/>
                    <a:pt x="12" y="3237"/>
                  </a:cubicBezTo>
                  <a:close/>
                  <a:moveTo>
                    <a:pt x="11" y="3062"/>
                  </a:moveTo>
                  <a:lnTo>
                    <a:pt x="11" y="2987"/>
                  </a:lnTo>
                  <a:cubicBezTo>
                    <a:pt x="11" y="2980"/>
                    <a:pt x="16" y="2975"/>
                    <a:pt x="23" y="2975"/>
                  </a:cubicBezTo>
                  <a:cubicBezTo>
                    <a:pt x="30" y="2975"/>
                    <a:pt x="36" y="2980"/>
                    <a:pt x="36" y="2987"/>
                  </a:cubicBezTo>
                  <a:lnTo>
                    <a:pt x="36" y="3062"/>
                  </a:lnTo>
                  <a:cubicBezTo>
                    <a:pt x="36" y="3069"/>
                    <a:pt x="30" y="3075"/>
                    <a:pt x="24" y="3075"/>
                  </a:cubicBezTo>
                  <a:cubicBezTo>
                    <a:pt x="17" y="3075"/>
                    <a:pt x="11" y="3069"/>
                    <a:pt x="11" y="3062"/>
                  </a:cubicBezTo>
                  <a:close/>
                  <a:moveTo>
                    <a:pt x="10" y="2887"/>
                  </a:moveTo>
                  <a:lnTo>
                    <a:pt x="10" y="2812"/>
                  </a:lnTo>
                  <a:cubicBezTo>
                    <a:pt x="10" y="2805"/>
                    <a:pt x="16" y="2800"/>
                    <a:pt x="23" y="2800"/>
                  </a:cubicBezTo>
                  <a:cubicBezTo>
                    <a:pt x="29" y="2800"/>
                    <a:pt x="35" y="2805"/>
                    <a:pt x="35" y="2812"/>
                  </a:cubicBezTo>
                  <a:lnTo>
                    <a:pt x="35" y="2887"/>
                  </a:lnTo>
                  <a:cubicBezTo>
                    <a:pt x="35" y="2894"/>
                    <a:pt x="30" y="2900"/>
                    <a:pt x="23" y="2900"/>
                  </a:cubicBezTo>
                  <a:cubicBezTo>
                    <a:pt x="16" y="2900"/>
                    <a:pt x="10" y="2894"/>
                    <a:pt x="10" y="2887"/>
                  </a:cubicBezTo>
                  <a:close/>
                  <a:moveTo>
                    <a:pt x="10" y="2712"/>
                  </a:moveTo>
                  <a:lnTo>
                    <a:pt x="9" y="2637"/>
                  </a:lnTo>
                  <a:cubicBezTo>
                    <a:pt x="9" y="2630"/>
                    <a:pt x="15" y="2625"/>
                    <a:pt x="22" y="2625"/>
                  </a:cubicBezTo>
                  <a:cubicBezTo>
                    <a:pt x="29" y="2625"/>
                    <a:pt x="34" y="2630"/>
                    <a:pt x="34" y="2637"/>
                  </a:cubicBezTo>
                  <a:lnTo>
                    <a:pt x="35" y="2712"/>
                  </a:lnTo>
                  <a:cubicBezTo>
                    <a:pt x="35" y="2719"/>
                    <a:pt x="29" y="2725"/>
                    <a:pt x="22" y="2725"/>
                  </a:cubicBezTo>
                  <a:cubicBezTo>
                    <a:pt x="15" y="2725"/>
                    <a:pt x="10" y="2719"/>
                    <a:pt x="10" y="2712"/>
                  </a:cubicBezTo>
                  <a:close/>
                  <a:moveTo>
                    <a:pt x="9" y="2537"/>
                  </a:moveTo>
                  <a:lnTo>
                    <a:pt x="9" y="2462"/>
                  </a:lnTo>
                  <a:cubicBezTo>
                    <a:pt x="9" y="2455"/>
                    <a:pt x="14" y="2450"/>
                    <a:pt x="21" y="2450"/>
                  </a:cubicBezTo>
                  <a:cubicBezTo>
                    <a:pt x="28" y="2450"/>
                    <a:pt x="34" y="2455"/>
                    <a:pt x="34" y="2462"/>
                  </a:cubicBezTo>
                  <a:lnTo>
                    <a:pt x="34" y="2537"/>
                  </a:lnTo>
                  <a:cubicBezTo>
                    <a:pt x="34" y="2544"/>
                    <a:pt x="29" y="2550"/>
                    <a:pt x="22" y="2550"/>
                  </a:cubicBezTo>
                  <a:cubicBezTo>
                    <a:pt x="15" y="2550"/>
                    <a:pt x="9" y="2544"/>
                    <a:pt x="9" y="2537"/>
                  </a:cubicBezTo>
                  <a:close/>
                  <a:moveTo>
                    <a:pt x="8" y="2362"/>
                  </a:moveTo>
                  <a:lnTo>
                    <a:pt x="8" y="2287"/>
                  </a:lnTo>
                  <a:cubicBezTo>
                    <a:pt x="8" y="2280"/>
                    <a:pt x="14" y="2275"/>
                    <a:pt x="21" y="2275"/>
                  </a:cubicBezTo>
                  <a:cubicBezTo>
                    <a:pt x="27" y="2275"/>
                    <a:pt x="33" y="2280"/>
                    <a:pt x="33" y="2287"/>
                  </a:cubicBezTo>
                  <a:lnTo>
                    <a:pt x="33" y="2362"/>
                  </a:lnTo>
                  <a:cubicBezTo>
                    <a:pt x="33" y="2369"/>
                    <a:pt x="28" y="2375"/>
                    <a:pt x="21" y="2375"/>
                  </a:cubicBezTo>
                  <a:cubicBezTo>
                    <a:pt x="14" y="2375"/>
                    <a:pt x="8" y="2369"/>
                    <a:pt x="8" y="2362"/>
                  </a:cubicBezTo>
                  <a:close/>
                  <a:moveTo>
                    <a:pt x="8" y="2187"/>
                  </a:moveTo>
                  <a:lnTo>
                    <a:pt x="7" y="2112"/>
                  </a:lnTo>
                  <a:cubicBezTo>
                    <a:pt x="7" y="2105"/>
                    <a:pt x="13" y="2100"/>
                    <a:pt x="20" y="2100"/>
                  </a:cubicBezTo>
                  <a:cubicBezTo>
                    <a:pt x="27" y="2100"/>
                    <a:pt x="32" y="2105"/>
                    <a:pt x="32" y="2112"/>
                  </a:cubicBezTo>
                  <a:lnTo>
                    <a:pt x="33" y="2187"/>
                  </a:lnTo>
                  <a:cubicBezTo>
                    <a:pt x="33" y="2194"/>
                    <a:pt x="27" y="2200"/>
                    <a:pt x="20" y="2200"/>
                  </a:cubicBezTo>
                  <a:cubicBezTo>
                    <a:pt x="13" y="2200"/>
                    <a:pt x="8" y="2194"/>
                    <a:pt x="8" y="2187"/>
                  </a:cubicBezTo>
                  <a:close/>
                  <a:moveTo>
                    <a:pt x="7" y="2012"/>
                  </a:moveTo>
                  <a:lnTo>
                    <a:pt x="7" y="1937"/>
                  </a:lnTo>
                  <a:cubicBezTo>
                    <a:pt x="7" y="1930"/>
                    <a:pt x="12" y="1925"/>
                    <a:pt x="19" y="1925"/>
                  </a:cubicBezTo>
                  <a:cubicBezTo>
                    <a:pt x="26" y="1925"/>
                    <a:pt x="32" y="1930"/>
                    <a:pt x="32" y="1937"/>
                  </a:cubicBezTo>
                  <a:lnTo>
                    <a:pt x="32" y="2012"/>
                  </a:lnTo>
                  <a:cubicBezTo>
                    <a:pt x="32" y="2019"/>
                    <a:pt x="27" y="2025"/>
                    <a:pt x="20" y="2025"/>
                  </a:cubicBezTo>
                  <a:cubicBezTo>
                    <a:pt x="13" y="2025"/>
                    <a:pt x="7" y="2019"/>
                    <a:pt x="7" y="2012"/>
                  </a:cubicBezTo>
                  <a:close/>
                  <a:moveTo>
                    <a:pt x="6" y="1837"/>
                  </a:moveTo>
                  <a:lnTo>
                    <a:pt x="6" y="1762"/>
                  </a:lnTo>
                  <a:cubicBezTo>
                    <a:pt x="6" y="1755"/>
                    <a:pt x="12" y="1750"/>
                    <a:pt x="19" y="1750"/>
                  </a:cubicBezTo>
                  <a:cubicBezTo>
                    <a:pt x="26" y="1750"/>
                    <a:pt x="31" y="1755"/>
                    <a:pt x="31" y="1762"/>
                  </a:cubicBezTo>
                  <a:lnTo>
                    <a:pt x="31" y="1837"/>
                  </a:lnTo>
                  <a:cubicBezTo>
                    <a:pt x="31" y="1844"/>
                    <a:pt x="26" y="1850"/>
                    <a:pt x="19" y="1850"/>
                  </a:cubicBezTo>
                  <a:cubicBezTo>
                    <a:pt x="12" y="1850"/>
                    <a:pt x="6" y="1844"/>
                    <a:pt x="6" y="1837"/>
                  </a:cubicBezTo>
                  <a:close/>
                  <a:moveTo>
                    <a:pt x="6" y="1662"/>
                  </a:moveTo>
                  <a:lnTo>
                    <a:pt x="6" y="1587"/>
                  </a:lnTo>
                  <a:cubicBezTo>
                    <a:pt x="5" y="1580"/>
                    <a:pt x="11" y="1575"/>
                    <a:pt x="18" y="1575"/>
                  </a:cubicBezTo>
                  <a:cubicBezTo>
                    <a:pt x="25" y="1575"/>
                    <a:pt x="30" y="1580"/>
                    <a:pt x="31" y="1587"/>
                  </a:cubicBezTo>
                  <a:lnTo>
                    <a:pt x="31" y="1662"/>
                  </a:lnTo>
                  <a:cubicBezTo>
                    <a:pt x="31" y="1669"/>
                    <a:pt x="25" y="1675"/>
                    <a:pt x="18" y="1675"/>
                  </a:cubicBezTo>
                  <a:cubicBezTo>
                    <a:pt x="11" y="1675"/>
                    <a:pt x="6" y="1669"/>
                    <a:pt x="6" y="1662"/>
                  </a:cubicBezTo>
                  <a:close/>
                  <a:moveTo>
                    <a:pt x="5" y="1487"/>
                  </a:moveTo>
                  <a:lnTo>
                    <a:pt x="5" y="1412"/>
                  </a:lnTo>
                  <a:cubicBezTo>
                    <a:pt x="5" y="1405"/>
                    <a:pt x="10" y="1400"/>
                    <a:pt x="17" y="1400"/>
                  </a:cubicBezTo>
                  <a:cubicBezTo>
                    <a:pt x="24" y="1400"/>
                    <a:pt x="30" y="1405"/>
                    <a:pt x="30" y="1412"/>
                  </a:cubicBezTo>
                  <a:lnTo>
                    <a:pt x="30" y="1487"/>
                  </a:lnTo>
                  <a:cubicBezTo>
                    <a:pt x="30" y="1494"/>
                    <a:pt x="25" y="1500"/>
                    <a:pt x="18" y="1500"/>
                  </a:cubicBezTo>
                  <a:cubicBezTo>
                    <a:pt x="11" y="1500"/>
                    <a:pt x="5" y="1494"/>
                    <a:pt x="5" y="1487"/>
                  </a:cubicBezTo>
                  <a:close/>
                  <a:moveTo>
                    <a:pt x="4" y="1312"/>
                  </a:moveTo>
                  <a:lnTo>
                    <a:pt x="4" y="1237"/>
                  </a:lnTo>
                  <a:cubicBezTo>
                    <a:pt x="4" y="1230"/>
                    <a:pt x="10" y="1225"/>
                    <a:pt x="17" y="1225"/>
                  </a:cubicBezTo>
                  <a:cubicBezTo>
                    <a:pt x="24" y="1225"/>
                    <a:pt x="29" y="1230"/>
                    <a:pt x="29" y="1237"/>
                  </a:cubicBezTo>
                  <a:lnTo>
                    <a:pt x="29" y="1312"/>
                  </a:lnTo>
                  <a:cubicBezTo>
                    <a:pt x="30" y="1319"/>
                    <a:pt x="24" y="1325"/>
                    <a:pt x="17" y="1325"/>
                  </a:cubicBezTo>
                  <a:cubicBezTo>
                    <a:pt x="10" y="1325"/>
                    <a:pt x="5" y="1319"/>
                    <a:pt x="4" y="1312"/>
                  </a:cubicBezTo>
                  <a:close/>
                  <a:moveTo>
                    <a:pt x="4" y="1137"/>
                  </a:moveTo>
                  <a:lnTo>
                    <a:pt x="4" y="1062"/>
                  </a:lnTo>
                  <a:cubicBezTo>
                    <a:pt x="4" y="1055"/>
                    <a:pt x="9" y="1050"/>
                    <a:pt x="16" y="1050"/>
                  </a:cubicBezTo>
                  <a:cubicBezTo>
                    <a:pt x="23" y="1050"/>
                    <a:pt x="29" y="1055"/>
                    <a:pt x="29" y="1062"/>
                  </a:cubicBezTo>
                  <a:lnTo>
                    <a:pt x="29" y="1137"/>
                  </a:lnTo>
                  <a:cubicBezTo>
                    <a:pt x="29" y="1144"/>
                    <a:pt x="23" y="1150"/>
                    <a:pt x="16" y="1150"/>
                  </a:cubicBezTo>
                  <a:cubicBezTo>
                    <a:pt x="9" y="1150"/>
                    <a:pt x="4" y="1144"/>
                    <a:pt x="4" y="1137"/>
                  </a:cubicBezTo>
                  <a:close/>
                  <a:moveTo>
                    <a:pt x="3" y="962"/>
                  </a:moveTo>
                  <a:lnTo>
                    <a:pt x="3" y="887"/>
                  </a:lnTo>
                  <a:cubicBezTo>
                    <a:pt x="3" y="880"/>
                    <a:pt x="8" y="875"/>
                    <a:pt x="15" y="875"/>
                  </a:cubicBezTo>
                  <a:cubicBezTo>
                    <a:pt x="22" y="875"/>
                    <a:pt x="28" y="880"/>
                    <a:pt x="28" y="887"/>
                  </a:cubicBezTo>
                  <a:lnTo>
                    <a:pt x="28" y="962"/>
                  </a:lnTo>
                  <a:cubicBezTo>
                    <a:pt x="28" y="969"/>
                    <a:pt x="23" y="975"/>
                    <a:pt x="16" y="975"/>
                  </a:cubicBezTo>
                  <a:cubicBezTo>
                    <a:pt x="9" y="975"/>
                    <a:pt x="3" y="969"/>
                    <a:pt x="3" y="962"/>
                  </a:cubicBezTo>
                  <a:close/>
                  <a:moveTo>
                    <a:pt x="3" y="787"/>
                  </a:moveTo>
                  <a:lnTo>
                    <a:pt x="2" y="712"/>
                  </a:lnTo>
                  <a:cubicBezTo>
                    <a:pt x="2" y="705"/>
                    <a:pt x="8" y="700"/>
                    <a:pt x="15" y="700"/>
                  </a:cubicBezTo>
                  <a:cubicBezTo>
                    <a:pt x="22" y="700"/>
                    <a:pt x="27" y="705"/>
                    <a:pt x="27" y="712"/>
                  </a:cubicBezTo>
                  <a:lnTo>
                    <a:pt x="28" y="787"/>
                  </a:lnTo>
                  <a:cubicBezTo>
                    <a:pt x="28" y="794"/>
                    <a:pt x="22" y="800"/>
                    <a:pt x="15" y="800"/>
                  </a:cubicBezTo>
                  <a:cubicBezTo>
                    <a:pt x="8" y="800"/>
                    <a:pt x="3" y="794"/>
                    <a:pt x="3" y="787"/>
                  </a:cubicBezTo>
                  <a:close/>
                  <a:moveTo>
                    <a:pt x="2" y="612"/>
                  </a:moveTo>
                  <a:lnTo>
                    <a:pt x="2" y="537"/>
                  </a:lnTo>
                  <a:cubicBezTo>
                    <a:pt x="2" y="530"/>
                    <a:pt x="7" y="525"/>
                    <a:pt x="14" y="525"/>
                  </a:cubicBezTo>
                  <a:cubicBezTo>
                    <a:pt x="21" y="525"/>
                    <a:pt x="27" y="530"/>
                    <a:pt x="27" y="537"/>
                  </a:cubicBezTo>
                  <a:lnTo>
                    <a:pt x="27" y="612"/>
                  </a:lnTo>
                  <a:cubicBezTo>
                    <a:pt x="27" y="619"/>
                    <a:pt x="21" y="625"/>
                    <a:pt x="14" y="625"/>
                  </a:cubicBezTo>
                  <a:cubicBezTo>
                    <a:pt x="8" y="625"/>
                    <a:pt x="2" y="619"/>
                    <a:pt x="2" y="612"/>
                  </a:cubicBezTo>
                  <a:close/>
                  <a:moveTo>
                    <a:pt x="1" y="437"/>
                  </a:moveTo>
                  <a:lnTo>
                    <a:pt x="1" y="362"/>
                  </a:lnTo>
                  <a:cubicBezTo>
                    <a:pt x="1" y="356"/>
                    <a:pt x="6" y="350"/>
                    <a:pt x="13" y="350"/>
                  </a:cubicBezTo>
                  <a:cubicBezTo>
                    <a:pt x="20" y="350"/>
                    <a:pt x="26" y="355"/>
                    <a:pt x="26" y="362"/>
                  </a:cubicBezTo>
                  <a:lnTo>
                    <a:pt x="26" y="437"/>
                  </a:lnTo>
                  <a:cubicBezTo>
                    <a:pt x="26" y="444"/>
                    <a:pt x="21" y="450"/>
                    <a:pt x="14" y="450"/>
                  </a:cubicBezTo>
                  <a:cubicBezTo>
                    <a:pt x="7" y="450"/>
                    <a:pt x="1" y="444"/>
                    <a:pt x="1" y="437"/>
                  </a:cubicBezTo>
                  <a:close/>
                  <a:moveTo>
                    <a:pt x="1" y="262"/>
                  </a:moveTo>
                  <a:lnTo>
                    <a:pt x="0" y="187"/>
                  </a:lnTo>
                  <a:cubicBezTo>
                    <a:pt x="0" y="181"/>
                    <a:pt x="6" y="175"/>
                    <a:pt x="13" y="175"/>
                  </a:cubicBezTo>
                  <a:cubicBezTo>
                    <a:pt x="20" y="175"/>
                    <a:pt x="25" y="180"/>
                    <a:pt x="25" y="187"/>
                  </a:cubicBezTo>
                  <a:lnTo>
                    <a:pt x="26" y="262"/>
                  </a:lnTo>
                  <a:cubicBezTo>
                    <a:pt x="26" y="269"/>
                    <a:pt x="20" y="275"/>
                    <a:pt x="13" y="275"/>
                  </a:cubicBezTo>
                  <a:cubicBezTo>
                    <a:pt x="6" y="275"/>
                    <a:pt x="1" y="269"/>
                    <a:pt x="1" y="262"/>
                  </a:cubicBezTo>
                  <a:close/>
                  <a:moveTo>
                    <a:pt x="0" y="87"/>
                  </a:moveTo>
                  <a:lnTo>
                    <a:pt x="0" y="12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lnTo>
                    <a:pt x="25" y="87"/>
                  </a:lnTo>
                  <a:cubicBezTo>
                    <a:pt x="25" y="94"/>
                    <a:pt x="19" y="100"/>
                    <a:pt x="12" y="100"/>
                  </a:cubicBezTo>
                  <a:cubicBezTo>
                    <a:pt x="6" y="100"/>
                    <a:pt x="0" y="94"/>
                    <a:pt x="0" y="87"/>
                  </a:cubicBez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6" name="Freeform 339"/>
            <p:cNvSpPr>
              <a:spLocks noEditPoints="1"/>
            </p:cNvSpPr>
            <p:nvPr/>
          </p:nvSpPr>
          <p:spPr bwMode="auto">
            <a:xfrm>
              <a:off x="1934" y="1191"/>
              <a:ext cx="3288" cy="3"/>
            </a:xfrm>
            <a:custGeom>
              <a:avLst/>
              <a:gdLst>
                <a:gd name="T0" fmla="*/ 0 w 20050"/>
                <a:gd name="T1" fmla="*/ 0 h 25"/>
                <a:gd name="T2" fmla="*/ 0 w 20050"/>
                <a:gd name="T3" fmla="*/ 0 h 25"/>
                <a:gd name="T4" fmla="*/ 0 w 20050"/>
                <a:gd name="T5" fmla="*/ 0 h 25"/>
                <a:gd name="T6" fmla="*/ 0 w 20050"/>
                <a:gd name="T7" fmla="*/ 0 h 25"/>
                <a:gd name="T8" fmla="*/ 0 w 20050"/>
                <a:gd name="T9" fmla="*/ 0 h 25"/>
                <a:gd name="T10" fmla="*/ 0 w 20050"/>
                <a:gd name="T11" fmla="*/ 0 h 25"/>
                <a:gd name="T12" fmla="*/ 0 w 20050"/>
                <a:gd name="T13" fmla="*/ 0 h 25"/>
                <a:gd name="T14" fmla="*/ 0 w 20050"/>
                <a:gd name="T15" fmla="*/ 0 h 25"/>
                <a:gd name="T16" fmla="*/ 0 w 20050"/>
                <a:gd name="T17" fmla="*/ 0 h 25"/>
                <a:gd name="T18" fmla="*/ 0 w 20050"/>
                <a:gd name="T19" fmla="*/ 0 h 25"/>
                <a:gd name="T20" fmla="*/ 0 w 20050"/>
                <a:gd name="T21" fmla="*/ 0 h 25"/>
                <a:gd name="T22" fmla="*/ 0 w 20050"/>
                <a:gd name="T23" fmla="*/ 0 h 25"/>
                <a:gd name="T24" fmla="*/ 0 w 20050"/>
                <a:gd name="T25" fmla="*/ 0 h 25"/>
                <a:gd name="T26" fmla="*/ 0 w 20050"/>
                <a:gd name="T27" fmla="*/ 0 h 25"/>
                <a:gd name="T28" fmla="*/ 0 w 20050"/>
                <a:gd name="T29" fmla="*/ 0 h 25"/>
                <a:gd name="T30" fmla="*/ 0 w 20050"/>
                <a:gd name="T31" fmla="*/ 0 h 25"/>
                <a:gd name="T32" fmla="*/ 0 w 20050"/>
                <a:gd name="T33" fmla="*/ 0 h 25"/>
                <a:gd name="T34" fmla="*/ 0 w 20050"/>
                <a:gd name="T35" fmla="*/ 0 h 25"/>
                <a:gd name="T36" fmla="*/ 0 w 20050"/>
                <a:gd name="T37" fmla="*/ 0 h 25"/>
                <a:gd name="T38" fmla="*/ 0 w 20050"/>
                <a:gd name="T39" fmla="*/ 0 h 25"/>
                <a:gd name="T40" fmla="*/ 0 w 20050"/>
                <a:gd name="T41" fmla="*/ 0 h 25"/>
                <a:gd name="T42" fmla="*/ 0 w 20050"/>
                <a:gd name="T43" fmla="*/ 0 h 25"/>
                <a:gd name="T44" fmla="*/ 0 w 20050"/>
                <a:gd name="T45" fmla="*/ 0 h 25"/>
                <a:gd name="T46" fmla="*/ 0 w 20050"/>
                <a:gd name="T47" fmla="*/ 0 h 25"/>
                <a:gd name="T48" fmla="*/ 0 w 20050"/>
                <a:gd name="T49" fmla="*/ 0 h 25"/>
                <a:gd name="T50" fmla="*/ 0 w 20050"/>
                <a:gd name="T51" fmla="*/ 0 h 25"/>
                <a:gd name="T52" fmla="*/ 0 w 20050"/>
                <a:gd name="T53" fmla="*/ 0 h 25"/>
                <a:gd name="T54" fmla="*/ 0 w 20050"/>
                <a:gd name="T55" fmla="*/ 0 h 25"/>
                <a:gd name="T56" fmla="*/ 0 w 20050"/>
                <a:gd name="T57" fmla="*/ 0 h 25"/>
                <a:gd name="T58" fmla="*/ 0 w 20050"/>
                <a:gd name="T59" fmla="*/ 0 h 25"/>
                <a:gd name="T60" fmla="*/ 0 w 20050"/>
                <a:gd name="T61" fmla="*/ 0 h 25"/>
                <a:gd name="T62" fmla="*/ 0 w 20050"/>
                <a:gd name="T63" fmla="*/ 0 h 25"/>
                <a:gd name="T64" fmla="*/ 0 w 20050"/>
                <a:gd name="T65" fmla="*/ 0 h 25"/>
                <a:gd name="T66" fmla="*/ 0 w 20050"/>
                <a:gd name="T67" fmla="*/ 0 h 25"/>
                <a:gd name="T68" fmla="*/ 0 w 20050"/>
                <a:gd name="T69" fmla="*/ 0 h 25"/>
                <a:gd name="T70" fmla="*/ 0 w 20050"/>
                <a:gd name="T71" fmla="*/ 0 h 25"/>
                <a:gd name="T72" fmla="*/ 0 w 20050"/>
                <a:gd name="T73" fmla="*/ 0 h 25"/>
                <a:gd name="T74" fmla="*/ 0 w 20050"/>
                <a:gd name="T75" fmla="*/ 0 h 25"/>
                <a:gd name="T76" fmla="*/ 0 w 20050"/>
                <a:gd name="T77" fmla="*/ 0 h 25"/>
                <a:gd name="T78" fmla="*/ 0 w 20050"/>
                <a:gd name="T79" fmla="*/ 0 h 25"/>
                <a:gd name="T80" fmla="*/ 0 w 20050"/>
                <a:gd name="T81" fmla="*/ 0 h 25"/>
                <a:gd name="T82" fmla="*/ 0 w 20050"/>
                <a:gd name="T83" fmla="*/ 0 h 25"/>
                <a:gd name="T84" fmla="*/ 0 w 20050"/>
                <a:gd name="T85" fmla="*/ 0 h 25"/>
                <a:gd name="T86" fmla="*/ 0 w 20050"/>
                <a:gd name="T87" fmla="*/ 0 h 25"/>
                <a:gd name="T88" fmla="*/ 0 w 20050"/>
                <a:gd name="T89" fmla="*/ 0 h 25"/>
                <a:gd name="T90" fmla="*/ 0 w 20050"/>
                <a:gd name="T91" fmla="*/ 0 h 25"/>
                <a:gd name="T92" fmla="*/ 0 w 20050"/>
                <a:gd name="T93" fmla="*/ 0 h 25"/>
                <a:gd name="T94" fmla="*/ 0 w 20050"/>
                <a:gd name="T95" fmla="*/ 0 h 25"/>
                <a:gd name="T96" fmla="*/ 0 w 20050"/>
                <a:gd name="T97" fmla="*/ 0 h 25"/>
                <a:gd name="T98" fmla="*/ 0 w 20050"/>
                <a:gd name="T99" fmla="*/ 0 h 25"/>
                <a:gd name="T100" fmla="*/ 0 w 20050"/>
                <a:gd name="T101" fmla="*/ 0 h 25"/>
                <a:gd name="T102" fmla="*/ 0 w 20050"/>
                <a:gd name="T103" fmla="*/ 0 h 25"/>
                <a:gd name="T104" fmla="*/ 0 w 20050"/>
                <a:gd name="T105" fmla="*/ 0 h 25"/>
                <a:gd name="T106" fmla="*/ 0 w 20050"/>
                <a:gd name="T107" fmla="*/ 0 h 25"/>
                <a:gd name="T108" fmla="*/ 0 w 20050"/>
                <a:gd name="T109" fmla="*/ 0 h 25"/>
                <a:gd name="T110" fmla="*/ 0 w 20050"/>
                <a:gd name="T111" fmla="*/ 0 h 25"/>
                <a:gd name="T112" fmla="*/ 0 w 20050"/>
                <a:gd name="T113" fmla="*/ 0 h 25"/>
                <a:gd name="T114" fmla="*/ 0 w 20050"/>
                <a:gd name="T115" fmla="*/ 0 h 25"/>
                <a:gd name="T116" fmla="*/ 0 w 20050"/>
                <a:gd name="T117" fmla="*/ 0 h 25"/>
                <a:gd name="T118" fmla="*/ 0 w 20050"/>
                <a:gd name="T119" fmla="*/ 0 h 25"/>
                <a:gd name="T120" fmla="*/ 0 w 20050"/>
                <a:gd name="T121" fmla="*/ 0 h 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50"/>
                <a:gd name="T184" fmla="*/ 0 h 25"/>
                <a:gd name="T185" fmla="*/ 20050 w 20050"/>
                <a:gd name="T186" fmla="*/ 25 h 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50" h="25">
                  <a:moveTo>
                    <a:pt x="20038" y="25"/>
                  </a:moveTo>
                  <a:lnTo>
                    <a:pt x="19963" y="25"/>
                  </a:lnTo>
                  <a:cubicBezTo>
                    <a:pt x="19956" y="25"/>
                    <a:pt x="19950" y="19"/>
                    <a:pt x="19950" y="12"/>
                  </a:cubicBezTo>
                  <a:cubicBezTo>
                    <a:pt x="19950" y="5"/>
                    <a:pt x="19956" y="0"/>
                    <a:pt x="19963" y="0"/>
                  </a:cubicBezTo>
                  <a:lnTo>
                    <a:pt x="20038" y="0"/>
                  </a:lnTo>
                  <a:cubicBezTo>
                    <a:pt x="20045" y="0"/>
                    <a:pt x="20050" y="5"/>
                    <a:pt x="20050" y="12"/>
                  </a:cubicBezTo>
                  <a:cubicBezTo>
                    <a:pt x="20050" y="19"/>
                    <a:pt x="20045" y="25"/>
                    <a:pt x="20038" y="25"/>
                  </a:cubicBezTo>
                  <a:close/>
                  <a:moveTo>
                    <a:pt x="19863" y="25"/>
                  </a:moveTo>
                  <a:lnTo>
                    <a:pt x="19788" y="25"/>
                  </a:lnTo>
                  <a:cubicBezTo>
                    <a:pt x="19781" y="25"/>
                    <a:pt x="19775" y="19"/>
                    <a:pt x="19775" y="12"/>
                  </a:cubicBezTo>
                  <a:cubicBezTo>
                    <a:pt x="19775" y="5"/>
                    <a:pt x="19781" y="0"/>
                    <a:pt x="19788" y="0"/>
                  </a:cubicBezTo>
                  <a:lnTo>
                    <a:pt x="19863" y="0"/>
                  </a:lnTo>
                  <a:cubicBezTo>
                    <a:pt x="19870" y="0"/>
                    <a:pt x="19875" y="5"/>
                    <a:pt x="19875" y="12"/>
                  </a:cubicBezTo>
                  <a:cubicBezTo>
                    <a:pt x="19875" y="19"/>
                    <a:pt x="19870" y="25"/>
                    <a:pt x="19863" y="25"/>
                  </a:cubicBezTo>
                  <a:close/>
                  <a:moveTo>
                    <a:pt x="19688" y="25"/>
                  </a:moveTo>
                  <a:lnTo>
                    <a:pt x="19613" y="25"/>
                  </a:lnTo>
                  <a:cubicBezTo>
                    <a:pt x="19606" y="25"/>
                    <a:pt x="19600" y="19"/>
                    <a:pt x="19600" y="12"/>
                  </a:cubicBezTo>
                  <a:cubicBezTo>
                    <a:pt x="19600" y="5"/>
                    <a:pt x="19606" y="0"/>
                    <a:pt x="19613" y="0"/>
                  </a:cubicBezTo>
                  <a:lnTo>
                    <a:pt x="19688" y="0"/>
                  </a:lnTo>
                  <a:cubicBezTo>
                    <a:pt x="19695" y="0"/>
                    <a:pt x="19700" y="5"/>
                    <a:pt x="19700" y="12"/>
                  </a:cubicBezTo>
                  <a:cubicBezTo>
                    <a:pt x="19700" y="19"/>
                    <a:pt x="19695" y="25"/>
                    <a:pt x="19688" y="25"/>
                  </a:cubicBezTo>
                  <a:close/>
                  <a:moveTo>
                    <a:pt x="19513" y="25"/>
                  </a:moveTo>
                  <a:lnTo>
                    <a:pt x="19438" y="25"/>
                  </a:lnTo>
                  <a:cubicBezTo>
                    <a:pt x="19431" y="25"/>
                    <a:pt x="19425" y="19"/>
                    <a:pt x="19425" y="12"/>
                  </a:cubicBezTo>
                  <a:cubicBezTo>
                    <a:pt x="19425" y="5"/>
                    <a:pt x="19431" y="0"/>
                    <a:pt x="19438" y="0"/>
                  </a:cubicBezTo>
                  <a:lnTo>
                    <a:pt x="19513" y="0"/>
                  </a:lnTo>
                  <a:cubicBezTo>
                    <a:pt x="19520" y="0"/>
                    <a:pt x="19525" y="5"/>
                    <a:pt x="19525" y="12"/>
                  </a:cubicBezTo>
                  <a:cubicBezTo>
                    <a:pt x="19525" y="19"/>
                    <a:pt x="19520" y="25"/>
                    <a:pt x="19513" y="25"/>
                  </a:cubicBezTo>
                  <a:close/>
                  <a:moveTo>
                    <a:pt x="19338" y="25"/>
                  </a:moveTo>
                  <a:lnTo>
                    <a:pt x="19263" y="25"/>
                  </a:lnTo>
                  <a:cubicBezTo>
                    <a:pt x="19256" y="25"/>
                    <a:pt x="19250" y="19"/>
                    <a:pt x="19250" y="12"/>
                  </a:cubicBezTo>
                  <a:cubicBezTo>
                    <a:pt x="19250" y="5"/>
                    <a:pt x="19256" y="0"/>
                    <a:pt x="19263" y="0"/>
                  </a:cubicBezTo>
                  <a:lnTo>
                    <a:pt x="19338" y="0"/>
                  </a:lnTo>
                  <a:cubicBezTo>
                    <a:pt x="19345" y="0"/>
                    <a:pt x="19350" y="5"/>
                    <a:pt x="19350" y="12"/>
                  </a:cubicBezTo>
                  <a:cubicBezTo>
                    <a:pt x="19350" y="19"/>
                    <a:pt x="19345" y="25"/>
                    <a:pt x="19338" y="25"/>
                  </a:cubicBezTo>
                  <a:close/>
                  <a:moveTo>
                    <a:pt x="19163" y="25"/>
                  </a:moveTo>
                  <a:lnTo>
                    <a:pt x="19088" y="25"/>
                  </a:lnTo>
                  <a:cubicBezTo>
                    <a:pt x="19081" y="25"/>
                    <a:pt x="19075" y="19"/>
                    <a:pt x="19075" y="12"/>
                  </a:cubicBezTo>
                  <a:cubicBezTo>
                    <a:pt x="19075" y="5"/>
                    <a:pt x="19081" y="0"/>
                    <a:pt x="19088" y="0"/>
                  </a:cubicBezTo>
                  <a:lnTo>
                    <a:pt x="19163" y="0"/>
                  </a:lnTo>
                  <a:cubicBezTo>
                    <a:pt x="19170" y="0"/>
                    <a:pt x="19175" y="5"/>
                    <a:pt x="19175" y="12"/>
                  </a:cubicBezTo>
                  <a:cubicBezTo>
                    <a:pt x="19175" y="19"/>
                    <a:pt x="19170" y="25"/>
                    <a:pt x="19163" y="25"/>
                  </a:cubicBezTo>
                  <a:close/>
                  <a:moveTo>
                    <a:pt x="18988" y="25"/>
                  </a:moveTo>
                  <a:lnTo>
                    <a:pt x="18913" y="25"/>
                  </a:lnTo>
                  <a:cubicBezTo>
                    <a:pt x="18906" y="25"/>
                    <a:pt x="18900" y="19"/>
                    <a:pt x="18900" y="12"/>
                  </a:cubicBezTo>
                  <a:cubicBezTo>
                    <a:pt x="18900" y="5"/>
                    <a:pt x="18906" y="0"/>
                    <a:pt x="18913" y="0"/>
                  </a:cubicBezTo>
                  <a:lnTo>
                    <a:pt x="18988" y="0"/>
                  </a:lnTo>
                  <a:cubicBezTo>
                    <a:pt x="18995" y="0"/>
                    <a:pt x="19000" y="5"/>
                    <a:pt x="19000" y="12"/>
                  </a:cubicBezTo>
                  <a:cubicBezTo>
                    <a:pt x="19000" y="19"/>
                    <a:pt x="18995" y="25"/>
                    <a:pt x="18988" y="25"/>
                  </a:cubicBezTo>
                  <a:close/>
                  <a:moveTo>
                    <a:pt x="18813" y="25"/>
                  </a:moveTo>
                  <a:lnTo>
                    <a:pt x="18738" y="25"/>
                  </a:lnTo>
                  <a:cubicBezTo>
                    <a:pt x="18731" y="25"/>
                    <a:pt x="18725" y="19"/>
                    <a:pt x="18725" y="12"/>
                  </a:cubicBezTo>
                  <a:cubicBezTo>
                    <a:pt x="18725" y="5"/>
                    <a:pt x="18731" y="0"/>
                    <a:pt x="18738" y="0"/>
                  </a:cubicBezTo>
                  <a:lnTo>
                    <a:pt x="18813" y="0"/>
                  </a:lnTo>
                  <a:cubicBezTo>
                    <a:pt x="18820" y="0"/>
                    <a:pt x="18825" y="5"/>
                    <a:pt x="18825" y="12"/>
                  </a:cubicBezTo>
                  <a:cubicBezTo>
                    <a:pt x="18825" y="19"/>
                    <a:pt x="18820" y="25"/>
                    <a:pt x="18813" y="25"/>
                  </a:cubicBezTo>
                  <a:close/>
                  <a:moveTo>
                    <a:pt x="18638" y="25"/>
                  </a:moveTo>
                  <a:lnTo>
                    <a:pt x="18563" y="25"/>
                  </a:lnTo>
                  <a:cubicBezTo>
                    <a:pt x="18556" y="25"/>
                    <a:pt x="18550" y="19"/>
                    <a:pt x="18550" y="12"/>
                  </a:cubicBezTo>
                  <a:cubicBezTo>
                    <a:pt x="18550" y="5"/>
                    <a:pt x="18556" y="0"/>
                    <a:pt x="18563" y="0"/>
                  </a:cubicBezTo>
                  <a:lnTo>
                    <a:pt x="18638" y="0"/>
                  </a:lnTo>
                  <a:cubicBezTo>
                    <a:pt x="18645" y="0"/>
                    <a:pt x="18650" y="5"/>
                    <a:pt x="18650" y="12"/>
                  </a:cubicBezTo>
                  <a:cubicBezTo>
                    <a:pt x="18650" y="19"/>
                    <a:pt x="18645" y="25"/>
                    <a:pt x="18638" y="25"/>
                  </a:cubicBezTo>
                  <a:close/>
                  <a:moveTo>
                    <a:pt x="18463" y="25"/>
                  </a:moveTo>
                  <a:lnTo>
                    <a:pt x="18388" y="25"/>
                  </a:lnTo>
                  <a:cubicBezTo>
                    <a:pt x="18381" y="25"/>
                    <a:pt x="18375" y="19"/>
                    <a:pt x="18375" y="12"/>
                  </a:cubicBezTo>
                  <a:cubicBezTo>
                    <a:pt x="18375" y="5"/>
                    <a:pt x="18381" y="0"/>
                    <a:pt x="18388" y="0"/>
                  </a:cubicBezTo>
                  <a:lnTo>
                    <a:pt x="18463" y="0"/>
                  </a:lnTo>
                  <a:cubicBezTo>
                    <a:pt x="18470" y="0"/>
                    <a:pt x="18475" y="5"/>
                    <a:pt x="18475" y="12"/>
                  </a:cubicBezTo>
                  <a:cubicBezTo>
                    <a:pt x="18475" y="19"/>
                    <a:pt x="18470" y="25"/>
                    <a:pt x="18463" y="25"/>
                  </a:cubicBezTo>
                  <a:close/>
                  <a:moveTo>
                    <a:pt x="18288" y="25"/>
                  </a:moveTo>
                  <a:lnTo>
                    <a:pt x="18213" y="25"/>
                  </a:lnTo>
                  <a:cubicBezTo>
                    <a:pt x="18206" y="25"/>
                    <a:pt x="18200" y="19"/>
                    <a:pt x="18200" y="12"/>
                  </a:cubicBezTo>
                  <a:cubicBezTo>
                    <a:pt x="18200" y="5"/>
                    <a:pt x="18206" y="0"/>
                    <a:pt x="18213" y="0"/>
                  </a:cubicBezTo>
                  <a:lnTo>
                    <a:pt x="18288" y="0"/>
                  </a:lnTo>
                  <a:cubicBezTo>
                    <a:pt x="18295" y="0"/>
                    <a:pt x="18300" y="5"/>
                    <a:pt x="18300" y="12"/>
                  </a:cubicBezTo>
                  <a:cubicBezTo>
                    <a:pt x="18300" y="19"/>
                    <a:pt x="18295" y="25"/>
                    <a:pt x="18288" y="25"/>
                  </a:cubicBezTo>
                  <a:close/>
                  <a:moveTo>
                    <a:pt x="18113" y="25"/>
                  </a:moveTo>
                  <a:lnTo>
                    <a:pt x="18038" y="25"/>
                  </a:lnTo>
                  <a:cubicBezTo>
                    <a:pt x="18031" y="25"/>
                    <a:pt x="18025" y="19"/>
                    <a:pt x="18025" y="12"/>
                  </a:cubicBezTo>
                  <a:cubicBezTo>
                    <a:pt x="18025" y="5"/>
                    <a:pt x="18031" y="0"/>
                    <a:pt x="18038" y="0"/>
                  </a:cubicBezTo>
                  <a:lnTo>
                    <a:pt x="18113" y="0"/>
                  </a:lnTo>
                  <a:cubicBezTo>
                    <a:pt x="18120" y="0"/>
                    <a:pt x="18125" y="5"/>
                    <a:pt x="18125" y="12"/>
                  </a:cubicBezTo>
                  <a:cubicBezTo>
                    <a:pt x="18125" y="19"/>
                    <a:pt x="18120" y="25"/>
                    <a:pt x="18113" y="25"/>
                  </a:cubicBezTo>
                  <a:close/>
                  <a:moveTo>
                    <a:pt x="17938" y="25"/>
                  </a:moveTo>
                  <a:lnTo>
                    <a:pt x="17863" y="25"/>
                  </a:lnTo>
                  <a:cubicBezTo>
                    <a:pt x="17856" y="25"/>
                    <a:pt x="17850" y="19"/>
                    <a:pt x="17850" y="12"/>
                  </a:cubicBezTo>
                  <a:cubicBezTo>
                    <a:pt x="17850" y="5"/>
                    <a:pt x="17856" y="0"/>
                    <a:pt x="17863" y="0"/>
                  </a:cubicBezTo>
                  <a:lnTo>
                    <a:pt x="17938" y="0"/>
                  </a:lnTo>
                  <a:cubicBezTo>
                    <a:pt x="17945" y="0"/>
                    <a:pt x="17950" y="5"/>
                    <a:pt x="17950" y="12"/>
                  </a:cubicBezTo>
                  <a:cubicBezTo>
                    <a:pt x="17950" y="19"/>
                    <a:pt x="17945" y="25"/>
                    <a:pt x="17938" y="25"/>
                  </a:cubicBezTo>
                  <a:close/>
                  <a:moveTo>
                    <a:pt x="17763" y="25"/>
                  </a:moveTo>
                  <a:lnTo>
                    <a:pt x="17688" y="25"/>
                  </a:lnTo>
                  <a:cubicBezTo>
                    <a:pt x="17681" y="25"/>
                    <a:pt x="17675" y="19"/>
                    <a:pt x="17675" y="12"/>
                  </a:cubicBezTo>
                  <a:cubicBezTo>
                    <a:pt x="17675" y="5"/>
                    <a:pt x="17681" y="0"/>
                    <a:pt x="17688" y="0"/>
                  </a:cubicBezTo>
                  <a:lnTo>
                    <a:pt x="17763" y="0"/>
                  </a:lnTo>
                  <a:cubicBezTo>
                    <a:pt x="17770" y="0"/>
                    <a:pt x="17775" y="5"/>
                    <a:pt x="17775" y="12"/>
                  </a:cubicBezTo>
                  <a:cubicBezTo>
                    <a:pt x="17775" y="19"/>
                    <a:pt x="17770" y="25"/>
                    <a:pt x="17763" y="25"/>
                  </a:cubicBezTo>
                  <a:close/>
                  <a:moveTo>
                    <a:pt x="17588" y="25"/>
                  </a:moveTo>
                  <a:lnTo>
                    <a:pt x="17513" y="25"/>
                  </a:lnTo>
                  <a:cubicBezTo>
                    <a:pt x="17506" y="25"/>
                    <a:pt x="17500" y="19"/>
                    <a:pt x="17500" y="12"/>
                  </a:cubicBezTo>
                  <a:cubicBezTo>
                    <a:pt x="17500" y="5"/>
                    <a:pt x="17506" y="0"/>
                    <a:pt x="17513" y="0"/>
                  </a:cubicBezTo>
                  <a:lnTo>
                    <a:pt x="17588" y="0"/>
                  </a:lnTo>
                  <a:cubicBezTo>
                    <a:pt x="17595" y="0"/>
                    <a:pt x="17600" y="5"/>
                    <a:pt x="17600" y="12"/>
                  </a:cubicBezTo>
                  <a:cubicBezTo>
                    <a:pt x="17600" y="19"/>
                    <a:pt x="17595" y="25"/>
                    <a:pt x="17588" y="25"/>
                  </a:cubicBezTo>
                  <a:close/>
                  <a:moveTo>
                    <a:pt x="17413" y="25"/>
                  </a:moveTo>
                  <a:lnTo>
                    <a:pt x="17338" y="25"/>
                  </a:lnTo>
                  <a:cubicBezTo>
                    <a:pt x="17331" y="25"/>
                    <a:pt x="17325" y="19"/>
                    <a:pt x="17325" y="12"/>
                  </a:cubicBezTo>
                  <a:cubicBezTo>
                    <a:pt x="17325" y="5"/>
                    <a:pt x="17331" y="0"/>
                    <a:pt x="17338" y="0"/>
                  </a:cubicBezTo>
                  <a:lnTo>
                    <a:pt x="17413" y="0"/>
                  </a:lnTo>
                  <a:cubicBezTo>
                    <a:pt x="17420" y="0"/>
                    <a:pt x="17425" y="5"/>
                    <a:pt x="17425" y="12"/>
                  </a:cubicBezTo>
                  <a:cubicBezTo>
                    <a:pt x="17425" y="19"/>
                    <a:pt x="17420" y="25"/>
                    <a:pt x="17413" y="25"/>
                  </a:cubicBezTo>
                  <a:close/>
                  <a:moveTo>
                    <a:pt x="17238" y="25"/>
                  </a:moveTo>
                  <a:lnTo>
                    <a:pt x="17163" y="25"/>
                  </a:lnTo>
                  <a:cubicBezTo>
                    <a:pt x="17156" y="25"/>
                    <a:pt x="17150" y="19"/>
                    <a:pt x="17150" y="12"/>
                  </a:cubicBezTo>
                  <a:cubicBezTo>
                    <a:pt x="17150" y="5"/>
                    <a:pt x="17156" y="0"/>
                    <a:pt x="17163" y="0"/>
                  </a:cubicBezTo>
                  <a:lnTo>
                    <a:pt x="17238" y="0"/>
                  </a:lnTo>
                  <a:cubicBezTo>
                    <a:pt x="17245" y="0"/>
                    <a:pt x="17250" y="5"/>
                    <a:pt x="17250" y="12"/>
                  </a:cubicBezTo>
                  <a:cubicBezTo>
                    <a:pt x="17250" y="19"/>
                    <a:pt x="17245" y="25"/>
                    <a:pt x="17238" y="25"/>
                  </a:cubicBezTo>
                  <a:close/>
                  <a:moveTo>
                    <a:pt x="17063" y="25"/>
                  </a:moveTo>
                  <a:lnTo>
                    <a:pt x="16988" y="25"/>
                  </a:lnTo>
                  <a:cubicBezTo>
                    <a:pt x="16981" y="25"/>
                    <a:pt x="16975" y="19"/>
                    <a:pt x="16975" y="12"/>
                  </a:cubicBezTo>
                  <a:cubicBezTo>
                    <a:pt x="16975" y="5"/>
                    <a:pt x="16981" y="0"/>
                    <a:pt x="16988" y="0"/>
                  </a:cubicBezTo>
                  <a:lnTo>
                    <a:pt x="17063" y="0"/>
                  </a:lnTo>
                  <a:cubicBezTo>
                    <a:pt x="17070" y="0"/>
                    <a:pt x="17075" y="5"/>
                    <a:pt x="17075" y="12"/>
                  </a:cubicBezTo>
                  <a:cubicBezTo>
                    <a:pt x="17075" y="19"/>
                    <a:pt x="17070" y="25"/>
                    <a:pt x="17063" y="25"/>
                  </a:cubicBezTo>
                  <a:close/>
                  <a:moveTo>
                    <a:pt x="16888" y="25"/>
                  </a:moveTo>
                  <a:lnTo>
                    <a:pt x="16813" y="25"/>
                  </a:lnTo>
                  <a:cubicBezTo>
                    <a:pt x="16806" y="25"/>
                    <a:pt x="16800" y="19"/>
                    <a:pt x="16800" y="12"/>
                  </a:cubicBezTo>
                  <a:cubicBezTo>
                    <a:pt x="16800" y="5"/>
                    <a:pt x="16806" y="0"/>
                    <a:pt x="16813" y="0"/>
                  </a:cubicBezTo>
                  <a:lnTo>
                    <a:pt x="16888" y="0"/>
                  </a:lnTo>
                  <a:cubicBezTo>
                    <a:pt x="16895" y="0"/>
                    <a:pt x="16900" y="5"/>
                    <a:pt x="16900" y="12"/>
                  </a:cubicBezTo>
                  <a:cubicBezTo>
                    <a:pt x="16900" y="19"/>
                    <a:pt x="16895" y="25"/>
                    <a:pt x="16888" y="25"/>
                  </a:cubicBezTo>
                  <a:close/>
                  <a:moveTo>
                    <a:pt x="16713" y="25"/>
                  </a:moveTo>
                  <a:lnTo>
                    <a:pt x="16638" y="25"/>
                  </a:lnTo>
                  <a:cubicBezTo>
                    <a:pt x="16631" y="25"/>
                    <a:pt x="16625" y="19"/>
                    <a:pt x="16625" y="12"/>
                  </a:cubicBezTo>
                  <a:cubicBezTo>
                    <a:pt x="16625" y="5"/>
                    <a:pt x="16631" y="0"/>
                    <a:pt x="16638" y="0"/>
                  </a:cubicBezTo>
                  <a:lnTo>
                    <a:pt x="16713" y="0"/>
                  </a:lnTo>
                  <a:cubicBezTo>
                    <a:pt x="16720" y="0"/>
                    <a:pt x="16725" y="5"/>
                    <a:pt x="16725" y="12"/>
                  </a:cubicBezTo>
                  <a:cubicBezTo>
                    <a:pt x="16725" y="19"/>
                    <a:pt x="16720" y="25"/>
                    <a:pt x="16713" y="25"/>
                  </a:cubicBezTo>
                  <a:close/>
                  <a:moveTo>
                    <a:pt x="16538" y="25"/>
                  </a:moveTo>
                  <a:lnTo>
                    <a:pt x="16463" y="25"/>
                  </a:lnTo>
                  <a:cubicBezTo>
                    <a:pt x="16456" y="25"/>
                    <a:pt x="16450" y="19"/>
                    <a:pt x="16450" y="12"/>
                  </a:cubicBezTo>
                  <a:cubicBezTo>
                    <a:pt x="16450" y="5"/>
                    <a:pt x="16456" y="0"/>
                    <a:pt x="16463" y="0"/>
                  </a:cubicBezTo>
                  <a:lnTo>
                    <a:pt x="16538" y="0"/>
                  </a:lnTo>
                  <a:cubicBezTo>
                    <a:pt x="16545" y="0"/>
                    <a:pt x="16550" y="5"/>
                    <a:pt x="16550" y="12"/>
                  </a:cubicBezTo>
                  <a:cubicBezTo>
                    <a:pt x="16550" y="19"/>
                    <a:pt x="16545" y="25"/>
                    <a:pt x="16538" y="25"/>
                  </a:cubicBezTo>
                  <a:close/>
                  <a:moveTo>
                    <a:pt x="16363" y="25"/>
                  </a:moveTo>
                  <a:lnTo>
                    <a:pt x="16288" y="25"/>
                  </a:lnTo>
                  <a:cubicBezTo>
                    <a:pt x="16281" y="25"/>
                    <a:pt x="16275" y="19"/>
                    <a:pt x="16275" y="12"/>
                  </a:cubicBezTo>
                  <a:cubicBezTo>
                    <a:pt x="16275" y="5"/>
                    <a:pt x="16281" y="0"/>
                    <a:pt x="16288" y="0"/>
                  </a:cubicBezTo>
                  <a:lnTo>
                    <a:pt x="16363" y="0"/>
                  </a:lnTo>
                  <a:cubicBezTo>
                    <a:pt x="16370" y="0"/>
                    <a:pt x="16375" y="5"/>
                    <a:pt x="16375" y="12"/>
                  </a:cubicBezTo>
                  <a:cubicBezTo>
                    <a:pt x="16375" y="19"/>
                    <a:pt x="16370" y="25"/>
                    <a:pt x="16363" y="25"/>
                  </a:cubicBezTo>
                  <a:close/>
                  <a:moveTo>
                    <a:pt x="16188" y="25"/>
                  </a:moveTo>
                  <a:lnTo>
                    <a:pt x="16113" y="25"/>
                  </a:lnTo>
                  <a:cubicBezTo>
                    <a:pt x="16106" y="25"/>
                    <a:pt x="16100" y="19"/>
                    <a:pt x="16100" y="12"/>
                  </a:cubicBezTo>
                  <a:cubicBezTo>
                    <a:pt x="16100" y="5"/>
                    <a:pt x="16106" y="0"/>
                    <a:pt x="16113" y="0"/>
                  </a:cubicBezTo>
                  <a:lnTo>
                    <a:pt x="16188" y="0"/>
                  </a:lnTo>
                  <a:cubicBezTo>
                    <a:pt x="16195" y="0"/>
                    <a:pt x="16200" y="5"/>
                    <a:pt x="16200" y="12"/>
                  </a:cubicBezTo>
                  <a:cubicBezTo>
                    <a:pt x="16200" y="19"/>
                    <a:pt x="16195" y="25"/>
                    <a:pt x="16188" y="25"/>
                  </a:cubicBezTo>
                  <a:close/>
                  <a:moveTo>
                    <a:pt x="16013" y="25"/>
                  </a:moveTo>
                  <a:lnTo>
                    <a:pt x="15938" y="25"/>
                  </a:lnTo>
                  <a:cubicBezTo>
                    <a:pt x="15931" y="25"/>
                    <a:pt x="15925" y="19"/>
                    <a:pt x="15925" y="12"/>
                  </a:cubicBezTo>
                  <a:cubicBezTo>
                    <a:pt x="15925" y="5"/>
                    <a:pt x="15931" y="0"/>
                    <a:pt x="15938" y="0"/>
                  </a:cubicBezTo>
                  <a:lnTo>
                    <a:pt x="16013" y="0"/>
                  </a:lnTo>
                  <a:cubicBezTo>
                    <a:pt x="16020" y="0"/>
                    <a:pt x="16025" y="5"/>
                    <a:pt x="16025" y="12"/>
                  </a:cubicBezTo>
                  <a:cubicBezTo>
                    <a:pt x="16025" y="19"/>
                    <a:pt x="16020" y="25"/>
                    <a:pt x="16013" y="25"/>
                  </a:cubicBezTo>
                  <a:close/>
                  <a:moveTo>
                    <a:pt x="15838" y="25"/>
                  </a:moveTo>
                  <a:lnTo>
                    <a:pt x="15763" y="25"/>
                  </a:lnTo>
                  <a:cubicBezTo>
                    <a:pt x="15756" y="25"/>
                    <a:pt x="15750" y="19"/>
                    <a:pt x="15750" y="12"/>
                  </a:cubicBezTo>
                  <a:cubicBezTo>
                    <a:pt x="15750" y="5"/>
                    <a:pt x="15756" y="0"/>
                    <a:pt x="15763" y="0"/>
                  </a:cubicBezTo>
                  <a:lnTo>
                    <a:pt x="15838" y="0"/>
                  </a:lnTo>
                  <a:cubicBezTo>
                    <a:pt x="15845" y="0"/>
                    <a:pt x="15850" y="5"/>
                    <a:pt x="15850" y="12"/>
                  </a:cubicBezTo>
                  <a:cubicBezTo>
                    <a:pt x="15850" y="19"/>
                    <a:pt x="15845" y="25"/>
                    <a:pt x="15838" y="25"/>
                  </a:cubicBezTo>
                  <a:close/>
                  <a:moveTo>
                    <a:pt x="15663" y="25"/>
                  </a:moveTo>
                  <a:lnTo>
                    <a:pt x="15588" y="25"/>
                  </a:lnTo>
                  <a:cubicBezTo>
                    <a:pt x="15581" y="25"/>
                    <a:pt x="15575" y="19"/>
                    <a:pt x="15575" y="12"/>
                  </a:cubicBezTo>
                  <a:cubicBezTo>
                    <a:pt x="15575" y="5"/>
                    <a:pt x="15581" y="0"/>
                    <a:pt x="15588" y="0"/>
                  </a:cubicBezTo>
                  <a:lnTo>
                    <a:pt x="15663" y="0"/>
                  </a:lnTo>
                  <a:cubicBezTo>
                    <a:pt x="15670" y="0"/>
                    <a:pt x="15675" y="5"/>
                    <a:pt x="15675" y="12"/>
                  </a:cubicBezTo>
                  <a:cubicBezTo>
                    <a:pt x="15675" y="19"/>
                    <a:pt x="15670" y="25"/>
                    <a:pt x="15663" y="25"/>
                  </a:cubicBezTo>
                  <a:close/>
                  <a:moveTo>
                    <a:pt x="15488" y="25"/>
                  </a:moveTo>
                  <a:lnTo>
                    <a:pt x="15413" y="25"/>
                  </a:lnTo>
                  <a:cubicBezTo>
                    <a:pt x="15406" y="25"/>
                    <a:pt x="15400" y="19"/>
                    <a:pt x="15400" y="12"/>
                  </a:cubicBezTo>
                  <a:cubicBezTo>
                    <a:pt x="15400" y="5"/>
                    <a:pt x="15406" y="0"/>
                    <a:pt x="15413" y="0"/>
                  </a:cubicBezTo>
                  <a:lnTo>
                    <a:pt x="15488" y="0"/>
                  </a:lnTo>
                  <a:cubicBezTo>
                    <a:pt x="15495" y="0"/>
                    <a:pt x="15500" y="5"/>
                    <a:pt x="15500" y="12"/>
                  </a:cubicBezTo>
                  <a:cubicBezTo>
                    <a:pt x="15500" y="19"/>
                    <a:pt x="15495" y="25"/>
                    <a:pt x="15488" y="25"/>
                  </a:cubicBezTo>
                  <a:close/>
                  <a:moveTo>
                    <a:pt x="15313" y="25"/>
                  </a:moveTo>
                  <a:lnTo>
                    <a:pt x="15238" y="25"/>
                  </a:lnTo>
                  <a:cubicBezTo>
                    <a:pt x="15231" y="25"/>
                    <a:pt x="15225" y="19"/>
                    <a:pt x="15225" y="12"/>
                  </a:cubicBezTo>
                  <a:cubicBezTo>
                    <a:pt x="15225" y="5"/>
                    <a:pt x="15231" y="0"/>
                    <a:pt x="15238" y="0"/>
                  </a:cubicBezTo>
                  <a:lnTo>
                    <a:pt x="15313" y="0"/>
                  </a:lnTo>
                  <a:cubicBezTo>
                    <a:pt x="15320" y="0"/>
                    <a:pt x="15325" y="5"/>
                    <a:pt x="15325" y="12"/>
                  </a:cubicBezTo>
                  <a:cubicBezTo>
                    <a:pt x="15325" y="19"/>
                    <a:pt x="15320" y="25"/>
                    <a:pt x="15313" y="25"/>
                  </a:cubicBezTo>
                  <a:close/>
                  <a:moveTo>
                    <a:pt x="15138" y="25"/>
                  </a:moveTo>
                  <a:lnTo>
                    <a:pt x="15063" y="25"/>
                  </a:lnTo>
                  <a:cubicBezTo>
                    <a:pt x="15056" y="25"/>
                    <a:pt x="15050" y="19"/>
                    <a:pt x="15050" y="12"/>
                  </a:cubicBezTo>
                  <a:cubicBezTo>
                    <a:pt x="15050" y="5"/>
                    <a:pt x="15056" y="0"/>
                    <a:pt x="15063" y="0"/>
                  </a:cubicBezTo>
                  <a:lnTo>
                    <a:pt x="15138" y="0"/>
                  </a:lnTo>
                  <a:cubicBezTo>
                    <a:pt x="15145" y="0"/>
                    <a:pt x="15150" y="5"/>
                    <a:pt x="15150" y="12"/>
                  </a:cubicBezTo>
                  <a:cubicBezTo>
                    <a:pt x="15150" y="19"/>
                    <a:pt x="15145" y="25"/>
                    <a:pt x="15138" y="25"/>
                  </a:cubicBezTo>
                  <a:close/>
                  <a:moveTo>
                    <a:pt x="14963" y="25"/>
                  </a:moveTo>
                  <a:lnTo>
                    <a:pt x="14888" y="25"/>
                  </a:lnTo>
                  <a:cubicBezTo>
                    <a:pt x="14881" y="25"/>
                    <a:pt x="14875" y="19"/>
                    <a:pt x="14875" y="12"/>
                  </a:cubicBezTo>
                  <a:cubicBezTo>
                    <a:pt x="14875" y="5"/>
                    <a:pt x="14881" y="0"/>
                    <a:pt x="14888" y="0"/>
                  </a:cubicBezTo>
                  <a:lnTo>
                    <a:pt x="14963" y="0"/>
                  </a:lnTo>
                  <a:cubicBezTo>
                    <a:pt x="14970" y="0"/>
                    <a:pt x="14975" y="5"/>
                    <a:pt x="14975" y="12"/>
                  </a:cubicBezTo>
                  <a:cubicBezTo>
                    <a:pt x="14975" y="19"/>
                    <a:pt x="14970" y="25"/>
                    <a:pt x="14963" y="25"/>
                  </a:cubicBezTo>
                  <a:close/>
                  <a:moveTo>
                    <a:pt x="14788" y="25"/>
                  </a:moveTo>
                  <a:lnTo>
                    <a:pt x="14713" y="25"/>
                  </a:lnTo>
                  <a:cubicBezTo>
                    <a:pt x="14706" y="25"/>
                    <a:pt x="14700" y="19"/>
                    <a:pt x="14700" y="12"/>
                  </a:cubicBezTo>
                  <a:cubicBezTo>
                    <a:pt x="14700" y="5"/>
                    <a:pt x="14706" y="0"/>
                    <a:pt x="14713" y="0"/>
                  </a:cubicBezTo>
                  <a:lnTo>
                    <a:pt x="14788" y="0"/>
                  </a:lnTo>
                  <a:cubicBezTo>
                    <a:pt x="14795" y="0"/>
                    <a:pt x="14800" y="5"/>
                    <a:pt x="14800" y="12"/>
                  </a:cubicBezTo>
                  <a:cubicBezTo>
                    <a:pt x="14800" y="19"/>
                    <a:pt x="14795" y="25"/>
                    <a:pt x="14788" y="25"/>
                  </a:cubicBezTo>
                  <a:close/>
                  <a:moveTo>
                    <a:pt x="14613" y="25"/>
                  </a:moveTo>
                  <a:lnTo>
                    <a:pt x="14538" y="25"/>
                  </a:lnTo>
                  <a:cubicBezTo>
                    <a:pt x="14531" y="25"/>
                    <a:pt x="14525" y="19"/>
                    <a:pt x="14525" y="12"/>
                  </a:cubicBezTo>
                  <a:cubicBezTo>
                    <a:pt x="14525" y="5"/>
                    <a:pt x="14531" y="0"/>
                    <a:pt x="14538" y="0"/>
                  </a:cubicBezTo>
                  <a:lnTo>
                    <a:pt x="14613" y="0"/>
                  </a:lnTo>
                  <a:cubicBezTo>
                    <a:pt x="14620" y="0"/>
                    <a:pt x="14625" y="5"/>
                    <a:pt x="14625" y="12"/>
                  </a:cubicBezTo>
                  <a:cubicBezTo>
                    <a:pt x="14625" y="19"/>
                    <a:pt x="14620" y="25"/>
                    <a:pt x="14613" y="25"/>
                  </a:cubicBezTo>
                  <a:close/>
                  <a:moveTo>
                    <a:pt x="14438" y="25"/>
                  </a:moveTo>
                  <a:lnTo>
                    <a:pt x="14363" y="25"/>
                  </a:lnTo>
                  <a:cubicBezTo>
                    <a:pt x="14356" y="25"/>
                    <a:pt x="14350" y="19"/>
                    <a:pt x="14350" y="12"/>
                  </a:cubicBezTo>
                  <a:cubicBezTo>
                    <a:pt x="14350" y="5"/>
                    <a:pt x="14356" y="0"/>
                    <a:pt x="14363" y="0"/>
                  </a:cubicBezTo>
                  <a:lnTo>
                    <a:pt x="14438" y="0"/>
                  </a:lnTo>
                  <a:cubicBezTo>
                    <a:pt x="14445" y="0"/>
                    <a:pt x="14450" y="5"/>
                    <a:pt x="14450" y="12"/>
                  </a:cubicBezTo>
                  <a:cubicBezTo>
                    <a:pt x="14450" y="19"/>
                    <a:pt x="14445" y="25"/>
                    <a:pt x="14438" y="25"/>
                  </a:cubicBezTo>
                  <a:close/>
                  <a:moveTo>
                    <a:pt x="14263" y="25"/>
                  </a:moveTo>
                  <a:lnTo>
                    <a:pt x="14188" y="25"/>
                  </a:lnTo>
                  <a:cubicBezTo>
                    <a:pt x="14181" y="25"/>
                    <a:pt x="14175" y="19"/>
                    <a:pt x="14175" y="12"/>
                  </a:cubicBezTo>
                  <a:cubicBezTo>
                    <a:pt x="14175" y="5"/>
                    <a:pt x="14181" y="0"/>
                    <a:pt x="14188" y="0"/>
                  </a:cubicBezTo>
                  <a:lnTo>
                    <a:pt x="14263" y="0"/>
                  </a:lnTo>
                  <a:cubicBezTo>
                    <a:pt x="14270" y="0"/>
                    <a:pt x="14275" y="5"/>
                    <a:pt x="14275" y="12"/>
                  </a:cubicBezTo>
                  <a:cubicBezTo>
                    <a:pt x="14275" y="19"/>
                    <a:pt x="14270" y="25"/>
                    <a:pt x="14263" y="25"/>
                  </a:cubicBezTo>
                  <a:close/>
                  <a:moveTo>
                    <a:pt x="14088" y="25"/>
                  </a:moveTo>
                  <a:lnTo>
                    <a:pt x="14013" y="25"/>
                  </a:lnTo>
                  <a:cubicBezTo>
                    <a:pt x="14006" y="25"/>
                    <a:pt x="14000" y="19"/>
                    <a:pt x="14000" y="12"/>
                  </a:cubicBezTo>
                  <a:cubicBezTo>
                    <a:pt x="14000" y="5"/>
                    <a:pt x="14006" y="0"/>
                    <a:pt x="14013" y="0"/>
                  </a:cubicBezTo>
                  <a:lnTo>
                    <a:pt x="14088" y="0"/>
                  </a:lnTo>
                  <a:cubicBezTo>
                    <a:pt x="14095" y="0"/>
                    <a:pt x="14100" y="5"/>
                    <a:pt x="14100" y="12"/>
                  </a:cubicBezTo>
                  <a:cubicBezTo>
                    <a:pt x="14100" y="19"/>
                    <a:pt x="14095" y="25"/>
                    <a:pt x="14088" y="25"/>
                  </a:cubicBezTo>
                  <a:close/>
                  <a:moveTo>
                    <a:pt x="13913" y="25"/>
                  </a:moveTo>
                  <a:lnTo>
                    <a:pt x="13838" y="25"/>
                  </a:lnTo>
                  <a:cubicBezTo>
                    <a:pt x="13831" y="25"/>
                    <a:pt x="13825" y="19"/>
                    <a:pt x="13825" y="12"/>
                  </a:cubicBezTo>
                  <a:cubicBezTo>
                    <a:pt x="13825" y="5"/>
                    <a:pt x="13831" y="0"/>
                    <a:pt x="13838" y="0"/>
                  </a:cubicBezTo>
                  <a:lnTo>
                    <a:pt x="13913" y="0"/>
                  </a:lnTo>
                  <a:cubicBezTo>
                    <a:pt x="13920" y="0"/>
                    <a:pt x="13925" y="5"/>
                    <a:pt x="13925" y="12"/>
                  </a:cubicBezTo>
                  <a:cubicBezTo>
                    <a:pt x="13925" y="19"/>
                    <a:pt x="13920" y="25"/>
                    <a:pt x="13913" y="25"/>
                  </a:cubicBezTo>
                  <a:close/>
                  <a:moveTo>
                    <a:pt x="13738" y="25"/>
                  </a:moveTo>
                  <a:lnTo>
                    <a:pt x="13663" y="25"/>
                  </a:lnTo>
                  <a:cubicBezTo>
                    <a:pt x="13656" y="25"/>
                    <a:pt x="13650" y="19"/>
                    <a:pt x="13650" y="12"/>
                  </a:cubicBezTo>
                  <a:cubicBezTo>
                    <a:pt x="13650" y="5"/>
                    <a:pt x="13656" y="0"/>
                    <a:pt x="13663" y="0"/>
                  </a:cubicBezTo>
                  <a:lnTo>
                    <a:pt x="13738" y="0"/>
                  </a:lnTo>
                  <a:cubicBezTo>
                    <a:pt x="13745" y="0"/>
                    <a:pt x="13750" y="5"/>
                    <a:pt x="13750" y="12"/>
                  </a:cubicBezTo>
                  <a:cubicBezTo>
                    <a:pt x="13750" y="19"/>
                    <a:pt x="13745" y="25"/>
                    <a:pt x="13738" y="25"/>
                  </a:cubicBezTo>
                  <a:close/>
                  <a:moveTo>
                    <a:pt x="13563" y="25"/>
                  </a:moveTo>
                  <a:lnTo>
                    <a:pt x="13488" y="25"/>
                  </a:lnTo>
                  <a:cubicBezTo>
                    <a:pt x="13481" y="25"/>
                    <a:pt x="13475" y="19"/>
                    <a:pt x="13475" y="12"/>
                  </a:cubicBezTo>
                  <a:cubicBezTo>
                    <a:pt x="13475" y="5"/>
                    <a:pt x="13481" y="0"/>
                    <a:pt x="13488" y="0"/>
                  </a:cubicBezTo>
                  <a:lnTo>
                    <a:pt x="13563" y="0"/>
                  </a:lnTo>
                  <a:cubicBezTo>
                    <a:pt x="13570" y="0"/>
                    <a:pt x="13575" y="5"/>
                    <a:pt x="13575" y="12"/>
                  </a:cubicBezTo>
                  <a:cubicBezTo>
                    <a:pt x="13575" y="19"/>
                    <a:pt x="13570" y="25"/>
                    <a:pt x="13563" y="25"/>
                  </a:cubicBezTo>
                  <a:close/>
                  <a:moveTo>
                    <a:pt x="13388" y="25"/>
                  </a:moveTo>
                  <a:lnTo>
                    <a:pt x="13313" y="25"/>
                  </a:lnTo>
                  <a:cubicBezTo>
                    <a:pt x="13306" y="25"/>
                    <a:pt x="13300" y="19"/>
                    <a:pt x="13300" y="12"/>
                  </a:cubicBezTo>
                  <a:cubicBezTo>
                    <a:pt x="13300" y="5"/>
                    <a:pt x="13306" y="0"/>
                    <a:pt x="13313" y="0"/>
                  </a:cubicBezTo>
                  <a:lnTo>
                    <a:pt x="13388" y="0"/>
                  </a:lnTo>
                  <a:cubicBezTo>
                    <a:pt x="13395" y="0"/>
                    <a:pt x="13400" y="5"/>
                    <a:pt x="13400" y="12"/>
                  </a:cubicBezTo>
                  <a:cubicBezTo>
                    <a:pt x="13400" y="19"/>
                    <a:pt x="13395" y="25"/>
                    <a:pt x="13388" y="25"/>
                  </a:cubicBezTo>
                  <a:close/>
                  <a:moveTo>
                    <a:pt x="13213" y="25"/>
                  </a:moveTo>
                  <a:lnTo>
                    <a:pt x="13138" y="25"/>
                  </a:lnTo>
                  <a:cubicBezTo>
                    <a:pt x="13131" y="25"/>
                    <a:pt x="13125" y="19"/>
                    <a:pt x="13125" y="12"/>
                  </a:cubicBezTo>
                  <a:cubicBezTo>
                    <a:pt x="13125" y="5"/>
                    <a:pt x="13131" y="0"/>
                    <a:pt x="13138" y="0"/>
                  </a:cubicBezTo>
                  <a:lnTo>
                    <a:pt x="13213" y="0"/>
                  </a:lnTo>
                  <a:cubicBezTo>
                    <a:pt x="13220" y="0"/>
                    <a:pt x="13225" y="5"/>
                    <a:pt x="13225" y="12"/>
                  </a:cubicBezTo>
                  <a:cubicBezTo>
                    <a:pt x="13225" y="19"/>
                    <a:pt x="13220" y="25"/>
                    <a:pt x="13213" y="25"/>
                  </a:cubicBezTo>
                  <a:close/>
                  <a:moveTo>
                    <a:pt x="13038" y="25"/>
                  </a:moveTo>
                  <a:lnTo>
                    <a:pt x="12963" y="25"/>
                  </a:lnTo>
                  <a:cubicBezTo>
                    <a:pt x="12956" y="25"/>
                    <a:pt x="12950" y="19"/>
                    <a:pt x="12950" y="12"/>
                  </a:cubicBezTo>
                  <a:cubicBezTo>
                    <a:pt x="12950" y="5"/>
                    <a:pt x="12956" y="0"/>
                    <a:pt x="12963" y="0"/>
                  </a:cubicBezTo>
                  <a:lnTo>
                    <a:pt x="13038" y="0"/>
                  </a:lnTo>
                  <a:cubicBezTo>
                    <a:pt x="13045" y="0"/>
                    <a:pt x="13050" y="5"/>
                    <a:pt x="13050" y="12"/>
                  </a:cubicBezTo>
                  <a:cubicBezTo>
                    <a:pt x="13050" y="19"/>
                    <a:pt x="13045" y="25"/>
                    <a:pt x="13038" y="25"/>
                  </a:cubicBezTo>
                  <a:close/>
                  <a:moveTo>
                    <a:pt x="12863" y="25"/>
                  </a:moveTo>
                  <a:lnTo>
                    <a:pt x="12788" y="25"/>
                  </a:lnTo>
                  <a:cubicBezTo>
                    <a:pt x="12781" y="25"/>
                    <a:pt x="12775" y="19"/>
                    <a:pt x="12775" y="12"/>
                  </a:cubicBezTo>
                  <a:cubicBezTo>
                    <a:pt x="12775" y="5"/>
                    <a:pt x="12781" y="0"/>
                    <a:pt x="12788" y="0"/>
                  </a:cubicBezTo>
                  <a:lnTo>
                    <a:pt x="12863" y="0"/>
                  </a:lnTo>
                  <a:cubicBezTo>
                    <a:pt x="12870" y="0"/>
                    <a:pt x="12875" y="5"/>
                    <a:pt x="12875" y="12"/>
                  </a:cubicBezTo>
                  <a:cubicBezTo>
                    <a:pt x="12875" y="19"/>
                    <a:pt x="12870" y="25"/>
                    <a:pt x="12863" y="25"/>
                  </a:cubicBezTo>
                  <a:close/>
                  <a:moveTo>
                    <a:pt x="12688" y="25"/>
                  </a:moveTo>
                  <a:lnTo>
                    <a:pt x="12613" y="25"/>
                  </a:lnTo>
                  <a:cubicBezTo>
                    <a:pt x="12606" y="25"/>
                    <a:pt x="12600" y="19"/>
                    <a:pt x="12600" y="12"/>
                  </a:cubicBezTo>
                  <a:cubicBezTo>
                    <a:pt x="12600" y="5"/>
                    <a:pt x="12606" y="0"/>
                    <a:pt x="12613" y="0"/>
                  </a:cubicBezTo>
                  <a:lnTo>
                    <a:pt x="12688" y="0"/>
                  </a:lnTo>
                  <a:cubicBezTo>
                    <a:pt x="12695" y="0"/>
                    <a:pt x="12700" y="5"/>
                    <a:pt x="12700" y="12"/>
                  </a:cubicBezTo>
                  <a:cubicBezTo>
                    <a:pt x="12700" y="19"/>
                    <a:pt x="12695" y="25"/>
                    <a:pt x="12688" y="25"/>
                  </a:cubicBezTo>
                  <a:close/>
                  <a:moveTo>
                    <a:pt x="12513" y="25"/>
                  </a:moveTo>
                  <a:lnTo>
                    <a:pt x="12438" y="25"/>
                  </a:lnTo>
                  <a:cubicBezTo>
                    <a:pt x="12431" y="25"/>
                    <a:pt x="12425" y="19"/>
                    <a:pt x="12425" y="12"/>
                  </a:cubicBezTo>
                  <a:cubicBezTo>
                    <a:pt x="12425" y="5"/>
                    <a:pt x="12431" y="0"/>
                    <a:pt x="12438" y="0"/>
                  </a:cubicBezTo>
                  <a:lnTo>
                    <a:pt x="12513" y="0"/>
                  </a:lnTo>
                  <a:cubicBezTo>
                    <a:pt x="12520" y="0"/>
                    <a:pt x="12525" y="5"/>
                    <a:pt x="12525" y="12"/>
                  </a:cubicBezTo>
                  <a:cubicBezTo>
                    <a:pt x="12525" y="19"/>
                    <a:pt x="12520" y="25"/>
                    <a:pt x="12513" y="25"/>
                  </a:cubicBezTo>
                  <a:close/>
                  <a:moveTo>
                    <a:pt x="12338" y="25"/>
                  </a:moveTo>
                  <a:lnTo>
                    <a:pt x="12263" y="25"/>
                  </a:lnTo>
                  <a:cubicBezTo>
                    <a:pt x="12256" y="25"/>
                    <a:pt x="12250" y="19"/>
                    <a:pt x="12250" y="12"/>
                  </a:cubicBezTo>
                  <a:cubicBezTo>
                    <a:pt x="12250" y="5"/>
                    <a:pt x="12256" y="0"/>
                    <a:pt x="12263" y="0"/>
                  </a:cubicBezTo>
                  <a:lnTo>
                    <a:pt x="12338" y="0"/>
                  </a:lnTo>
                  <a:cubicBezTo>
                    <a:pt x="12345" y="0"/>
                    <a:pt x="12350" y="5"/>
                    <a:pt x="12350" y="12"/>
                  </a:cubicBezTo>
                  <a:cubicBezTo>
                    <a:pt x="12350" y="19"/>
                    <a:pt x="12345" y="25"/>
                    <a:pt x="12338" y="25"/>
                  </a:cubicBezTo>
                  <a:close/>
                  <a:moveTo>
                    <a:pt x="12163" y="25"/>
                  </a:moveTo>
                  <a:lnTo>
                    <a:pt x="12088" y="25"/>
                  </a:lnTo>
                  <a:cubicBezTo>
                    <a:pt x="12081" y="25"/>
                    <a:pt x="12075" y="19"/>
                    <a:pt x="12075" y="12"/>
                  </a:cubicBezTo>
                  <a:cubicBezTo>
                    <a:pt x="12075" y="5"/>
                    <a:pt x="12081" y="0"/>
                    <a:pt x="12088" y="0"/>
                  </a:cubicBezTo>
                  <a:lnTo>
                    <a:pt x="12163" y="0"/>
                  </a:lnTo>
                  <a:cubicBezTo>
                    <a:pt x="12170" y="0"/>
                    <a:pt x="12175" y="5"/>
                    <a:pt x="12175" y="12"/>
                  </a:cubicBezTo>
                  <a:cubicBezTo>
                    <a:pt x="12175" y="19"/>
                    <a:pt x="12170" y="25"/>
                    <a:pt x="12163" y="25"/>
                  </a:cubicBezTo>
                  <a:close/>
                  <a:moveTo>
                    <a:pt x="11988" y="25"/>
                  </a:moveTo>
                  <a:lnTo>
                    <a:pt x="11913" y="25"/>
                  </a:lnTo>
                  <a:cubicBezTo>
                    <a:pt x="11906" y="25"/>
                    <a:pt x="11900" y="19"/>
                    <a:pt x="11900" y="12"/>
                  </a:cubicBezTo>
                  <a:cubicBezTo>
                    <a:pt x="11900" y="5"/>
                    <a:pt x="11906" y="0"/>
                    <a:pt x="11913" y="0"/>
                  </a:cubicBezTo>
                  <a:lnTo>
                    <a:pt x="11988" y="0"/>
                  </a:lnTo>
                  <a:cubicBezTo>
                    <a:pt x="11995" y="0"/>
                    <a:pt x="12000" y="5"/>
                    <a:pt x="12000" y="12"/>
                  </a:cubicBezTo>
                  <a:cubicBezTo>
                    <a:pt x="12000" y="19"/>
                    <a:pt x="11995" y="25"/>
                    <a:pt x="11988" y="25"/>
                  </a:cubicBezTo>
                  <a:close/>
                  <a:moveTo>
                    <a:pt x="11813" y="25"/>
                  </a:moveTo>
                  <a:lnTo>
                    <a:pt x="11738" y="25"/>
                  </a:lnTo>
                  <a:cubicBezTo>
                    <a:pt x="11731" y="25"/>
                    <a:pt x="11725" y="19"/>
                    <a:pt x="11725" y="12"/>
                  </a:cubicBezTo>
                  <a:cubicBezTo>
                    <a:pt x="11725" y="5"/>
                    <a:pt x="11731" y="0"/>
                    <a:pt x="11738" y="0"/>
                  </a:cubicBezTo>
                  <a:lnTo>
                    <a:pt x="11813" y="0"/>
                  </a:lnTo>
                  <a:cubicBezTo>
                    <a:pt x="11820" y="0"/>
                    <a:pt x="11825" y="5"/>
                    <a:pt x="11825" y="12"/>
                  </a:cubicBezTo>
                  <a:cubicBezTo>
                    <a:pt x="11825" y="19"/>
                    <a:pt x="11820" y="25"/>
                    <a:pt x="11813" y="25"/>
                  </a:cubicBezTo>
                  <a:close/>
                  <a:moveTo>
                    <a:pt x="11638" y="25"/>
                  </a:moveTo>
                  <a:lnTo>
                    <a:pt x="11563" y="25"/>
                  </a:lnTo>
                  <a:cubicBezTo>
                    <a:pt x="11556" y="25"/>
                    <a:pt x="11550" y="19"/>
                    <a:pt x="11550" y="12"/>
                  </a:cubicBezTo>
                  <a:cubicBezTo>
                    <a:pt x="11550" y="5"/>
                    <a:pt x="11556" y="0"/>
                    <a:pt x="11563" y="0"/>
                  </a:cubicBezTo>
                  <a:lnTo>
                    <a:pt x="11638" y="0"/>
                  </a:lnTo>
                  <a:cubicBezTo>
                    <a:pt x="11645" y="0"/>
                    <a:pt x="11650" y="5"/>
                    <a:pt x="11650" y="12"/>
                  </a:cubicBezTo>
                  <a:cubicBezTo>
                    <a:pt x="11650" y="19"/>
                    <a:pt x="11645" y="25"/>
                    <a:pt x="11638" y="25"/>
                  </a:cubicBezTo>
                  <a:close/>
                  <a:moveTo>
                    <a:pt x="11463" y="25"/>
                  </a:moveTo>
                  <a:lnTo>
                    <a:pt x="11388" y="25"/>
                  </a:lnTo>
                  <a:cubicBezTo>
                    <a:pt x="11381" y="25"/>
                    <a:pt x="11375" y="19"/>
                    <a:pt x="11375" y="12"/>
                  </a:cubicBezTo>
                  <a:cubicBezTo>
                    <a:pt x="11375" y="5"/>
                    <a:pt x="11381" y="0"/>
                    <a:pt x="11388" y="0"/>
                  </a:cubicBezTo>
                  <a:lnTo>
                    <a:pt x="11463" y="0"/>
                  </a:lnTo>
                  <a:cubicBezTo>
                    <a:pt x="11470" y="0"/>
                    <a:pt x="11475" y="5"/>
                    <a:pt x="11475" y="12"/>
                  </a:cubicBezTo>
                  <a:cubicBezTo>
                    <a:pt x="11475" y="19"/>
                    <a:pt x="11470" y="25"/>
                    <a:pt x="11463" y="25"/>
                  </a:cubicBezTo>
                  <a:close/>
                  <a:moveTo>
                    <a:pt x="11288" y="25"/>
                  </a:moveTo>
                  <a:lnTo>
                    <a:pt x="11213" y="25"/>
                  </a:lnTo>
                  <a:cubicBezTo>
                    <a:pt x="11206" y="25"/>
                    <a:pt x="11200" y="19"/>
                    <a:pt x="11200" y="12"/>
                  </a:cubicBezTo>
                  <a:cubicBezTo>
                    <a:pt x="11200" y="5"/>
                    <a:pt x="11206" y="0"/>
                    <a:pt x="11213" y="0"/>
                  </a:cubicBezTo>
                  <a:lnTo>
                    <a:pt x="11288" y="0"/>
                  </a:lnTo>
                  <a:cubicBezTo>
                    <a:pt x="11295" y="0"/>
                    <a:pt x="11300" y="5"/>
                    <a:pt x="11300" y="12"/>
                  </a:cubicBezTo>
                  <a:cubicBezTo>
                    <a:pt x="11300" y="19"/>
                    <a:pt x="11295" y="25"/>
                    <a:pt x="11288" y="25"/>
                  </a:cubicBezTo>
                  <a:close/>
                  <a:moveTo>
                    <a:pt x="11113" y="25"/>
                  </a:moveTo>
                  <a:lnTo>
                    <a:pt x="11038" y="25"/>
                  </a:lnTo>
                  <a:cubicBezTo>
                    <a:pt x="11031" y="25"/>
                    <a:pt x="11025" y="19"/>
                    <a:pt x="11025" y="12"/>
                  </a:cubicBezTo>
                  <a:cubicBezTo>
                    <a:pt x="11025" y="5"/>
                    <a:pt x="11031" y="0"/>
                    <a:pt x="11038" y="0"/>
                  </a:cubicBezTo>
                  <a:lnTo>
                    <a:pt x="11113" y="0"/>
                  </a:lnTo>
                  <a:cubicBezTo>
                    <a:pt x="11120" y="0"/>
                    <a:pt x="11125" y="5"/>
                    <a:pt x="11125" y="12"/>
                  </a:cubicBezTo>
                  <a:cubicBezTo>
                    <a:pt x="11125" y="19"/>
                    <a:pt x="11120" y="25"/>
                    <a:pt x="11113" y="25"/>
                  </a:cubicBezTo>
                  <a:close/>
                  <a:moveTo>
                    <a:pt x="10938" y="25"/>
                  </a:moveTo>
                  <a:lnTo>
                    <a:pt x="10863" y="25"/>
                  </a:lnTo>
                  <a:cubicBezTo>
                    <a:pt x="10856" y="25"/>
                    <a:pt x="10850" y="19"/>
                    <a:pt x="10850" y="12"/>
                  </a:cubicBezTo>
                  <a:cubicBezTo>
                    <a:pt x="10850" y="5"/>
                    <a:pt x="10856" y="0"/>
                    <a:pt x="10863" y="0"/>
                  </a:cubicBezTo>
                  <a:lnTo>
                    <a:pt x="10938" y="0"/>
                  </a:lnTo>
                  <a:cubicBezTo>
                    <a:pt x="10945" y="0"/>
                    <a:pt x="10950" y="5"/>
                    <a:pt x="10950" y="12"/>
                  </a:cubicBezTo>
                  <a:cubicBezTo>
                    <a:pt x="10950" y="19"/>
                    <a:pt x="10945" y="25"/>
                    <a:pt x="10938" y="25"/>
                  </a:cubicBezTo>
                  <a:close/>
                  <a:moveTo>
                    <a:pt x="10763" y="25"/>
                  </a:moveTo>
                  <a:lnTo>
                    <a:pt x="10688" y="25"/>
                  </a:lnTo>
                  <a:cubicBezTo>
                    <a:pt x="10681" y="25"/>
                    <a:pt x="10675" y="19"/>
                    <a:pt x="10675" y="12"/>
                  </a:cubicBezTo>
                  <a:cubicBezTo>
                    <a:pt x="10675" y="5"/>
                    <a:pt x="10681" y="0"/>
                    <a:pt x="10688" y="0"/>
                  </a:cubicBezTo>
                  <a:lnTo>
                    <a:pt x="10763" y="0"/>
                  </a:lnTo>
                  <a:cubicBezTo>
                    <a:pt x="10770" y="0"/>
                    <a:pt x="10775" y="5"/>
                    <a:pt x="10775" y="12"/>
                  </a:cubicBezTo>
                  <a:cubicBezTo>
                    <a:pt x="10775" y="19"/>
                    <a:pt x="10770" y="25"/>
                    <a:pt x="10763" y="25"/>
                  </a:cubicBezTo>
                  <a:close/>
                  <a:moveTo>
                    <a:pt x="10588" y="25"/>
                  </a:moveTo>
                  <a:lnTo>
                    <a:pt x="10513" y="25"/>
                  </a:lnTo>
                  <a:cubicBezTo>
                    <a:pt x="10506" y="25"/>
                    <a:pt x="10500" y="19"/>
                    <a:pt x="10500" y="12"/>
                  </a:cubicBezTo>
                  <a:cubicBezTo>
                    <a:pt x="10500" y="5"/>
                    <a:pt x="10506" y="0"/>
                    <a:pt x="10513" y="0"/>
                  </a:cubicBezTo>
                  <a:lnTo>
                    <a:pt x="10588" y="0"/>
                  </a:lnTo>
                  <a:cubicBezTo>
                    <a:pt x="10595" y="0"/>
                    <a:pt x="10600" y="5"/>
                    <a:pt x="10600" y="12"/>
                  </a:cubicBezTo>
                  <a:cubicBezTo>
                    <a:pt x="10600" y="19"/>
                    <a:pt x="10595" y="25"/>
                    <a:pt x="10588" y="25"/>
                  </a:cubicBezTo>
                  <a:close/>
                  <a:moveTo>
                    <a:pt x="10413" y="25"/>
                  </a:moveTo>
                  <a:lnTo>
                    <a:pt x="10338" y="25"/>
                  </a:lnTo>
                  <a:cubicBezTo>
                    <a:pt x="10331" y="25"/>
                    <a:pt x="10325" y="19"/>
                    <a:pt x="10325" y="12"/>
                  </a:cubicBezTo>
                  <a:cubicBezTo>
                    <a:pt x="10325" y="5"/>
                    <a:pt x="10331" y="0"/>
                    <a:pt x="10338" y="0"/>
                  </a:cubicBezTo>
                  <a:lnTo>
                    <a:pt x="10413" y="0"/>
                  </a:lnTo>
                  <a:cubicBezTo>
                    <a:pt x="10420" y="0"/>
                    <a:pt x="10425" y="5"/>
                    <a:pt x="10425" y="12"/>
                  </a:cubicBezTo>
                  <a:cubicBezTo>
                    <a:pt x="10425" y="19"/>
                    <a:pt x="10420" y="25"/>
                    <a:pt x="10413" y="25"/>
                  </a:cubicBezTo>
                  <a:close/>
                  <a:moveTo>
                    <a:pt x="10238" y="25"/>
                  </a:moveTo>
                  <a:lnTo>
                    <a:pt x="10163" y="25"/>
                  </a:lnTo>
                  <a:cubicBezTo>
                    <a:pt x="10156" y="25"/>
                    <a:pt x="10150" y="19"/>
                    <a:pt x="10150" y="12"/>
                  </a:cubicBezTo>
                  <a:cubicBezTo>
                    <a:pt x="10150" y="5"/>
                    <a:pt x="10156" y="0"/>
                    <a:pt x="10163" y="0"/>
                  </a:cubicBezTo>
                  <a:lnTo>
                    <a:pt x="10238" y="0"/>
                  </a:lnTo>
                  <a:cubicBezTo>
                    <a:pt x="10245" y="0"/>
                    <a:pt x="10250" y="5"/>
                    <a:pt x="10250" y="12"/>
                  </a:cubicBezTo>
                  <a:cubicBezTo>
                    <a:pt x="10250" y="19"/>
                    <a:pt x="10245" y="25"/>
                    <a:pt x="10238" y="25"/>
                  </a:cubicBezTo>
                  <a:close/>
                  <a:moveTo>
                    <a:pt x="10063" y="25"/>
                  </a:moveTo>
                  <a:lnTo>
                    <a:pt x="9988" y="25"/>
                  </a:lnTo>
                  <a:cubicBezTo>
                    <a:pt x="9981" y="25"/>
                    <a:pt x="9975" y="19"/>
                    <a:pt x="9975" y="12"/>
                  </a:cubicBezTo>
                  <a:cubicBezTo>
                    <a:pt x="9975" y="5"/>
                    <a:pt x="9981" y="0"/>
                    <a:pt x="9988" y="0"/>
                  </a:cubicBezTo>
                  <a:lnTo>
                    <a:pt x="10063" y="0"/>
                  </a:lnTo>
                  <a:cubicBezTo>
                    <a:pt x="10070" y="0"/>
                    <a:pt x="10075" y="5"/>
                    <a:pt x="10075" y="12"/>
                  </a:cubicBezTo>
                  <a:cubicBezTo>
                    <a:pt x="10075" y="19"/>
                    <a:pt x="10070" y="25"/>
                    <a:pt x="10063" y="25"/>
                  </a:cubicBezTo>
                  <a:close/>
                  <a:moveTo>
                    <a:pt x="9888" y="25"/>
                  </a:moveTo>
                  <a:lnTo>
                    <a:pt x="9813" y="25"/>
                  </a:lnTo>
                  <a:cubicBezTo>
                    <a:pt x="9806" y="25"/>
                    <a:pt x="9800" y="19"/>
                    <a:pt x="9800" y="12"/>
                  </a:cubicBezTo>
                  <a:cubicBezTo>
                    <a:pt x="9800" y="5"/>
                    <a:pt x="9806" y="0"/>
                    <a:pt x="9813" y="0"/>
                  </a:cubicBezTo>
                  <a:lnTo>
                    <a:pt x="9888" y="0"/>
                  </a:lnTo>
                  <a:cubicBezTo>
                    <a:pt x="9895" y="0"/>
                    <a:pt x="9900" y="5"/>
                    <a:pt x="9900" y="12"/>
                  </a:cubicBezTo>
                  <a:cubicBezTo>
                    <a:pt x="9900" y="19"/>
                    <a:pt x="9895" y="25"/>
                    <a:pt x="9888" y="25"/>
                  </a:cubicBezTo>
                  <a:close/>
                  <a:moveTo>
                    <a:pt x="9713" y="25"/>
                  </a:moveTo>
                  <a:lnTo>
                    <a:pt x="9638" y="25"/>
                  </a:lnTo>
                  <a:cubicBezTo>
                    <a:pt x="9631" y="25"/>
                    <a:pt x="9625" y="19"/>
                    <a:pt x="9625" y="12"/>
                  </a:cubicBezTo>
                  <a:cubicBezTo>
                    <a:pt x="9625" y="5"/>
                    <a:pt x="9631" y="0"/>
                    <a:pt x="9638" y="0"/>
                  </a:cubicBezTo>
                  <a:lnTo>
                    <a:pt x="9713" y="0"/>
                  </a:lnTo>
                  <a:cubicBezTo>
                    <a:pt x="9720" y="0"/>
                    <a:pt x="9725" y="5"/>
                    <a:pt x="9725" y="12"/>
                  </a:cubicBezTo>
                  <a:cubicBezTo>
                    <a:pt x="9725" y="19"/>
                    <a:pt x="9720" y="25"/>
                    <a:pt x="9713" y="25"/>
                  </a:cubicBezTo>
                  <a:close/>
                  <a:moveTo>
                    <a:pt x="9538" y="25"/>
                  </a:moveTo>
                  <a:lnTo>
                    <a:pt x="9463" y="25"/>
                  </a:lnTo>
                  <a:cubicBezTo>
                    <a:pt x="9456" y="25"/>
                    <a:pt x="9450" y="19"/>
                    <a:pt x="9450" y="12"/>
                  </a:cubicBezTo>
                  <a:cubicBezTo>
                    <a:pt x="9450" y="5"/>
                    <a:pt x="9456" y="0"/>
                    <a:pt x="9463" y="0"/>
                  </a:cubicBezTo>
                  <a:lnTo>
                    <a:pt x="9538" y="0"/>
                  </a:lnTo>
                  <a:cubicBezTo>
                    <a:pt x="9545" y="0"/>
                    <a:pt x="9550" y="5"/>
                    <a:pt x="9550" y="12"/>
                  </a:cubicBezTo>
                  <a:cubicBezTo>
                    <a:pt x="9550" y="19"/>
                    <a:pt x="9545" y="25"/>
                    <a:pt x="9538" y="25"/>
                  </a:cubicBezTo>
                  <a:close/>
                  <a:moveTo>
                    <a:pt x="9363" y="25"/>
                  </a:moveTo>
                  <a:lnTo>
                    <a:pt x="9288" y="25"/>
                  </a:lnTo>
                  <a:cubicBezTo>
                    <a:pt x="9281" y="25"/>
                    <a:pt x="9275" y="19"/>
                    <a:pt x="9275" y="12"/>
                  </a:cubicBezTo>
                  <a:cubicBezTo>
                    <a:pt x="9275" y="5"/>
                    <a:pt x="9281" y="0"/>
                    <a:pt x="9288" y="0"/>
                  </a:cubicBezTo>
                  <a:lnTo>
                    <a:pt x="9363" y="0"/>
                  </a:lnTo>
                  <a:cubicBezTo>
                    <a:pt x="9370" y="0"/>
                    <a:pt x="9375" y="5"/>
                    <a:pt x="9375" y="12"/>
                  </a:cubicBezTo>
                  <a:cubicBezTo>
                    <a:pt x="9375" y="19"/>
                    <a:pt x="9370" y="25"/>
                    <a:pt x="9363" y="25"/>
                  </a:cubicBezTo>
                  <a:close/>
                  <a:moveTo>
                    <a:pt x="9188" y="25"/>
                  </a:moveTo>
                  <a:lnTo>
                    <a:pt x="9113" y="25"/>
                  </a:lnTo>
                  <a:cubicBezTo>
                    <a:pt x="9106" y="25"/>
                    <a:pt x="9100" y="19"/>
                    <a:pt x="9100" y="12"/>
                  </a:cubicBezTo>
                  <a:cubicBezTo>
                    <a:pt x="9100" y="5"/>
                    <a:pt x="9106" y="0"/>
                    <a:pt x="9113" y="0"/>
                  </a:cubicBezTo>
                  <a:lnTo>
                    <a:pt x="9188" y="0"/>
                  </a:lnTo>
                  <a:cubicBezTo>
                    <a:pt x="9195" y="0"/>
                    <a:pt x="9200" y="5"/>
                    <a:pt x="9200" y="12"/>
                  </a:cubicBezTo>
                  <a:cubicBezTo>
                    <a:pt x="9200" y="19"/>
                    <a:pt x="9195" y="25"/>
                    <a:pt x="9188" y="25"/>
                  </a:cubicBezTo>
                  <a:close/>
                  <a:moveTo>
                    <a:pt x="9013" y="25"/>
                  </a:moveTo>
                  <a:lnTo>
                    <a:pt x="8938" y="25"/>
                  </a:lnTo>
                  <a:cubicBezTo>
                    <a:pt x="8931" y="25"/>
                    <a:pt x="8925" y="19"/>
                    <a:pt x="8925" y="12"/>
                  </a:cubicBezTo>
                  <a:cubicBezTo>
                    <a:pt x="8925" y="5"/>
                    <a:pt x="8931" y="0"/>
                    <a:pt x="8938" y="0"/>
                  </a:cubicBezTo>
                  <a:lnTo>
                    <a:pt x="9013" y="0"/>
                  </a:lnTo>
                  <a:cubicBezTo>
                    <a:pt x="9020" y="0"/>
                    <a:pt x="9025" y="5"/>
                    <a:pt x="9025" y="12"/>
                  </a:cubicBezTo>
                  <a:cubicBezTo>
                    <a:pt x="9025" y="19"/>
                    <a:pt x="9020" y="25"/>
                    <a:pt x="9013" y="25"/>
                  </a:cubicBezTo>
                  <a:close/>
                  <a:moveTo>
                    <a:pt x="8838" y="25"/>
                  </a:moveTo>
                  <a:lnTo>
                    <a:pt x="8763" y="25"/>
                  </a:lnTo>
                  <a:cubicBezTo>
                    <a:pt x="8756" y="25"/>
                    <a:pt x="8750" y="19"/>
                    <a:pt x="8750" y="12"/>
                  </a:cubicBezTo>
                  <a:cubicBezTo>
                    <a:pt x="8750" y="5"/>
                    <a:pt x="8756" y="0"/>
                    <a:pt x="8763" y="0"/>
                  </a:cubicBezTo>
                  <a:lnTo>
                    <a:pt x="8838" y="0"/>
                  </a:lnTo>
                  <a:cubicBezTo>
                    <a:pt x="8845" y="0"/>
                    <a:pt x="8850" y="5"/>
                    <a:pt x="8850" y="12"/>
                  </a:cubicBezTo>
                  <a:cubicBezTo>
                    <a:pt x="8850" y="19"/>
                    <a:pt x="8845" y="25"/>
                    <a:pt x="8838" y="25"/>
                  </a:cubicBezTo>
                  <a:close/>
                  <a:moveTo>
                    <a:pt x="8663" y="25"/>
                  </a:moveTo>
                  <a:lnTo>
                    <a:pt x="8588" y="25"/>
                  </a:lnTo>
                  <a:cubicBezTo>
                    <a:pt x="8581" y="25"/>
                    <a:pt x="8575" y="19"/>
                    <a:pt x="8575" y="12"/>
                  </a:cubicBezTo>
                  <a:cubicBezTo>
                    <a:pt x="8575" y="5"/>
                    <a:pt x="8581" y="0"/>
                    <a:pt x="8588" y="0"/>
                  </a:cubicBezTo>
                  <a:lnTo>
                    <a:pt x="8663" y="0"/>
                  </a:lnTo>
                  <a:cubicBezTo>
                    <a:pt x="8670" y="0"/>
                    <a:pt x="8675" y="5"/>
                    <a:pt x="8675" y="12"/>
                  </a:cubicBezTo>
                  <a:cubicBezTo>
                    <a:pt x="8675" y="19"/>
                    <a:pt x="8670" y="25"/>
                    <a:pt x="8663" y="25"/>
                  </a:cubicBezTo>
                  <a:close/>
                  <a:moveTo>
                    <a:pt x="8488" y="25"/>
                  </a:moveTo>
                  <a:lnTo>
                    <a:pt x="8413" y="25"/>
                  </a:lnTo>
                  <a:cubicBezTo>
                    <a:pt x="8406" y="25"/>
                    <a:pt x="8400" y="19"/>
                    <a:pt x="8400" y="12"/>
                  </a:cubicBezTo>
                  <a:cubicBezTo>
                    <a:pt x="8400" y="5"/>
                    <a:pt x="8406" y="0"/>
                    <a:pt x="8413" y="0"/>
                  </a:cubicBezTo>
                  <a:lnTo>
                    <a:pt x="8488" y="0"/>
                  </a:lnTo>
                  <a:cubicBezTo>
                    <a:pt x="8495" y="0"/>
                    <a:pt x="8500" y="5"/>
                    <a:pt x="8500" y="12"/>
                  </a:cubicBezTo>
                  <a:cubicBezTo>
                    <a:pt x="8500" y="19"/>
                    <a:pt x="8495" y="25"/>
                    <a:pt x="8488" y="25"/>
                  </a:cubicBezTo>
                  <a:close/>
                  <a:moveTo>
                    <a:pt x="8313" y="25"/>
                  </a:moveTo>
                  <a:lnTo>
                    <a:pt x="8238" y="25"/>
                  </a:lnTo>
                  <a:cubicBezTo>
                    <a:pt x="8231" y="25"/>
                    <a:pt x="8225" y="19"/>
                    <a:pt x="8225" y="12"/>
                  </a:cubicBezTo>
                  <a:cubicBezTo>
                    <a:pt x="8225" y="5"/>
                    <a:pt x="8231" y="0"/>
                    <a:pt x="8238" y="0"/>
                  </a:cubicBezTo>
                  <a:lnTo>
                    <a:pt x="8313" y="0"/>
                  </a:lnTo>
                  <a:cubicBezTo>
                    <a:pt x="8320" y="0"/>
                    <a:pt x="8325" y="5"/>
                    <a:pt x="8325" y="12"/>
                  </a:cubicBezTo>
                  <a:cubicBezTo>
                    <a:pt x="8325" y="19"/>
                    <a:pt x="8320" y="25"/>
                    <a:pt x="8313" y="25"/>
                  </a:cubicBezTo>
                  <a:close/>
                  <a:moveTo>
                    <a:pt x="8138" y="25"/>
                  </a:moveTo>
                  <a:lnTo>
                    <a:pt x="8063" y="25"/>
                  </a:lnTo>
                  <a:cubicBezTo>
                    <a:pt x="8056" y="25"/>
                    <a:pt x="8050" y="19"/>
                    <a:pt x="8050" y="12"/>
                  </a:cubicBezTo>
                  <a:cubicBezTo>
                    <a:pt x="8050" y="5"/>
                    <a:pt x="8056" y="0"/>
                    <a:pt x="8063" y="0"/>
                  </a:cubicBezTo>
                  <a:lnTo>
                    <a:pt x="8138" y="0"/>
                  </a:lnTo>
                  <a:cubicBezTo>
                    <a:pt x="8145" y="0"/>
                    <a:pt x="8150" y="5"/>
                    <a:pt x="8150" y="12"/>
                  </a:cubicBezTo>
                  <a:cubicBezTo>
                    <a:pt x="8150" y="19"/>
                    <a:pt x="8145" y="25"/>
                    <a:pt x="8138" y="25"/>
                  </a:cubicBezTo>
                  <a:close/>
                  <a:moveTo>
                    <a:pt x="7963" y="25"/>
                  </a:moveTo>
                  <a:lnTo>
                    <a:pt x="7888" y="25"/>
                  </a:lnTo>
                  <a:cubicBezTo>
                    <a:pt x="7881" y="25"/>
                    <a:pt x="7875" y="19"/>
                    <a:pt x="7875" y="12"/>
                  </a:cubicBezTo>
                  <a:cubicBezTo>
                    <a:pt x="7875" y="5"/>
                    <a:pt x="7881" y="0"/>
                    <a:pt x="7888" y="0"/>
                  </a:cubicBezTo>
                  <a:lnTo>
                    <a:pt x="7963" y="0"/>
                  </a:lnTo>
                  <a:cubicBezTo>
                    <a:pt x="7970" y="0"/>
                    <a:pt x="7975" y="5"/>
                    <a:pt x="7975" y="12"/>
                  </a:cubicBezTo>
                  <a:cubicBezTo>
                    <a:pt x="7975" y="19"/>
                    <a:pt x="7970" y="25"/>
                    <a:pt x="7963" y="25"/>
                  </a:cubicBezTo>
                  <a:close/>
                  <a:moveTo>
                    <a:pt x="7788" y="25"/>
                  </a:moveTo>
                  <a:lnTo>
                    <a:pt x="7713" y="25"/>
                  </a:lnTo>
                  <a:cubicBezTo>
                    <a:pt x="7706" y="25"/>
                    <a:pt x="7700" y="19"/>
                    <a:pt x="7700" y="12"/>
                  </a:cubicBezTo>
                  <a:cubicBezTo>
                    <a:pt x="7700" y="5"/>
                    <a:pt x="7706" y="0"/>
                    <a:pt x="7713" y="0"/>
                  </a:cubicBezTo>
                  <a:lnTo>
                    <a:pt x="7788" y="0"/>
                  </a:lnTo>
                  <a:cubicBezTo>
                    <a:pt x="7795" y="0"/>
                    <a:pt x="7800" y="5"/>
                    <a:pt x="7800" y="12"/>
                  </a:cubicBezTo>
                  <a:cubicBezTo>
                    <a:pt x="7800" y="19"/>
                    <a:pt x="7795" y="25"/>
                    <a:pt x="7788" y="25"/>
                  </a:cubicBezTo>
                  <a:close/>
                  <a:moveTo>
                    <a:pt x="7613" y="25"/>
                  </a:moveTo>
                  <a:lnTo>
                    <a:pt x="7538" y="25"/>
                  </a:lnTo>
                  <a:cubicBezTo>
                    <a:pt x="7531" y="25"/>
                    <a:pt x="7525" y="19"/>
                    <a:pt x="7525" y="12"/>
                  </a:cubicBezTo>
                  <a:cubicBezTo>
                    <a:pt x="7525" y="5"/>
                    <a:pt x="7531" y="0"/>
                    <a:pt x="7538" y="0"/>
                  </a:cubicBezTo>
                  <a:lnTo>
                    <a:pt x="7613" y="0"/>
                  </a:lnTo>
                  <a:cubicBezTo>
                    <a:pt x="7620" y="0"/>
                    <a:pt x="7625" y="5"/>
                    <a:pt x="7625" y="12"/>
                  </a:cubicBezTo>
                  <a:cubicBezTo>
                    <a:pt x="7625" y="19"/>
                    <a:pt x="7620" y="25"/>
                    <a:pt x="7613" y="25"/>
                  </a:cubicBezTo>
                  <a:close/>
                  <a:moveTo>
                    <a:pt x="7438" y="25"/>
                  </a:moveTo>
                  <a:lnTo>
                    <a:pt x="7363" y="25"/>
                  </a:lnTo>
                  <a:cubicBezTo>
                    <a:pt x="7356" y="25"/>
                    <a:pt x="7350" y="19"/>
                    <a:pt x="7350" y="12"/>
                  </a:cubicBezTo>
                  <a:cubicBezTo>
                    <a:pt x="7350" y="5"/>
                    <a:pt x="7356" y="0"/>
                    <a:pt x="7363" y="0"/>
                  </a:cubicBezTo>
                  <a:lnTo>
                    <a:pt x="7438" y="0"/>
                  </a:lnTo>
                  <a:cubicBezTo>
                    <a:pt x="7445" y="0"/>
                    <a:pt x="7450" y="5"/>
                    <a:pt x="7450" y="12"/>
                  </a:cubicBezTo>
                  <a:cubicBezTo>
                    <a:pt x="7450" y="19"/>
                    <a:pt x="7445" y="25"/>
                    <a:pt x="7438" y="25"/>
                  </a:cubicBezTo>
                  <a:close/>
                  <a:moveTo>
                    <a:pt x="7263" y="25"/>
                  </a:moveTo>
                  <a:lnTo>
                    <a:pt x="7188" y="25"/>
                  </a:lnTo>
                  <a:cubicBezTo>
                    <a:pt x="7181" y="25"/>
                    <a:pt x="7175" y="19"/>
                    <a:pt x="7175" y="12"/>
                  </a:cubicBezTo>
                  <a:cubicBezTo>
                    <a:pt x="7175" y="5"/>
                    <a:pt x="7181" y="0"/>
                    <a:pt x="7188" y="0"/>
                  </a:cubicBezTo>
                  <a:lnTo>
                    <a:pt x="7263" y="0"/>
                  </a:lnTo>
                  <a:cubicBezTo>
                    <a:pt x="7270" y="0"/>
                    <a:pt x="7275" y="5"/>
                    <a:pt x="7275" y="12"/>
                  </a:cubicBezTo>
                  <a:cubicBezTo>
                    <a:pt x="7275" y="19"/>
                    <a:pt x="7270" y="25"/>
                    <a:pt x="7263" y="25"/>
                  </a:cubicBezTo>
                  <a:close/>
                  <a:moveTo>
                    <a:pt x="7088" y="25"/>
                  </a:moveTo>
                  <a:lnTo>
                    <a:pt x="7013" y="25"/>
                  </a:lnTo>
                  <a:cubicBezTo>
                    <a:pt x="7006" y="25"/>
                    <a:pt x="7000" y="19"/>
                    <a:pt x="7000" y="12"/>
                  </a:cubicBezTo>
                  <a:cubicBezTo>
                    <a:pt x="7000" y="5"/>
                    <a:pt x="7006" y="0"/>
                    <a:pt x="7013" y="0"/>
                  </a:cubicBezTo>
                  <a:lnTo>
                    <a:pt x="7088" y="0"/>
                  </a:lnTo>
                  <a:cubicBezTo>
                    <a:pt x="7095" y="0"/>
                    <a:pt x="7100" y="5"/>
                    <a:pt x="7100" y="12"/>
                  </a:cubicBezTo>
                  <a:cubicBezTo>
                    <a:pt x="7100" y="19"/>
                    <a:pt x="7095" y="25"/>
                    <a:pt x="7088" y="25"/>
                  </a:cubicBezTo>
                  <a:close/>
                  <a:moveTo>
                    <a:pt x="6913" y="25"/>
                  </a:moveTo>
                  <a:lnTo>
                    <a:pt x="6838" y="25"/>
                  </a:lnTo>
                  <a:cubicBezTo>
                    <a:pt x="6831" y="25"/>
                    <a:pt x="6825" y="19"/>
                    <a:pt x="6825" y="12"/>
                  </a:cubicBezTo>
                  <a:cubicBezTo>
                    <a:pt x="6825" y="5"/>
                    <a:pt x="6831" y="0"/>
                    <a:pt x="6838" y="0"/>
                  </a:cubicBezTo>
                  <a:lnTo>
                    <a:pt x="6913" y="0"/>
                  </a:lnTo>
                  <a:cubicBezTo>
                    <a:pt x="6920" y="0"/>
                    <a:pt x="6925" y="5"/>
                    <a:pt x="6925" y="12"/>
                  </a:cubicBezTo>
                  <a:cubicBezTo>
                    <a:pt x="6925" y="19"/>
                    <a:pt x="6920" y="25"/>
                    <a:pt x="6913" y="25"/>
                  </a:cubicBezTo>
                  <a:close/>
                  <a:moveTo>
                    <a:pt x="6738" y="25"/>
                  </a:moveTo>
                  <a:lnTo>
                    <a:pt x="6663" y="25"/>
                  </a:lnTo>
                  <a:cubicBezTo>
                    <a:pt x="6656" y="25"/>
                    <a:pt x="6650" y="19"/>
                    <a:pt x="6650" y="12"/>
                  </a:cubicBezTo>
                  <a:cubicBezTo>
                    <a:pt x="6650" y="5"/>
                    <a:pt x="6656" y="0"/>
                    <a:pt x="6663" y="0"/>
                  </a:cubicBezTo>
                  <a:lnTo>
                    <a:pt x="6738" y="0"/>
                  </a:lnTo>
                  <a:cubicBezTo>
                    <a:pt x="6745" y="0"/>
                    <a:pt x="6750" y="5"/>
                    <a:pt x="6750" y="12"/>
                  </a:cubicBezTo>
                  <a:cubicBezTo>
                    <a:pt x="6750" y="19"/>
                    <a:pt x="6745" y="25"/>
                    <a:pt x="6738" y="25"/>
                  </a:cubicBezTo>
                  <a:close/>
                  <a:moveTo>
                    <a:pt x="6563" y="25"/>
                  </a:moveTo>
                  <a:lnTo>
                    <a:pt x="6488" y="25"/>
                  </a:lnTo>
                  <a:cubicBezTo>
                    <a:pt x="6481" y="25"/>
                    <a:pt x="6475" y="19"/>
                    <a:pt x="6475" y="12"/>
                  </a:cubicBezTo>
                  <a:cubicBezTo>
                    <a:pt x="6475" y="5"/>
                    <a:pt x="6481" y="0"/>
                    <a:pt x="6488" y="0"/>
                  </a:cubicBezTo>
                  <a:lnTo>
                    <a:pt x="6563" y="0"/>
                  </a:lnTo>
                  <a:cubicBezTo>
                    <a:pt x="6570" y="0"/>
                    <a:pt x="6575" y="5"/>
                    <a:pt x="6575" y="12"/>
                  </a:cubicBezTo>
                  <a:cubicBezTo>
                    <a:pt x="6575" y="19"/>
                    <a:pt x="6570" y="25"/>
                    <a:pt x="6563" y="25"/>
                  </a:cubicBezTo>
                  <a:close/>
                  <a:moveTo>
                    <a:pt x="6388" y="25"/>
                  </a:moveTo>
                  <a:lnTo>
                    <a:pt x="6313" y="25"/>
                  </a:lnTo>
                  <a:cubicBezTo>
                    <a:pt x="6306" y="25"/>
                    <a:pt x="6300" y="19"/>
                    <a:pt x="6300" y="12"/>
                  </a:cubicBezTo>
                  <a:cubicBezTo>
                    <a:pt x="6300" y="5"/>
                    <a:pt x="6306" y="0"/>
                    <a:pt x="6313" y="0"/>
                  </a:cubicBezTo>
                  <a:lnTo>
                    <a:pt x="6388" y="0"/>
                  </a:lnTo>
                  <a:cubicBezTo>
                    <a:pt x="6395" y="0"/>
                    <a:pt x="6400" y="5"/>
                    <a:pt x="6400" y="12"/>
                  </a:cubicBezTo>
                  <a:cubicBezTo>
                    <a:pt x="6400" y="19"/>
                    <a:pt x="6395" y="25"/>
                    <a:pt x="6388" y="25"/>
                  </a:cubicBezTo>
                  <a:close/>
                  <a:moveTo>
                    <a:pt x="6213" y="25"/>
                  </a:moveTo>
                  <a:lnTo>
                    <a:pt x="6138" y="25"/>
                  </a:lnTo>
                  <a:cubicBezTo>
                    <a:pt x="6131" y="25"/>
                    <a:pt x="6125" y="19"/>
                    <a:pt x="6125" y="12"/>
                  </a:cubicBezTo>
                  <a:cubicBezTo>
                    <a:pt x="6125" y="5"/>
                    <a:pt x="6131" y="0"/>
                    <a:pt x="6138" y="0"/>
                  </a:cubicBezTo>
                  <a:lnTo>
                    <a:pt x="6213" y="0"/>
                  </a:lnTo>
                  <a:cubicBezTo>
                    <a:pt x="6220" y="0"/>
                    <a:pt x="6225" y="5"/>
                    <a:pt x="6225" y="12"/>
                  </a:cubicBezTo>
                  <a:cubicBezTo>
                    <a:pt x="6225" y="19"/>
                    <a:pt x="6220" y="25"/>
                    <a:pt x="6213" y="25"/>
                  </a:cubicBezTo>
                  <a:close/>
                  <a:moveTo>
                    <a:pt x="6038" y="25"/>
                  </a:moveTo>
                  <a:lnTo>
                    <a:pt x="5963" y="25"/>
                  </a:lnTo>
                  <a:cubicBezTo>
                    <a:pt x="5956" y="25"/>
                    <a:pt x="5950" y="19"/>
                    <a:pt x="5950" y="12"/>
                  </a:cubicBezTo>
                  <a:cubicBezTo>
                    <a:pt x="5950" y="5"/>
                    <a:pt x="5956" y="0"/>
                    <a:pt x="5963" y="0"/>
                  </a:cubicBezTo>
                  <a:lnTo>
                    <a:pt x="6038" y="0"/>
                  </a:lnTo>
                  <a:cubicBezTo>
                    <a:pt x="6045" y="0"/>
                    <a:pt x="6050" y="5"/>
                    <a:pt x="6050" y="12"/>
                  </a:cubicBezTo>
                  <a:cubicBezTo>
                    <a:pt x="6050" y="19"/>
                    <a:pt x="6045" y="25"/>
                    <a:pt x="6038" y="25"/>
                  </a:cubicBezTo>
                  <a:close/>
                  <a:moveTo>
                    <a:pt x="5863" y="25"/>
                  </a:moveTo>
                  <a:lnTo>
                    <a:pt x="5788" y="25"/>
                  </a:lnTo>
                  <a:cubicBezTo>
                    <a:pt x="5781" y="25"/>
                    <a:pt x="5775" y="19"/>
                    <a:pt x="5775" y="12"/>
                  </a:cubicBezTo>
                  <a:cubicBezTo>
                    <a:pt x="5775" y="5"/>
                    <a:pt x="5781" y="0"/>
                    <a:pt x="5788" y="0"/>
                  </a:cubicBezTo>
                  <a:lnTo>
                    <a:pt x="5863" y="0"/>
                  </a:lnTo>
                  <a:cubicBezTo>
                    <a:pt x="5870" y="0"/>
                    <a:pt x="5875" y="5"/>
                    <a:pt x="5875" y="12"/>
                  </a:cubicBezTo>
                  <a:cubicBezTo>
                    <a:pt x="5875" y="19"/>
                    <a:pt x="5870" y="25"/>
                    <a:pt x="5863" y="25"/>
                  </a:cubicBezTo>
                  <a:close/>
                  <a:moveTo>
                    <a:pt x="5688" y="25"/>
                  </a:moveTo>
                  <a:lnTo>
                    <a:pt x="5613" y="25"/>
                  </a:lnTo>
                  <a:cubicBezTo>
                    <a:pt x="5606" y="25"/>
                    <a:pt x="5600" y="19"/>
                    <a:pt x="5600" y="12"/>
                  </a:cubicBezTo>
                  <a:cubicBezTo>
                    <a:pt x="5600" y="5"/>
                    <a:pt x="5606" y="0"/>
                    <a:pt x="5613" y="0"/>
                  </a:cubicBezTo>
                  <a:lnTo>
                    <a:pt x="5688" y="0"/>
                  </a:lnTo>
                  <a:cubicBezTo>
                    <a:pt x="5695" y="0"/>
                    <a:pt x="5700" y="5"/>
                    <a:pt x="5700" y="12"/>
                  </a:cubicBezTo>
                  <a:cubicBezTo>
                    <a:pt x="5700" y="19"/>
                    <a:pt x="5695" y="25"/>
                    <a:pt x="5688" y="25"/>
                  </a:cubicBezTo>
                  <a:close/>
                  <a:moveTo>
                    <a:pt x="5513" y="25"/>
                  </a:moveTo>
                  <a:lnTo>
                    <a:pt x="5438" y="25"/>
                  </a:lnTo>
                  <a:cubicBezTo>
                    <a:pt x="5431" y="25"/>
                    <a:pt x="5425" y="19"/>
                    <a:pt x="5425" y="12"/>
                  </a:cubicBezTo>
                  <a:cubicBezTo>
                    <a:pt x="5425" y="5"/>
                    <a:pt x="5431" y="0"/>
                    <a:pt x="5438" y="0"/>
                  </a:cubicBezTo>
                  <a:lnTo>
                    <a:pt x="5513" y="0"/>
                  </a:lnTo>
                  <a:cubicBezTo>
                    <a:pt x="5520" y="0"/>
                    <a:pt x="5525" y="5"/>
                    <a:pt x="5525" y="12"/>
                  </a:cubicBezTo>
                  <a:cubicBezTo>
                    <a:pt x="5525" y="19"/>
                    <a:pt x="5520" y="25"/>
                    <a:pt x="5513" y="25"/>
                  </a:cubicBezTo>
                  <a:close/>
                  <a:moveTo>
                    <a:pt x="5338" y="25"/>
                  </a:moveTo>
                  <a:lnTo>
                    <a:pt x="5263" y="25"/>
                  </a:lnTo>
                  <a:cubicBezTo>
                    <a:pt x="5256" y="25"/>
                    <a:pt x="5250" y="19"/>
                    <a:pt x="5250" y="12"/>
                  </a:cubicBezTo>
                  <a:cubicBezTo>
                    <a:pt x="5250" y="5"/>
                    <a:pt x="5256" y="0"/>
                    <a:pt x="5263" y="0"/>
                  </a:cubicBezTo>
                  <a:lnTo>
                    <a:pt x="5338" y="0"/>
                  </a:lnTo>
                  <a:cubicBezTo>
                    <a:pt x="5345" y="0"/>
                    <a:pt x="5350" y="5"/>
                    <a:pt x="5350" y="12"/>
                  </a:cubicBezTo>
                  <a:cubicBezTo>
                    <a:pt x="5350" y="19"/>
                    <a:pt x="5345" y="25"/>
                    <a:pt x="5338" y="25"/>
                  </a:cubicBezTo>
                  <a:close/>
                  <a:moveTo>
                    <a:pt x="5163" y="25"/>
                  </a:moveTo>
                  <a:lnTo>
                    <a:pt x="5088" y="25"/>
                  </a:lnTo>
                  <a:cubicBezTo>
                    <a:pt x="5081" y="25"/>
                    <a:pt x="5075" y="19"/>
                    <a:pt x="5075" y="12"/>
                  </a:cubicBezTo>
                  <a:cubicBezTo>
                    <a:pt x="5075" y="5"/>
                    <a:pt x="5081" y="0"/>
                    <a:pt x="5088" y="0"/>
                  </a:cubicBezTo>
                  <a:lnTo>
                    <a:pt x="5163" y="0"/>
                  </a:lnTo>
                  <a:cubicBezTo>
                    <a:pt x="5170" y="0"/>
                    <a:pt x="5175" y="5"/>
                    <a:pt x="5175" y="12"/>
                  </a:cubicBezTo>
                  <a:cubicBezTo>
                    <a:pt x="5175" y="19"/>
                    <a:pt x="5170" y="25"/>
                    <a:pt x="5163" y="25"/>
                  </a:cubicBezTo>
                  <a:close/>
                  <a:moveTo>
                    <a:pt x="4988" y="25"/>
                  </a:moveTo>
                  <a:lnTo>
                    <a:pt x="4913" y="25"/>
                  </a:lnTo>
                  <a:cubicBezTo>
                    <a:pt x="4906" y="25"/>
                    <a:pt x="4900" y="19"/>
                    <a:pt x="4900" y="12"/>
                  </a:cubicBezTo>
                  <a:cubicBezTo>
                    <a:pt x="4900" y="5"/>
                    <a:pt x="4906" y="0"/>
                    <a:pt x="4913" y="0"/>
                  </a:cubicBezTo>
                  <a:lnTo>
                    <a:pt x="4988" y="0"/>
                  </a:lnTo>
                  <a:cubicBezTo>
                    <a:pt x="4995" y="0"/>
                    <a:pt x="5000" y="5"/>
                    <a:pt x="5000" y="12"/>
                  </a:cubicBezTo>
                  <a:cubicBezTo>
                    <a:pt x="5000" y="19"/>
                    <a:pt x="4995" y="25"/>
                    <a:pt x="4988" y="25"/>
                  </a:cubicBezTo>
                  <a:close/>
                  <a:moveTo>
                    <a:pt x="4813" y="25"/>
                  </a:moveTo>
                  <a:lnTo>
                    <a:pt x="4738" y="25"/>
                  </a:lnTo>
                  <a:cubicBezTo>
                    <a:pt x="4731" y="25"/>
                    <a:pt x="4725" y="19"/>
                    <a:pt x="4725" y="12"/>
                  </a:cubicBezTo>
                  <a:cubicBezTo>
                    <a:pt x="4725" y="5"/>
                    <a:pt x="4731" y="0"/>
                    <a:pt x="4738" y="0"/>
                  </a:cubicBezTo>
                  <a:lnTo>
                    <a:pt x="4813" y="0"/>
                  </a:lnTo>
                  <a:cubicBezTo>
                    <a:pt x="4820" y="0"/>
                    <a:pt x="4825" y="5"/>
                    <a:pt x="4825" y="12"/>
                  </a:cubicBezTo>
                  <a:cubicBezTo>
                    <a:pt x="4825" y="19"/>
                    <a:pt x="4820" y="25"/>
                    <a:pt x="4813" y="25"/>
                  </a:cubicBezTo>
                  <a:close/>
                  <a:moveTo>
                    <a:pt x="4638" y="25"/>
                  </a:moveTo>
                  <a:lnTo>
                    <a:pt x="4563" y="25"/>
                  </a:lnTo>
                  <a:cubicBezTo>
                    <a:pt x="4556" y="25"/>
                    <a:pt x="4550" y="19"/>
                    <a:pt x="4550" y="12"/>
                  </a:cubicBezTo>
                  <a:cubicBezTo>
                    <a:pt x="4550" y="5"/>
                    <a:pt x="4556" y="0"/>
                    <a:pt x="4563" y="0"/>
                  </a:cubicBezTo>
                  <a:lnTo>
                    <a:pt x="4638" y="0"/>
                  </a:lnTo>
                  <a:cubicBezTo>
                    <a:pt x="4645" y="0"/>
                    <a:pt x="4650" y="5"/>
                    <a:pt x="4650" y="12"/>
                  </a:cubicBezTo>
                  <a:cubicBezTo>
                    <a:pt x="4650" y="19"/>
                    <a:pt x="4645" y="25"/>
                    <a:pt x="4638" y="25"/>
                  </a:cubicBezTo>
                  <a:close/>
                  <a:moveTo>
                    <a:pt x="4463" y="25"/>
                  </a:moveTo>
                  <a:lnTo>
                    <a:pt x="4388" y="25"/>
                  </a:lnTo>
                  <a:cubicBezTo>
                    <a:pt x="4381" y="25"/>
                    <a:pt x="4375" y="19"/>
                    <a:pt x="4375" y="12"/>
                  </a:cubicBezTo>
                  <a:cubicBezTo>
                    <a:pt x="4375" y="5"/>
                    <a:pt x="4381" y="0"/>
                    <a:pt x="4388" y="0"/>
                  </a:cubicBezTo>
                  <a:lnTo>
                    <a:pt x="4463" y="0"/>
                  </a:lnTo>
                  <a:cubicBezTo>
                    <a:pt x="4470" y="0"/>
                    <a:pt x="4475" y="5"/>
                    <a:pt x="4475" y="12"/>
                  </a:cubicBezTo>
                  <a:cubicBezTo>
                    <a:pt x="4475" y="19"/>
                    <a:pt x="4470" y="25"/>
                    <a:pt x="4463" y="25"/>
                  </a:cubicBezTo>
                  <a:close/>
                  <a:moveTo>
                    <a:pt x="4288" y="25"/>
                  </a:moveTo>
                  <a:lnTo>
                    <a:pt x="4213" y="25"/>
                  </a:lnTo>
                  <a:cubicBezTo>
                    <a:pt x="4206" y="25"/>
                    <a:pt x="4200" y="19"/>
                    <a:pt x="4200" y="12"/>
                  </a:cubicBezTo>
                  <a:cubicBezTo>
                    <a:pt x="4200" y="5"/>
                    <a:pt x="4206" y="0"/>
                    <a:pt x="4213" y="0"/>
                  </a:cubicBezTo>
                  <a:lnTo>
                    <a:pt x="4288" y="0"/>
                  </a:lnTo>
                  <a:cubicBezTo>
                    <a:pt x="4295" y="0"/>
                    <a:pt x="4300" y="5"/>
                    <a:pt x="4300" y="12"/>
                  </a:cubicBezTo>
                  <a:cubicBezTo>
                    <a:pt x="4300" y="19"/>
                    <a:pt x="4295" y="25"/>
                    <a:pt x="4288" y="25"/>
                  </a:cubicBezTo>
                  <a:close/>
                  <a:moveTo>
                    <a:pt x="4113" y="25"/>
                  </a:moveTo>
                  <a:lnTo>
                    <a:pt x="4038" y="25"/>
                  </a:lnTo>
                  <a:cubicBezTo>
                    <a:pt x="4031" y="25"/>
                    <a:pt x="4025" y="19"/>
                    <a:pt x="4025" y="12"/>
                  </a:cubicBezTo>
                  <a:cubicBezTo>
                    <a:pt x="4025" y="5"/>
                    <a:pt x="4031" y="0"/>
                    <a:pt x="4038" y="0"/>
                  </a:cubicBezTo>
                  <a:lnTo>
                    <a:pt x="4113" y="0"/>
                  </a:lnTo>
                  <a:cubicBezTo>
                    <a:pt x="4120" y="0"/>
                    <a:pt x="4125" y="5"/>
                    <a:pt x="4125" y="12"/>
                  </a:cubicBezTo>
                  <a:cubicBezTo>
                    <a:pt x="4125" y="19"/>
                    <a:pt x="4120" y="25"/>
                    <a:pt x="4113" y="25"/>
                  </a:cubicBezTo>
                  <a:close/>
                  <a:moveTo>
                    <a:pt x="3938" y="25"/>
                  </a:moveTo>
                  <a:lnTo>
                    <a:pt x="3863" y="25"/>
                  </a:lnTo>
                  <a:cubicBezTo>
                    <a:pt x="3856" y="25"/>
                    <a:pt x="3850" y="19"/>
                    <a:pt x="3850" y="12"/>
                  </a:cubicBezTo>
                  <a:cubicBezTo>
                    <a:pt x="3850" y="5"/>
                    <a:pt x="3856" y="0"/>
                    <a:pt x="3863" y="0"/>
                  </a:cubicBezTo>
                  <a:lnTo>
                    <a:pt x="3938" y="0"/>
                  </a:lnTo>
                  <a:cubicBezTo>
                    <a:pt x="3945" y="0"/>
                    <a:pt x="3950" y="5"/>
                    <a:pt x="3950" y="12"/>
                  </a:cubicBezTo>
                  <a:cubicBezTo>
                    <a:pt x="3950" y="19"/>
                    <a:pt x="3945" y="25"/>
                    <a:pt x="3938" y="25"/>
                  </a:cubicBezTo>
                  <a:close/>
                  <a:moveTo>
                    <a:pt x="3763" y="25"/>
                  </a:moveTo>
                  <a:lnTo>
                    <a:pt x="3688" y="25"/>
                  </a:lnTo>
                  <a:cubicBezTo>
                    <a:pt x="3681" y="25"/>
                    <a:pt x="3675" y="19"/>
                    <a:pt x="3675" y="12"/>
                  </a:cubicBezTo>
                  <a:cubicBezTo>
                    <a:pt x="3675" y="5"/>
                    <a:pt x="3681" y="0"/>
                    <a:pt x="3688" y="0"/>
                  </a:cubicBezTo>
                  <a:lnTo>
                    <a:pt x="3763" y="0"/>
                  </a:lnTo>
                  <a:cubicBezTo>
                    <a:pt x="3770" y="0"/>
                    <a:pt x="3775" y="5"/>
                    <a:pt x="3775" y="12"/>
                  </a:cubicBezTo>
                  <a:cubicBezTo>
                    <a:pt x="3775" y="19"/>
                    <a:pt x="3770" y="25"/>
                    <a:pt x="3763" y="25"/>
                  </a:cubicBezTo>
                  <a:close/>
                  <a:moveTo>
                    <a:pt x="3588" y="25"/>
                  </a:moveTo>
                  <a:lnTo>
                    <a:pt x="3513" y="25"/>
                  </a:lnTo>
                  <a:cubicBezTo>
                    <a:pt x="3506" y="25"/>
                    <a:pt x="3500" y="19"/>
                    <a:pt x="3500" y="12"/>
                  </a:cubicBezTo>
                  <a:cubicBezTo>
                    <a:pt x="3500" y="5"/>
                    <a:pt x="3506" y="0"/>
                    <a:pt x="3513" y="0"/>
                  </a:cubicBezTo>
                  <a:lnTo>
                    <a:pt x="3588" y="0"/>
                  </a:lnTo>
                  <a:cubicBezTo>
                    <a:pt x="3595" y="0"/>
                    <a:pt x="3600" y="5"/>
                    <a:pt x="3600" y="12"/>
                  </a:cubicBezTo>
                  <a:cubicBezTo>
                    <a:pt x="3600" y="19"/>
                    <a:pt x="3595" y="25"/>
                    <a:pt x="3588" y="25"/>
                  </a:cubicBezTo>
                  <a:close/>
                  <a:moveTo>
                    <a:pt x="3413" y="25"/>
                  </a:moveTo>
                  <a:lnTo>
                    <a:pt x="3338" y="25"/>
                  </a:lnTo>
                  <a:cubicBezTo>
                    <a:pt x="3331" y="25"/>
                    <a:pt x="3325" y="19"/>
                    <a:pt x="3325" y="12"/>
                  </a:cubicBezTo>
                  <a:cubicBezTo>
                    <a:pt x="3325" y="5"/>
                    <a:pt x="3331" y="0"/>
                    <a:pt x="3338" y="0"/>
                  </a:cubicBezTo>
                  <a:lnTo>
                    <a:pt x="3413" y="0"/>
                  </a:lnTo>
                  <a:cubicBezTo>
                    <a:pt x="3420" y="0"/>
                    <a:pt x="3425" y="5"/>
                    <a:pt x="3425" y="12"/>
                  </a:cubicBezTo>
                  <a:cubicBezTo>
                    <a:pt x="3425" y="19"/>
                    <a:pt x="3420" y="25"/>
                    <a:pt x="3413" y="25"/>
                  </a:cubicBezTo>
                  <a:close/>
                  <a:moveTo>
                    <a:pt x="3238" y="25"/>
                  </a:moveTo>
                  <a:lnTo>
                    <a:pt x="3163" y="25"/>
                  </a:lnTo>
                  <a:cubicBezTo>
                    <a:pt x="3156" y="25"/>
                    <a:pt x="3150" y="19"/>
                    <a:pt x="3150" y="12"/>
                  </a:cubicBezTo>
                  <a:cubicBezTo>
                    <a:pt x="3150" y="5"/>
                    <a:pt x="3156" y="0"/>
                    <a:pt x="3163" y="0"/>
                  </a:cubicBezTo>
                  <a:lnTo>
                    <a:pt x="3238" y="0"/>
                  </a:lnTo>
                  <a:cubicBezTo>
                    <a:pt x="3245" y="0"/>
                    <a:pt x="3250" y="5"/>
                    <a:pt x="3250" y="12"/>
                  </a:cubicBezTo>
                  <a:cubicBezTo>
                    <a:pt x="3250" y="19"/>
                    <a:pt x="3245" y="25"/>
                    <a:pt x="3238" y="25"/>
                  </a:cubicBezTo>
                  <a:close/>
                  <a:moveTo>
                    <a:pt x="3063" y="25"/>
                  </a:moveTo>
                  <a:lnTo>
                    <a:pt x="2988" y="25"/>
                  </a:lnTo>
                  <a:cubicBezTo>
                    <a:pt x="2981" y="25"/>
                    <a:pt x="2975" y="19"/>
                    <a:pt x="2975" y="12"/>
                  </a:cubicBezTo>
                  <a:cubicBezTo>
                    <a:pt x="2975" y="5"/>
                    <a:pt x="2981" y="0"/>
                    <a:pt x="2988" y="0"/>
                  </a:cubicBezTo>
                  <a:lnTo>
                    <a:pt x="3063" y="0"/>
                  </a:lnTo>
                  <a:cubicBezTo>
                    <a:pt x="3070" y="0"/>
                    <a:pt x="3075" y="5"/>
                    <a:pt x="3075" y="12"/>
                  </a:cubicBezTo>
                  <a:cubicBezTo>
                    <a:pt x="3075" y="19"/>
                    <a:pt x="3070" y="25"/>
                    <a:pt x="3063" y="25"/>
                  </a:cubicBezTo>
                  <a:close/>
                  <a:moveTo>
                    <a:pt x="2888" y="25"/>
                  </a:moveTo>
                  <a:lnTo>
                    <a:pt x="2813" y="25"/>
                  </a:lnTo>
                  <a:cubicBezTo>
                    <a:pt x="2806" y="25"/>
                    <a:pt x="2800" y="19"/>
                    <a:pt x="2800" y="12"/>
                  </a:cubicBezTo>
                  <a:cubicBezTo>
                    <a:pt x="2800" y="5"/>
                    <a:pt x="2806" y="0"/>
                    <a:pt x="2813" y="0"/>
                  </a:cubicBezTo>
                  <a:lnTo>
                    <a:pt x="2888" y="0"/>
                  </a:lnTo>
                  <a:cubicBezTo>
                    <a:pt x="2895" y="0"/>
                    <a:pt x="2900" y="5"/>
                    <a:pt x="2900" y="12"/>
                  </a:cubicBezTo>
                  <a:cubicBezTo>
                    <a:pt x="2900" y="19"/>
                    <a:pt x="2895" y="25"/>
                    <a:pt x="2888" y="25"/>
                  </a:cubicBezTo>
                  <a:close/>
                  <a:moveTo>
                    <a:pt x="2713" y="25"/>
                  </a:moveTo>
                  <a:lnTo>
                    <a:pt x="2638" y="25"/>
                  </a:lnTo>
                  <a:cubicBezTo>
                    <a:pt x="2631" y="25"/>
                    <a:pt x="2625" y="19"/>
                    <a:pt x="2625" y="12"/>
                  </a:cubicBezTo>
                  <a:cubicBezTo>
                    <a:pt x="2625" y="5"/>
                    <a:pt x="2631" y="0"/>
                    <a:pt x="2638" y="0"/>
                  </a:cubicBezTo>
                  <a:lnTo>
                    <a:pt x="2713" y="0"/>
                  </a:lnTo>
                  <a:cubicBezTo>
                    <a:pt x="2720" y="0"/>
                    <a:pt x="2725" y="5"/>
                    <a:pt x="2725" y="12"/>
                  </a:cubicBezTo>
                  <a:cubicBezTo>
                    <a:pt x="2725" y="19"/>
                    <a:pt x="2720" y="25"/>
                    <a:pt x="2713" y="25"/>
                  </a:cubicBezTo>
                  <a:close/>
                  <a:moveTo>
                    <a:pt x="2538" y="25"/>
                  </a:moveTo>
                  <a:lnTo>
                    <a:pt x="2463" y="25"/>
                  </a:lnTo>
                  <a:cubicBezTo>
                    <a:pt x="2456" y="25"/>
                    <a:pt x="2450" y="19"/>
                    <a:pt x="2450" y="12"/>
                  </a:cubicBezTo>
                  <a:cubicBezTo>
                    <a:pt x="2450" y="5"/>
                    <a:pt x="2456" y="0"/>
                    <a:pt x="2463" y="0"/>
                  </a:cubicBezTo>
                  <a:lnTo>
                    <a:pt x="2538" y="0"/>
                  </a:lnTo>
                  <a:cubicBezTo>
                    <a:pt x="2545" y="0"/>
                    <a:pt x="2550" y="5"/>
                    <a:pt x="2550" y="12"/>
                  </a:cubicBezTo>
                  <a:cubicBezTo>
                    <a:pt x="2550" y="19"/>
                    <a:pt x="2545" y="25"/>
                    <a:pt x="2538" y="25"/>
                  </a:cubicBezTo>
                  <a:close/>
                  <a:moveTo>
                    <a:pt x="2363" y="25"/>
                  </a:moveTo>
                  <a:lnTo>
                    <a:pt x="2288" y="25"/>
                  </a:lnTo>
                  <a:cubicBezTo>
                    <a:pt x="2281" y="25"/>
                    <a:pt x="2275" y="19"/>
                    <a:pt x="2275" y="12"/>
                  </a:cubicBezTo>
                  <a:cubicBezTo>
                    <a:pt x="2275" y="5"/>
                    <a:pt x="2281" y="0"/>
                    <a:pt x="2288" y="0"/>
                  </a:cubicBezTo>
                  <a:lnTo>
                    <a:pt x="2363" y="0"/>
                  </a:lnTo>
                  <a:cubicBezTo>
                    <a:pt x="2370" y="0"/>
                    <a:pt x="2375" y="5"/>
                    <a:pt x="2375" y="12"/>
                  </a:cubicBezTo>
                  <a:cubicBezTo>
                    <a:pt x="2375" y="19"/>
                    <a:pt x="2370" y="25"/>
                    <a:pt x="2363" y="25"/>
                  </a:cubicBezTo>
                  <a:close/>
                  <a:moveTo>
                    <a:pt x="2188" y="25"/>
                  </a:moveTo>
                  <a:lnTo>
                    <a:pt x="2113" y="25"/>
                  </a:lnTo>
                  <a:cubicBezTo>
                    <a:pt x="2106" y="25"/>
                    <a:pt x="2100" y="19"/>
                    <a:pt x="2100" y="12"/>
                  </a:cubicBezTo>
                  <a:cubicBezTo>
                    <a:pt x="2100" y="5"/>
                    <a:pt x="2106" y="0"/>
                    <a:pt x="2113" y="0"/>
                  </a:cubicBezTo>
                  <a:lnTo>
                    <a:pt x="2188" y="0"/>
                  </a:lnTo>
                  <a:cubicBezTo>
                    <a:pt x="2195" y="0"/>
                    <a:pt x="2200" y="5"/>
                    <a:pt x="2200" y="12"/>
                  </a:cubicBezTo>
                  <a:cubicBezTo>
                    <a:pt x="2200" y="19"/>
                    <a:pt x="2195" y="25"/>
                    <a:pt x="2188" y="25"/>
                  </a:cubicBezTo>
                  <a:close/>
                  <a:moveTo>
                    <a:pt x="2013" y="25"/>
                  </a:moveTo>
                  <a:lnTo>
                    <a:pt x="1938" y="25"/>
                  </a:lnTo>
                  <a:cubicBezTo>
                    <a:pt x="1931" y="25"/>
                    <a:pt x="1925" y="19"/>
                    <a:pt x="1925" y="12"/>
                  </a:cubicBezTo>
                  <a:cubicBezTo>
                    <a:pt x="1925" y="5"/>
                    <a:pt x="1931" y="0"/>
                    <a:pt x="1938" y="0"/>
                  </a:cubicBezTo>
                  <a:lnTo>
                    <a:pt x="2013" y="0"/>
                  </a:lnTo>
                  <a:cubicBezTo>
                    <a:pt x="2020" y="0"/>
                    <a:pt x="2025" y="5"/>
                    <a:pt x="2025" y="12"/>
                  </a:cubicBezTo>
                  <a:cubicBezTo>
                    <a:pt x="2025" y="19"/>
                    <a:pt x="2020" y="25"/>
                    <a:pt x="2013" y="25"/>
                  </a:cubicBezTo>
                  <a:close/>
                  <a:moveTo>
                    <a:pt x="1838" y="25"/>
                  </a:moveTo>
                  <a:lnTo>
                    <a:pt x="1763" y="25"/>
                  </a:lnTo>
                  <a:cubicBezTo>
                    <a:pt x="1756" y="25"/>
                    <a:pt x="1750" y="19"/>
                    <a:pt x="1750" y="12"/>
                  </a:cubicBezTo>
                  <a:cubicBezTo>
                    <a:pt x="1750" y="5"/>
                    <a:pt x="1756" y="0"/>
                    <a:pt x="1763" y="0"/>
                  </a:cubicBezTo>
                  <a:lnTo>
                    <a:pt x="1838" y="0"/>
                  </a:lnTo>
                  <a:cubicBezTo>
                    <a:pt x="1845" y="0"/>
                    <a:pt x="1850" y="5"/>
                    <a:pt x="1850" y="12"/>
                  </a:cubicBezTo>
                  <a:cubicBezTo>
                    <a:pt x="1850" y="19"/>
                    <a:pt x="1845" y="25"/>
                    <a:pt x="1838" y="25"/>
                  </a:cubicBezTo>
                  <a:close/>
                  <a:moveTo>
                    <a:pt x="1663" y="25"/>
                  </a:moveTo>
                  <a:lnTo>
                    <a:pt x="1588" y="25"/>
                  </a:lnTo>
                  <a:cubicBezTo>
                    <a:pt x="1581" y="25"/>
                    <a:pt x="1575" y="19"/>
                    <a:pt x="1575" y="12"/>
                  </a:cubicBezTo>
                  <a:cubicBezTo>
                    <a:pt x="1575" y="5"/>
                    <a:pt x="1581" y="0"/>
                    <a:pt x="1588" y="0"/>
                  </a:cubicBezTo>
                  <a:lnTo>
                    <a:pt x="1663" y="0"/>
                  </a:lnTo>
                  <a:cubicBezTo>
                    <a:pt x="1670" y="0"/>
                    <a:pt x="1675" y="5"/>
                    <a:pt x="1675" y="12"/>
                  </a:cubicBezTo>
                  <a:cubicBezTo>
                    <a:pt x="1675" y="19"/>
                    <a:pt x="1670" y="25"/>
                    <a:pt x="1663" y="25"/>
                  </a:cubicBezTo>
                  <a:close/>
                  <a:moveTo>
                    <a:pt x="1488" y="25"/>
                  </a:moveTo>
                  <a:lnTo>
                    <a:pt x="1413" y="25"/>
                  </a:lnTo>
                  <a:cubicBezTo>
                    <a:pt x="1406" y="25"/>
                    <a:pt x="1400" y="19"/>
                    <a:pt x="1400" y="12"/>
                  </a:cubicBezTo>
                  <a:cubicBezTo>
                    <a:pt x="1400" y="5"/>
                    <a:pt x="1406" y="0"/>
                    <a:pt x="1413" y="0"/>
                  </a:cubicBezTo>
                  <a:lnTo>
                    <a:pt x="1488" y="0"/>
                  </a:lnTo>
                  <a:cubicBezTo>
                    <a:pt x="1495" y="0"/>
                    <a:pt x="1500" y="5"/>
                    <a:pt x="1500" y="12"/>
                  </a:cubicBezTo>
                  <a:cubicBezTo>
                    <a:pt x="1500" y="19"/>
                    <a:pt x="1495" y="25"/>
                    <a:pt x="1488" y="25"/>
                  </a:cubicBezTo>
                  <a:close/>
                  <a:moveTo>
                    <a:pt x="1313" y="25"/>
                  </a:moveTo>
                  <a:lnTo>
                    <a:pt x="1238" y="25"/>
                  </a:lnTo>
                  <a:cubicBezTo>
                    <a:pt x="1231" y="25"/>
                    <a:pt x="1225" y="19"/>
                    <a:pt x="1225" y="12"/>
                  </a:cubicBezTo>
                  <a:cubicBezTo>
                    <a:pt x="1225" y="5"/>
                    <a:pt x="1231" y="0"/>
                    <a:pt x="1238" y="0"/>
                  </a:cubicBezTo>
                  <a:lnTo>
                    <a:pt x="1313" y="0"/>
                  </a:lnTo>
                  <a:cubicBezTo>
                    <a:pt x="1320" y="0"/>
                    <a:pt x="1325" y="5"/>
                    <a:pt x="1325" y="12"/>
                  </a:cubicBezTo>
                  <a:cubicBezTo>
                    <a:pt x="1325" y="19"/>
                    <a:pt x="1320" y="25"/>
                    <a:pt x="1313" y="25"/>
                  </a:cubicBezTo>
                  <a:close/>
                  <a:moveTo>
                    <a:pt x="1138" y="25"/>
                  </a:moveTo>
                  <a:lnTo>
                    <a:pt x="1063" y="25"/>
                  </a:lnTo>
                  <a:cubicBezTo>
                    <a:pt x="1056" y="25"/>
                    <a:pt x="1050" y="19"/>
                    <a:pt x="1050" y="12"/>
                  </a:cubicBezTo>
                  <a:cubicBezTo>
                    <a:pt x="1050" y="5"/>
                    <a:pt x="1056" y="0"/>
                    <a:pt x="1063" y="0"/>
                  </a:cubicBezTo>
                  <a:lnTo>
                    <a:pt x="1138" y="0"/>
                  </a:lnTo>
                  <a:cubicBezTo>
                    <a:pt x="1145" y="0"/>
                    <a:pt x="1150" y="5"/>
                    <a:pt x="1150" y="12"/>
                  </a:cubicBezTo>
                  <a:cubicBezTo>
                    <a:pt x="1150" y="19"/>
                    <a:pt x="1145" y="25"/>
                    <a:pt x="1138" y="25"/>
                  </a:cubicBezTo>
                  <a:close/>
                  <a:moveTo>
                    <a:pt x="963" y="25"/>
                  </a:moveTo>
                  <a:lnTo>
                    <a:pt x="888" y="25"/>
                  </a:lnTo>
                  <a:cubicBezTo>
                    <a:pt x="881" y="25"/>
                    <a:pt x="875" y="19"/>
                    <a:pt x="875" y="12"/>
                  </a:cubicBezTo>
                  <a:cubicBezTo>
                    <a:pt x="875" y="5"/>
                    <a:pt x="881" y="0"/>
                    <a:pt x="888" y="0"/>
                  </a:cubicBezTo>
                  <a:lnTo>
                    <a:pt x="963" y="0"/>
                  </a:lnTo>
                  <a:cubicBezTo>
                    <a:pt x="970" y="0"/>
                    <a:pt x="975" y="5"/>
                    <a:pt x="975" y="12"/>
                  </a:cubicBezTo>
                  <a:cubicBezTo>
                    <a:pt x="975" y="19"/>
                    <a:pt x="970" y="25"/>
                    <a:pt x="963" y="25"/>
                  </a:cubicBezTo>
                  <a:close/>
                  <a:moveTo>
                    <a:pt x="788" y="25"/>
                  </a:moveTo>
                  <a:lnTo>
                    <a:pt x="713" y="25"/>
                  </a:lnTo>
                  <a:cubicBezTo>
                    <a:pt x="706" y="25"/>
                    <a:pt x="700" y="19"/>
                    <a:pt x="700" y="12"/>
                  </a:cubicBezTo>
                  <a:cubicBezTo>
                    <a:pt x="700" y="5"/>
                    <a:pt x="706" y="0"/>
                    <a:pt x="713" y="0"/>
                  </a:cubicBezTo>
                  <a:lnTo>
                    <a:pt x="788" y="0"/>
                  </a:lnTo>
                  <a:cubicBezTo>
                    <a:pt x="795" y="0"/>
                    <a:pt x="800" y="5"/>
                    <a:pt x="800" y="12"/>
                  </a:cubicBezTo>
                  <a:cubicBezTo>
                    <a:pt x="800" y="19"/>
                    <a:pt x="795" y="25"/>
                    <a:pt x="788" y="25"/>
                  </a:cubicBezTo>
                  <a:close/>
                  <a:moveTo>
                    <a:pt x="613" y="25"/>
                  </a:moveTo>
                  <a:lnTo>
                    <a:pt x="538" y="25"/>
                  </a:lnTo>
                  <a:cubicBezTo>
                    <a:pt x="531" y="25"/>
                    <a:pt x="525" y="19"/>
                    <a:pt x="525" y="12"/>
                  </a:cubicBezTo>
                  <a:cubicBezTo>
                    <a:pt x="525" y="5"/>
                    <a:pt x="531" y="0"/>
                    <a:pt x="538" y="0"/>
                  </a:cubicBezTo>
                  <a:lnTo>
                    <a:pt x="613" y="0"/>
                  </a:lnTo>
                  <a:cubicBezTo>
                    <a:pt x="620" y="0"/>
                    <a:pt x="625" y="5"/>
                    <a:pt x="625" y="12"/>
                  </a:cubicBezTo>
                  <a:cubicBezTo>
                    <a:pt x="625" y="19"/>
                    <a:pt x="620" y="25"/>
                    <a:pt x="613" y="25"/>
                  </a:cubicBezTo>
                  <a:close/>
                  <a:moveTo>
                    <a:pt x="438" y="25"/>
                  </a:moveTo>
                  <a:lnTo>
                    <a:pt x="363" y="25"/>
                  </a:lnTo>
                  <a:cubicBezTo>
                    <a:pt x="356" y="25"/>
                    <a:pt x="350" y="19"/>
                    <a:pt x="350" y="12"/>
                  </a:cubicBezTo>
                  <a:cubicBezTo>
                    <a:pt x="350" y="5"/>
                    <a:pt x="356" y="0"/>
                    <a:pt x="363" y="0"/>
                  </a:cubicBezTo>
                  <a:lnTo>
                    <a:pt x="438" y="0"/>
                  </a:lnTo>
                  <a:cubicBezTo>
                    <a:pt x="445" y="0"/>
                    <a:pt x="450" y="5"/>
                    <a:pt x="450" y="12"/>
                  </a:cubicBezTo>
                  <a:cubicBezTo>
                    <a:pt x="450" y="19"/>
                    <a:pt x="445" y="25"/>
                    <a:pt x="438" y="25"/>
                  </a:cubicBezTo>
                  <a:close/>
                  <a:moveTo>
                    <a:pt x="263" y="25"/>
                  </a:moveTo>
                  <a:lnTo>
                    <a:pt x="188" y="25"/>
                  </a:lnTo>
                  <a:cubicBezTo>
                    <a:pt x="181" y="25"/>
                    <a:pt x="175" y="19"/>
                    <a:pt x="175" y="12"/>
                  </a:cubicBezTo>
                  <a:cubicBezTo>
                    <a:pt x="175" y="5"/>
                    <a:pt x="181" y="0"/>
                    <a:pt x="188" y="0"/>
                  </a:cubicBezTo>
                  <a:lnTo>
                    <a:pt x="263" y="0"/>
                  </a:lnTo>
                  <a:cubicBezTo>
                    <a:pt x="270" y="0"/>
                    <a:pt x="275" y="5"/>
                    <a:pt x="275" y="12"/>
                  </a:cubicBezTo>
                  <a:cubicBezTo>
                    <a:pt x="275" y="19"/>
                    <a:pt x="270" y="25"/>
                    <a:pt x="263" y="25"/>
                  </a:cubicBezTo>
                  <a:close/>
                  <a:moveTo>
                    <a:pt x="88" y="25"/>
                  </a:moveTo>
                  <a:lnTo>
                    <a:pt x="13" y="25"/>
                  </a:ln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88" y="0"/>
                  </a:lnTo>
                  <a:cubicBezTo>
                    <a:pt x="95" y="0"/>
                    <a:pt x="100" y="5"/>
                    <a:pt x="100" y="12"/>
                  </a:cubicBezTo>
                  <a:cubicBezTo>
                    <a:pt x="100" y="19"/>
                    <a:pt x="95" y="25"/>
                    <a:pt x="88" y="25"/>
                  </a:cubicBez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7" name="Freeform 340"/>
            <p:cNvSpPr>
              <a:spLocks noEditPoints="1"/>
            </p:cNvSpPr>
            <p:nvPr/>
          </p:nvSpPr>
          <p:spPr bwMode="auto">
            <a:xfrm>
              <a:off x="1916" y="1198"/>
              <a:ext cx="9" cy="1192"/>
            </a:xfrm>
            <a:custGeom>
              <a:avLst/>
              <a:gdLst>
                <a:gd name="T0" fmla="*/ 0 w 117"/>
                <a:gd name="T1" fmla="*/ 0 h 14542"/>
                <a:gd name="T2" fmla="*/ 0 w 117"/>
                <a:gd name="T3" fmla="*/ 0 h 14542"/>
                <a:gd name="T4" fmla="*/ 0 w 117"/>
                <a:gd name="T5" fmla="*/ 0 h 14542"/>
                <a:gd name="T6" fmla="*/ 0 w 117"/>
                <a:gd name="T7" fmla="*/ 0 h 14542"/>
                <a:gd name="T8" fmla="*/ 0 w 117"/>
                <a:gd name="T9" fmla="*/ 0 h 14542"/>
                <a:gd name="T10" fmla="*/ 0 w 117"/>
                <a:gd name="T11" fmla="*/ 0 h 14542"/>
                <a:gd name="T12" fmla="*/ 0 w 117"/>
                <a:gd name="T13" fmla="*/ 0 h 14542"/>
                <a:gd name="T14" fmla="*/ 0 w 117"/>
                <a:gd name="T15" fmla="*/ 0 h 14542"/>
                <a:gd name="T16" fmla="*/ 0 w 117"/>
                <a:gd name="T17" fmla="*/ 0 h 14542"/>
                <a:gd name="T18" fmla="*/ 0 w 117"/>
                <a:gd name="T19" fmla="*/ 0 h 14542"/>
                <a:gd name="T20" fmla="*/ 0 w 117"/>
                <a:gd name="T21" fmla="*/ 0 h 14542"/>
                <a:gd name="T22" fmla="*/ 0 w 117"/>
                <a:gd name="T23" fmla="*/ 0 h 14542"/>
                <a:gd name="T24" fmla="*/ 0 w 117"/>
                <a:gd name="T25" fmla="*/ 0 h 14542"/>
                <a:gd name="T26" fmla="*/ 0 w 117"/>
                <a:gd name="T27" fmla="*/ 0 h 14542"/>
                <a:gd name="T28" fmla="*/ 0 w 117"/>
                <a:gd name="T29" fmla="*/ 0 h 14542"/>
                <a:gd name="T30" fmla="*/ 0 w 117"/>
                <a:gd name="T31" fmla="*/ 0 h 14542"/>
                <a:gd name="T32" fmla="*/ 0 w 117"/>
                <a:gd name="T33" fmla="*/ 0 h 14542"/>
                <a:gd name="T34" fmla="*/ 0 w 117"/>
                <a:gd name="T35" fmla="*/ 0 h 14542"/>
                <a:gd name="T36" fmla="*/ 0 w 117"/>
                <a:gd name="T37" fmla="*/ 0 h 14542"/>
                <a:gd name="T38" fmla="*/ 0 w 117"/>
                <a:gd name="T39" fmla="*/ 0 h 14542"/>
                <a:gd name="T40" fmla="*/ 0 w 117"/>
                <a:gd name="T41" fmla="*/ 0 h 14542"/>
                <a:gd name="T42" fmla="*/ 0 w 117"/>
                <a:gd name="T43" fmla="*/ 0 h 14542"/>
                <a:gd name="T44" fmla="*/ 0 w 117"/>
                <a:gd name="T45" fmla="*/ 0 h 14542"/>
                <a:gd name="T46" fmla="*/ 0 w 117"/>
                <a:gd name="T47" fmla="*/ 0 h 14542"/>
                <a:gd name="T48" fmla="*/ 0 w 117"/>
                <a:gd name="T49" fmla="*/ 0 h 14542"/>
                <a:gd name="T50" fmla="*/ 0 w 117"/>
                <a:gd name="T51" fmla="*/ 0 h 14542"/>
                <a:gd name="T52" fmla="*/ 0 w 117"/>
                <a:gd name="T53" fmla="*/ 0 h 14542"/>
                <a:gd name="T54" fmla="*/ 0 w 117"/>
                <a:gd name="T55" fmla="*/ 0 h 14542"/>
                <a:gd name="T56" fmla="*/ 0 w 117"/>
                <a:gd name="T57" fmla="*/ 0 h 14542"/>
                <a:gd name="T58" fmla="*/ 0 w 117"/>
                <a:gd name="T59" fmla="*/ 0 h 14542"/>
                <a:gd name="T60" fmla="*/ 0 w 117"/>
                <a:gd name="T61" fmla="*/ 0 h 14542"/>
                <a:gd name="T62" fmla="*/ 0 w 117"/>
                <a:gd name="T63" fmla="*/ 0 h 14542"/>
                <a:gd name="T64" fmla="*/ 0 w 117"/>
                <a:gd name="T65" fmla="*/ 0 h 14542"/>
                <a:gd name="T66" fmla="*/ 0 w 117"/>
                <a:gd name="T67" fmla="*/ 0 h 14542"/>
                <a:gd name="T68" fmla="*/ 0 w 117"/>
                <a:gd name="T69" fmla="*/ 0 h 14542"/>
                <a:gd name="T70" fmla="*/ 0 w 117"/>
                <a:gd name="T71" fmla="*/ 0 h 14542"/>
                <a:gd name="T72" fmla="*/ 0 w 117"/>
                <a:gd name="T73" fmla="*/ 0 h 14542"/>
                <a:gd name="T74" fmla="*/ 0 w 117"/>
                <a:gd name="T75" fmla="*/ 0 h 14542"/>
                <a:gd name="T76" fmla="*/ 0 w 117"/>
                <a:gd name="T77" fmla="*/ 0 h 14542"/>
                <a:gd name="T78" fmla="*/ 0 w 117"/>
                <a:gd name="T79" fmla="*/ 0 h 14542"/>
                <a:gd name="T80" fmla="*/ 0 w 117"/>
                <a:gd name="T81" fmla="*/ 0 h 14542"/>
                <a:gd name="T82" fmla="*/ 0 w 117"/>
                <a:gd name="T83" fmla="*/ 0 h 14542"/>
                <a:gd name="T84" fmla="*/ 0 w 117"/>
                <a:gd name="T85" fmla="*/ 0 h 14542"/>
                <a:gd name="T86" fmla="*/ 0 w 117"/>
                <a:gd name="T87" fmla="*/ 0 h 14542"/>
                <a:gd name="T88" fmla="*/ 0 w 117"/>
                <a:gd name="T89" fmla="*/ 0 h 14542"/>
                <a:gd name="T90" fmla="*/ 0 w 117"/>
                <a:gd name="T91" fmla="*/ 0 h 14542"/>
                <a:gd name="T92" fmla="*/ 0 w 117"/>
                <a:gd name="T93" fmla="*/ 0 h 14542"/>
                <a:gd name="T94" fmla="*/ 0 w 117"/>
                <a:gd name="T95" fmla="*/ 0 h 14542"/>
                <a:gd name="T96" fmla="*/ 0 w 117"/>
                <a:gd name="T97" fmla="*/ 0 h 14542"/>
                <a:gd name="T98" fmla="*/ 0 w 117"/>
                <a:gd name="T99" fmla="*/ 0 h 14542"/>
                <a:gd name="T100" fmla="*/ 0 w 117"/>
                <a:gd name="T101" fmla="*/ 0 h 14542"/>
                <a:gd name="T102" fmla="*/ 0 w 117"/>
                <a:gd name="T103" fmla="*/ 0 h 14542"/>
                <a:gd name="T104" fmla="*/ 0 w 117"/>
                <a:gd name="T105" fmla="*/ 0 h 14542"/>
                <a:gd name="T106" fmla="*/ 0 w 117"/>
                <a:gd name="T107" fmla="*/ 0 h 14542"/>
                <a:gd name="T108" fmla="*/ 0 w 117"/>
                <a:gd name="T109" fmla="*/ 0 h 14542"/>
                <a:gd name="T110" fmla="*/ 0 w 117"/>
                <a:gd name="T111" fmla="*/ 0 h 14542"/>
                <a:gd name="T112" fmla="*/ 0 w 117"/>
                <a:gd name="T113" fmla="*/ 0 h 14542"/>
                <a:gd name="T114" fmla="*/ 0 w 117"/>
                <a:gd name="T115" fmla="*/ 0 h 145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"/>
                <a:gd name="T175" fmla="*/ 0 h 14542"/>
                <a:gd name="T176" fmla="*/ 117 w 117"/>
                <a:gd name="T177" fmla="*/ 14542 h 145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" h="14542">
                  <a:moveTo>
                    <a:pt x="116" y="25"/>
                  </a:moveTo>
                  <a:lnTo>
                    <a:pt x="116" y="175"/>
                  </a:lnTo>
                  <a:cubicBezTo>
                    <a:pt x="116" y="189"/>
                    <a:pt x="104" y="200"/>
                    <a:pt x="91" y="200"/>
                  </a:cubicBezTo>
                  <a:cubicBezTo>
                    <a:pt x="77" y="200"/>
                    <a:pt x="66" y="189"/>
                    <a:pt x="66" y="175"/>
                  </a:cubicBezTo>
                  <a:lnTo>
                    <a:pt x="66" y="25"/>
                  </a:lnTo>
                  <a:cubicBezTo>
                    <a:pt x="67" y="11"/>
                    <a:pt x="78" y="0"/>
                    <a:pt x="92" y="0"/>
                  </a:cubicBezTo>
                  <a:cubicBezTo>
                    <a:pt x="105" y="0"/>
                    <a:pt x="117" y="11"/>
                    <a:pt x="116" y="25"/>
                  </a:cubicBezTo>
                  <a:close/>
                  <a:moveTo>
                    <a:pt x="115" y="375"/>
                  </a:moveTo>
                  <a:lnTo>
                    <a:pt x="114" y="525"/>
                  </a:lnTo>
                  <a:cubicBezTo>
                    <a:pt x="114" y="539"/>
                    <a:pt x="103" y="550"/>
                    <a:pt x="89" y="550"/>
                  </a:cubicBezTo>
                  <a:cubicBezTo>
                    <a:pt x="75" y="550"/>
                    <a:pt x="64" y="539"/>
                    <a:pt x="64" y="525"/>
                  </a:cubicBezTo>
                  <a:lnTo>
                    <a:pt x="65" y="375"/>
                  </a:lnTo>
                  <a:cubicBezTo>
                    <a:pt x="65" y="361"/>
                    <a:pt x="76" y="350"/>
                    <a:pt x="90" y="350"/>
                  </a:cubicBezTo>
                  <a:cubicBezTo>
                    <a:pt x="104" y="350"/>
                    <a:pt x="115" y="361"/>
                    <a:pt x="115" y="375"/>
                  </a:cubicBezTo>
                  <a:close/>
                  <a:moveTo>
                    <a:pt x="113" y="725"/>
                  </a:moveTo>
                  <a:lnTo>
                    <a:pt x="113" y="875"/>
                  </a:lnTo>
                  <a:cubicBezTo>
                    <a:pt x="112" y="889"/>
                    <a:pt x="101" y="900"/>
                    <a:pt x="87" y="900"/>
                  </a:cubicBezTo>
                  <a:cubicBezTo>
                    <a:pt x="74" y="900"/>
                    <a:pt x="62" y="889"/>
                    <a:pt x="63" y="875"/>
                  </a:cubicBezTo>
                  <a:lnTo>
                    <a:pt x="63" y="725"/>
                  </a:lnTo>
                  <a:cubicBezTo>
                    <a:pt x="63" y="711"/>
                    <a:pt x="75" y="700"/>
                    <a:pt x="88" y="700"/>
                  </a:cubicBezTo>
                  <a:cubicBezTo>
                    <a:pt x="102" y="700"/>
                    <a:pt x="113" y="711"/>
                    <a:pt x="113" y="725"/>
                  </a:cubicBezTo>
                  <a:close/>
                  <a:moveTo>
                    <a:pt x="112" y="1075"/>
                  </a:moveTo>
                  <a:lnTo>
                    <a:pt x="111" y="1225"/>
                  </a:lnTo>
                  <a:cubicBezTo>
                    <a:pt x="111" y="1239"/>
                    <a:pt x="100" y="1250"/>
                    <a:pt x="86" y="1250"/>
                  </a:cubicBezTo>
                  <a:cubicBezTo>
                    <a:pt x="72" y="1250"/>
                    <a:pt x="61" y="1239"/>
                    <a:pt x="61" y="1225"/>
                  </a:cubicBezTo>
                  <a:lnTo>
                    <a:pt x="62" y="1075"/>
                  </a:lnTo>
                  <a:cubicBezTo>
                    <a:pt x="62" y="1061"/>
                    <a:pt x="73" y="1050"/>
                    <a:pt x="87" y="1050"/>
                  </a:cubicBezTo>
                  <a:cubicBezTo>
                    <a:pt x="101" y="1050"/>
                    <a:pt x="112" y="1061"/>
                    <a:pt x="112" y="1075"/>
                  </a:cubicBezTo>
                  <a:close/>
                  <a:moveTo>
                    <a:pt x="110" y="1425"/>
                  </a:moveTo>
                  <a:lnTo>
                    <a:pt x="109" y="1575"/>
                  </a:lnTo>
                  <a:cubicBezTo>
                    <a:pt x="109" y="1589"/>
                    <a:pt x="98" y="1600"/>
                    <a:pt x="84" y="1600"/>
                  </a:cubicBezTo>
                  <a:cubicBezTo>
                    <a:pt x="70" y="1600"/>
                    <a:pt x="59" y="1589"/>
                    <a:pt x="59" y="1575"/>
                  </a:cubicBezTo>
                  <a:lnTo>
                    <a:pt x="60" y="1425"/>
                  </a:lnTo>
                  <a:cubicBezTo>
                    <a:pt x="60" y="1411"/>
                    <a:pt x="71" y="1400"/>
                    <a:pt x="85" y="1400"/>
                  </a:cubicBezTo>
                  <a:cubicBezTo>
                    <a:pt x="99" y="1400"/>
                    <a:pt x="110" y="1411"/>
                    <a:pt x="110" y="1425"/>
                  </a:cubicBezTo>
                  <a:close/>
                  <a:moveTo>
                    <a:pt x="108" y="1775"/>
                  </a:moveTo>
                  <a:lnTo>
                    <a:pt x="108" y="1925"/>
                  </a:lnTo>
                  <a:cubicBezTo>
                    <a:pt x="108" y="1939"/>
                    <a:pt x="96" y="1950"/>
                    <a:pt x="83" y="1950"/>
                  </a:cubicBezTo>
                  <a:cubicBezTo>
                    <a:pt x="69" y="1950"/>
                    <a:pt x="58" y="1939"/>
                    <a:pt x="58" y="1925"/>
                  </a:cubicBezTo>
                  <a:lnTo>
                    <a:pt x="58" y="1775"/>
                  </a:lnTo>
                  <a:cubicBezTo>
                    <a:pt x="58" y="1761"/>
                    <a:pt x="70" y="1750"/>
                    <a:pt x="84" y="1750"/>
                  </a:cubicBezTo>
                  <a:cubicBezTo>
                    <a:pt x="97" y="1750"/>
                    <a:pt x="108" y="1761"/>
                    <a:pt x="108" y="1775"/>
                  </a:cubicBezTo>
                  <a:close/>
                  <a:moveTo>
                    <a:pt x="107" y="2125"/>
                  </a:moveTo>
                  <a:lnTo>
                    <a:pt x="106" y="2275"/>
                  </a:lnTo>
                  <a:cubicBezTo>
                    <a:pt x="106" y="2289"/>
                    <a:pt x="95" y="2300"/>
                    <a:pt x="81" y="2300"/>
                  </a:cubicBezTo>
                  <a:cubicBezTo>
                    <a:pt x="67" y="2300"/>
                    <a:pt x="56" y="2289"/>
                    <a:pt x="56" y="2275"/>
                  </a:cubicBezTo>
                  <a:lnTo>
                    <a:pt x="57" y="2125"/>
                  </a:lnTo>
                  <a:cubicBezTo>
                    <a:pt x="57" y="2111"/>
                    <a:pt x="68" y="2100"/>
                    <a:pt x="82" y="2100"/>
                  </a:cubicBezTo>
                  <a:cubicBezTo>
                    <a:pt x="96" y="2100"/>
                    <a:pt x="107" y="2111"/>
                    <a:pt x="107" y="2125"/>
                  </a:cubicBezTo>
                  <a:close/>
                  <a:moveTo>
                    <a:pt x="105" y="2475"/>
                  </a:moveTo>
                  <a:lnTo>
                    <a:pt x="105" y="2625"/>
                  </a:lnTo>
                  <a:cubicBezTo>
                    <a:pt x="104" y="2639"/>
                    <a:pt x="93" y="2650"/>
                    <a:pt x="79" y="2650"/>
                  </a:cubicBezTo>
                  <a:cubicBezTo>
                    <a:pt x="66" y="2650"/>
                    <a:pt x="54" y="2639"/>
                    <a:pt x="55" y="2625"/>
                  </a:cubicBezTo>
                  <a:lnTo>
                    <a:pt x="55" y="2475"/>
                  </a:lnTo>
                  <a:cubicBezTo>
                    <a:pt x="55" y="2461"/>
                    <a:pt x="67" y="2450"/>
                    <a:pt x="80" y="2450"/>
                  </a:cubicBezTo>
                  <a:cubicBezTo>
                    <a:pt x="94" y="2450"/>
                    <a:pt x="105" y="2461"/>
                    <a:pt x="105" y="2475"/>
                  </a:cubicBezTo>
                  <a:close/>
                  <a:moveTo>
                    <a:pt x="104" y="2825"/>
                  </a:moveTo>
                  <a:lnTo>
                    <a:pt x="103" y="2975"/>
                  </a:lnTo>
                  <a:cubicBezTo>
                    <a:pt x="103" y="2989"/>
                    <a:pt x="92" y="3000"/>
                    <a:pt x="78" y="3000"/>
                  </a:cubicBezTo>
                  <a:cubicBezTo>
                    <a:pt x="64" y="3000"/>
                    <a:pt x="53" y="2989"/>
                    <a:pt x="53" y="2975"/>
                  </a:cubicBezTo>
                  <a:lnTo>
                    <a:pt x="54" y="2825"/>
                  </a:lnTo>
                  <a:cubicBezTo>
                    <a:pt x="54" y="2811"/>
                    <a:pt x="65" y="2800"/>
                    <a:pt x="79" y="2800"/>
                  </a:cubicBezTo>
                  <a:cubicBezTo>
                    <a:pt x="93" y="2800"/>
                    <a:pt x="104" y="2811"/>
                    <a:pt x="104" y="2825"/>
                  </a:cubicBezTo>
                  <a:close/>
                  <a:moveTo>
                    <a:pt x="102" y="3175"/>
                  </a:moveTo>
                  <a:lnTo>
                    <a:pt x="101" y="3325"/>
                  </a:lnTo>
                  <a:cubicBezTo>
                    <a:pt x="101" y="3339"/>
                    <a:pt x="90" y="3350"/>
                    <a:pt x="76" y="3350"/>
                  </a:cubicBezTo>
                  <a:cubicBezTo>
                    <a:pt x="62" y="3350"/>
                    <a:pt x="51" y="3339"/>
                    <a:pt x="51" y="3325"/>
                  </a:cubicBezTo>
                  <a:lnTo>
                    <a:pt x="52" y="3175"/>
                  </a:lnTo>
                  <a:cubicBezTo>
                    <a:pt x="52" y="3161"/>
                    <a:pt x="63" y="3150"/>
                    <a:pt x="77" y="3150"/>
                  </a:cubicBezTo>
                  <a:cubicBezTo>
                    <a:pt x="91" y="3150"/>
                    <a:pt x="102" y="3161"/>
                    <a:pt x="102" y="3175"/>
                  </a:cubicBezTo>
                  <a:close/>
                  <a:moveTo>
                    <a:pt x="100" y="3525"/>
                  </a:moveTo>
                  <a:lnTo>
                    <a:pt x="100" y="3675"/>
                  </a:lnTo>
                  <a:cubicBezTo>
                    <a:pt x="100" y="3689"/>
                    <a:pt x="88" y="3700"/>
                    <a:pt x="75" y="3700"/>
                  </a:cubicBezTo>
                  <a:cubicBezTo>
                    <a:pt x="61" y="3700"/>
                    <a:pt x="50" y="3689"/>
                    <a:pt x="50" y="3675"/>
                  </a:cubicBezTo>
                  <a:lnTo>
                    <a:pt x="50" y="3525"/>
                  </a:lnTo>
                  <a:cubicBezTo>
                    <a:pt x="50" y="3511"/>
                    <a:pt x="62" y="3500"/>
                    <a:pt x="75" y="3500"/>
                  </a:cubicBezTo>
                  <a:cubicBezTo>
                    <a:pt x="89" y="3500"/>
                    <a:pt x="100" y="3511"/>
                    <a:pt x="100" y="3525"/>
                  </a:cubicBezTo>
                  <a:close/>
                  <a:moveTo>
                    <a:pt x="99" y="3875"/>
                  </a:moveTo>
                  <a:lnTo>
                    <a:pt x="98" y="4025"/>
                  </a:lnTo>
                  <a:cubicBezTo>
                    <a:pt x="98" y="4039"/>
                    <a:pt x="87" y="4050"/>
                    <a:pt x="73" y="4050"/>
                  </a:cubicBezTo>
                  <a:cubicBezTo>
                    <a:pt x="59" y="4050"/>
                    <a:pt x="48" y="4039"/>
                    <a:pt x="48" y="4025"/>
                  </a:cubicBezTo>
                  <a:lnTo>
                    <a:pt x="49" y="3875"/>
                  </a:lnTo>
                  <a:cubicBezTo>
                    <a:pt x="49" y="3861"/>
                    <a:pt x="60" y="3850"/>
                    <a:pt x="74" y="3850"/>
                  </a:cubicBezTo>
                  <a:cubicBezTo>
                    <a:pt x="88" y="3850"/>
                    <a:pt x="99" y="3861"/>
                    <a:pt x="99" y="3875"/>
                  </a:cubicBezTo>
                  <a:close/>
                  <a:moveTo>
                    <a:pt x="97" y="4225"/>
                  </a:moveTo>
                  <a:lnTo>
                    <a:pt x="96" y="4375"/>
                  </a:lnTo>
                  <a:cubicBezTo>
                    <a:pt x="96" y="4389"/>
                    <a:pt x="85" y="4400"/>
                    <a:pt x="71" y="4400"/>
                  </a:cubicBezTo>
                  <a:cubicBezTo>
                    <a:pt x="58" y="4400"/>
                    <a:pt x="46" y="4389"/>
                    <a:pt x="46" y="4375"/>
                  </a:cubicBezTo>
                  <a:lnTo>
                    <a:pt x="47" y="4225"/>
                  </a:lnTo>
                  <a:cubicBezTo>
                    <a:pt x="47" y="4211"/>
                    <a:pt x="58" y="4200"/>
                    <a:pt x="72" y="4200"/>
                  </a:cubicBezTo>
                  <a:cubicBezTo>
                    <a:pt x="86" y="4200"/>
                    <a:pt x="97" y="4211"/>
                    <a:pt x="97" y="4225"/>
                  </a:cubicBezTo>
                  <a:close/>
                  <a:moveTo>
                    <a:pt x="96" y="4575"/>
                  </a:moveTo>
                  <a:lnTo>
                    <a:pt x="95" y="4725"/>
                  </a:lnTo>
                  <a:cubicBezTo>
                    <a:pt x="95" y="4739"/>
                    <a:pt x="84" y="4750"/>
                    <a:pt x="70" y="4750"/>
                  </a:cubicBezTo>
                  <a:cubicBezTo>
                    <a:pt x="56" y="4750"/>
                    <a:pt x="45" y="4739"/>
                    <a:pt x="45" y="4725"/>
                  </a:cubicBezTo>
                  <a:lnTo>
                    <a:pt x="46" y="4575"/>
                  </a:lnTo>
                  <a:cubicBezTo>
                    <a:pt x="46" y="4561"/>
                    <a:pt x="57" y="4550"/>
                    <a:pt x="71" y="4550"/>
                  </a:cubicBezTo>
                  <a:cubicBezTo>
                    <a:pt x="84" y="4550"/>
                    <a:pt x="96" y="4561"/>
                    <a:pt x="96" y="4575"/>
                  </a:cubicBezTo>
                  <a:close/>
                  <a:moveTo>
                    <a:pt x="94" y="4925"/>
                  </a:moveTo>
                  <a:lnTo>
                    <a:pt x="93" y="5075"/>
                  </a:lnTo>
                  <a:cubicBezTo>
                    <a:pt x="93" y="5089"/>
                    <a:pt x="82" y="5100"/>
                    <a:pt x="68" y="5100"/>
                  </a:cubicBezTo>
                  <a:cubicBezTo>
                    <a:pt x="54" y="5100"/>
                    <a:pt x="43" y="5089"/>
                    <a:pt x="43" y="5075"/>
                  </a:cubicBezTo>
                  <a:lnTo>
                    <a:pt x="44" y="4925"/>
                  </a:lnTo>
                  <a:cubicBezTo>
                    <a:pt x="44" y="4911"/>
                    <a:pt x="55" y="4900"/>
                    <a:pt x="69" y="4900"/>
                  </a:cubicBezTo>
                  <a:cubicBezTo>
                    <a:pt x="83" y="4900"/>
                    <a:pt x="94" y="4911"/>
                    <a:pt x="94" y="4925"/>
                  </a:cubicBezTo>
                  <a:close/>
                  <a:moveTo>
                    <a:pt x="92" y="5275"/>
                  </a:moveTo>
                  <a:lnTo>
                    <a:pt x="92" y="5425"/>
                  </a:lnTo>
                  <a:cubicBezTo>
                    <a:pt x="92" y="5439"/>
                    <a:pt x="80" y="5450"/>
                    <a:pt x="67" y="5450"/>
                  </a:cubicBezTo>
                  <a:cubicBezTo>
                    <a:pt x="53" y="5450"/>
                    <a:pt x="42" y="5439"/>
                    <a:pt x="42" y="5425"/>
                  </a:cubicBezTo>
                  <a:lnTo>
                    <a:pt x="42" y="5275"/>
                  </a:lnTo>
                  <a:cubicBezTo>
                    <a:pt x="42" y="5261"/>
                    <a:pt x="54" y="5250"/>
                    <a:pt x="67" y="5250"/>
                  </a:cubicBezTo>
                  <a:cubicBezTo>
                    <a:pt x="81" y="5250"/>
                    <a:pt x="92" y="5261"/>
                    <a:pt x="92" y="5275"/>
                  </a:cubicBezTo>
                  <a:close/>
                  <a:moveTo>
                    <a:pt x="91" y="5625"/>
                  </a:moveTo>
                  <a:lnTo>
                    <a:pt x="90" y="5775"/>
                  </a:lnTo>
                  <a:cubicBezTo>
                    <a:pt x="90" y="5789"/>
                    <a:pt x="79" y="5800"/>
                    <a:pt x="65" y="5800"/>
                  </a:cubicBezTo>
                  <a:cubicBezTo>
                    <a:pt x="51" y="5800"/>
                    <a:pt x="40" y="5789"/>
                    <a:pt x="40" y="5775"/>
                  </a:cubicBezTo>
                  <a:lnTo>
                    <a:pt x="41" y="5625"/>
                  </a:lnTo>
                  <a:cubicBezTo>
                    <a:pt x="41" y="5611"/>
                    <a:pt x="52" y="5600"/>
                    <a:pt x="66" y="5600"/>
                  </a:cubicBezTo>
                  <a:cubicBezTo>
                    <a:pt x="80" y="5600"/>
                    <a:pt x="91" y="5611"/>
                    <a:pt x="91" y="5625"/>
                  </a:cubicBezTo>
                  <a:close/>
                  <a:moveTo>
                    <a:pt x="89" y="5975"/>
                  </a:moveTo>
                  <a:lnTo>
                    <a:pt x="88" y="6125"/>
                  </a:lnTo>
                  <a:cubicBezTo>
                    <a:pt x="88" y="6139"/>
                    <a:pt x="77" y="6150"/>
                    <a:pt x="63" y="6150"/>
                  </a:cubicBezTo>
                  <a:cubicBezTo>
                    <a:pt x="49" y="6150"/>
                    <a:pt x="38" y="6139"/>
                    <a:pt x="38" y="6125"/>
                  </a:cubicBezTo>
                  <a:lnTo>
                    <a:pt x="39" y="5975"/>
                  </a:lnTo>
                  <a:cubicBezTo>
                    <a:pt x="39" y="5961"/>
                    <a:pt x="50" y="5950"/>
                    <a:pt x="64" y="5950"/>
                  </a:cubicBezTo>
                  <a:cubicBezTo>
                    <a:pt x="78" y="5950"/>
                    <a:pt x="89" y="5961"/>
                    <a:pt x="89" y="5975"/>
                  </a:cubicBezTo>
                  <a:close/>
                  <a:moveTo>
                    <a:pt x="87" y="6325"/>
                  </a:moveTo>
                  <a:lnTo>
                    <a:pt x="87" y="6475"/>
                  </a:lnTo>
                  <a:cubicBezTo>
                    <a:pt x="87" y="6489"/>
                    <a:pt x="75" y="6500"/>
                    <a:pt x="62" y="6500"/>
                  </a:cubicBezTo>
                  <a:cubicBezTo>
                    <a:pt x="48" y="6500"/>
                    <a:pt x="37" y="6489"/>
                    <a:pt x="37" y="6475"/>
                  </a:cubicBezTo>
                  <a:lnTo>
                    <a:pt x="37" y="6325"/>
                  </a:lnTo>
                  <a:cubicBezTo>
                    <a:pt x="38" y="6311"/>
                    <a:pt x="49" y="6300"/>
                    <a:pt x="63" y="6300"/>
                  </a:cubicBezTo>
                  <a:cubicBezTo>
                    <a:pt x="76" y="6300"/>
                    <a:pt x="88" y="6311"/>
                    <a:pt x="87" y="6325"/>
                  </a:cubicBezTo>
                  <a:close/>
                  <a:moveTo>
                    <a:pt x="86" y="6675"/>
                  </a:moveTo>
                  <a:lnTo>
                    <a:pt x="85" y="6825"/>
                  </a:lnTo>
                  <a:cubicBezTo>
                    <a:pt x="85" y="6839"/>
                    <a:pt x="74" y="6850"/>
                    <a:pt x="60" y="6850"/>
                  </a:cubicBezTo>
                  <a:cubicBezTo>
                    <a:pt x="46" y="6850"/>
                    <a:pt x="35" y="6839"/>
                    <a:pt x="35" y="6825"/>
                  </a:cubicBezTo>
                  <a:lnTo>
                    <a:pt x="36" y="6675"/>
                  </a:lnTo>
                  <a:cubicBezTo>
                    <a:pt x="36" y="6661"/>
                    <a:pt x="47" y="6650"/>
                    <a:pt x="61" y="6650"/>
                  </a:cubicBezTo>
                  <a:cubicBezTo>
                    <a:pt x="75" y="6650"/>
                    <a:pt x="86" y="6661"/>
                    <a:pt x="86" y="6675"/>
                  </a:cubicBezTo>
                  <a:close/>
                  <a:moveTo>
                    <a:pt x="84" y="7025"/>
                  </a:moveTo>
                  <a:lnTo>
                    <a:pt x="84" y="7175"/>
                  </a:lnTo>
                  <a:cubicBezTo>
                    <a:pt x="84" y="7189"/>
                    <a:pt x="72" y="7200"/>
                    <a:pt x="58" y="7200"/>
                  </a:cubicBezTo>
                  <a:cubicBezTo>
                    <a:pt x="45" y="7200"/>
                    <a:pt x="34" y="7189"/>
                    <a:pt x="34" y="7175"/>
                  </a:cubicBezTo>
                  <a:lnTo>
                    <a:pt x="34" y="7025"/>
                  </a:lnTo>
                  <a:cubicBezTo>
                    <a:pt x="34" y="7011"/>
                    <a:pt x="46" y="7000"/>
                    <a:pt x="59" y="7000"/>
                  </a:cubicBezTo>
                  <a:cubicBezTo>
                    <a:pt x="73" y="7000"/>
                    <a:pt x="84" y="7011"/>
                    <a:pt x="84" y="7025"/>
                  </a:cubicBezTo>
                  <a:close/>
                  <a:moveTo>
                    <a:pt x="83" y="7375"/>
                  </a:moveTo>
                  <a:lnTo>
                    <a:pt x="82" y="7525"/>
                  </a:lnTo>
                  <a:cubicBezTo>
                    <a:pt x="82" y="7539"/>
                    <a:pt x="71" y="7550"/>
                    <a:pt x="57" y="7550"/>
                  </a:cubicBezTo>
                  <a:cubicBezTo>
                    <a:pt x="43" y="7550"/>
                    <a:pt x="32" y="7539"/>
                    <a:pt x="32" y="7525"/>
                  </a:cubicBezTo>
                  <a:lnTo>
                    <a:pt x="33" y="7375"/>
                  </a:lnTo>
                  <a:cubicBezTo>
                    <a:pt x="33" y="7361"/>
                    <a:pt x="44" y="7350"/>
                    <a:pt x="58" y="7350"/>
                  </a:cubicBezTo>
                  <a:cubicBezTo>
                    <a:pt x="72" y="7350"/>
                    <a:pt x="83" y="7361"/>
                    <a:pt x="83" y="7375"/>
                  </a:cubicBezTo>
                  <a:close/>
                  <a:moveTo>
                    <a:pt x="81" y="7725"/>
                  </a:moveTo>
                  <a:lnTo>
                    <a:pt x="80" y="7875"/>
                  </a:lnTo>
                  <a:cubicBezTo>
                    <a:pt x="80" y="7889"/>
                    <a:pt x="69" y="7900"/>
                    <a:pt x="55" y="7900"/>
                  </a:cubicBezTo>
                  <a:cubicBezTo>
                    <a:pt x="41" y="7900"/>
                    <a:pt x="30" y="7889"/>
                    <a:pt x="30" y="7875"/>
                  </a:cubicBezTo>
                  <a:lnTo>
                    <a:pt x="31" y="7725"/>
                  </a:lnTo>
                  <a:cubicBezTo>
                    <a:pt x="31" y="7711"/>
                    <a:pt x="42" y="7700"/>
                    <a:pt x="56" y="7700"/>
                  </a:cubicBezTo>
                  <a:cubicBezTo>
                    <a:pt x="70" y="7700"/>
                    <a:pt x="81" y="7711"/>
                    <a:pt x="81" y="7725"/>
                  </a:cubicBezTo>
                  <a:close/>
                  <a:moveTo>
                    <a:pt x="79" y="8075"/>
                  </a:moveTo>
                  <a:lnTo>
                    <a:pt x="79" y="8225"/>
                  </a:lnTo>
                  <a:cubicBezTo>
                    <a:pt x="79" y="8239"/>
                    <a:pt x="67" y="8250"/>
                    <a:pt x="54" y="8250"/>
                  </a:cubicBezTo>
                  <a:cubicBezTo>
                    <a:pt x="40" y="8250"/>
                    <a:pt x="29" y="8239"/>
                    <a:pt x="29" y="8225"/>
                  </a:cubicBezTo>
                  <a:lnTo>
                    <a:pt x="29" y="8075"/>
                  </a:lnTo>
                  <a:cubicBezTo>
                    <a:pt x="29" y="8061"/>
                    <a:pt x="41" y="8050"/>
                    <a:pt x="55" y="8050"/>
                  </a:cubicBezTo>
                  <a:cubicBezTo>
                    <a:pt x="68" y="8050"/>
                    <a:pt x="79" y="8061"/>
                    <a:pt x="79" y="8075"/>
                  </a:cubicBezTo>
                  <a:close/>
                  <a:moveTo>
                    <a:pt x="78" y="8425"/>
                  </a:moveTo>
                  <a:lnTo>
                    <a:pt x="77" y="8575"/>
                  </a:lnTo>
                  <a:cubicBezTo>
                    <a:pt x="77" y="8589"/>
                    <a:pt x="66" y="8600"/>
                    <a:pt x="52" y="8600"/>
                  </a:cubicBezTo>
                  <a:cubicBezTo>
                    <a:pt x="38" y="8600"/>
                    <a:pt x="27" y="8589"/>
                    <a:pt x="27" y="8575"/>
                  </a:cubicBezTo>
                  <a:lnTo>
                    <a:pt x="28" y="8425"/>
                  </a:lnTo>
                  <a:cubicBezTo>
                    <a:pt x="28" y="8411"/>
                    <a:pt x="39" y="8400"/>
                    <a:pt x="53" y="8400"/>
                  </a:cubicBezTo>
                  <a:cubicBezTo>
                    <a:pt x="67" y="8400"/>
                    <a:pt x="78" y="8411"/>
                    <a:pt x="78" y="8425"/>
                  </a:cubicBezTo>
                  <a:close/>
                  <a:moveTo>
                    <a:pt x="76" y="8775"/>
                  </a:moveTo>
                  <a:lnTo>
                    <a:pt x="76" y="8925"/>
                  </a:lnTo>
                  <a:cubicBezTo>
                    <a:pt x="75" y="8939"/>
                    <a:pt x="64" y="8950"/>
                    <a:pt x="50" y="8950"/>
                  </a:cubicBezTo>
                  <a:cubicBezTo>
                    <a:pt x="37" y="8950"/>
                    <a:pt x="25" y="8939"/>
                    <a:pt x="26" y="8925"/>
                  </a:cubicBezTo>
                  <a:lnTo>
                    <a:pt x="26" y="8775"/>
                  </a:lnTo>
                  <a:cubicBezTo>
                    <a:pt x="26" y="8761"/>
                    <a:pt x="38" y="8750"/>
                    <a:pt x="51" y="8750"/>
                  </a:cubicBezTo>
                  <a:cubicBezTo>
                    <a:pt x="65" y="8750"/>
                    <a:pt x="76" y="8761"/>
                    <a:pt x="76" y="8775"/>
                  </a:cubicBezTo>
                  <a:close/>
                  <a:moveTo>
                    <a:pt x="75" y="9125"/>
                  </a:moveTo>
                  <a:lnTo>
                    <a:pt x="74" y="9275"/>
                  </a:lnTo>
                  <a:cubicBezTo>
                    <a:pt x="74" y="9289"/>
                    <a:pt x="63" y="9300"/>
                    <a:pt x="49" y="9300"/>
                  </a:cubicBezTo>
                  <a:cubicBezTo>
                    <a:pt x="35" y="9300"/>
                    <a:pt x="24" y="9289"/>
                    <a:pt x="24" y="9275"/>
                  </a:cubicBezTo>
                  <a:lnTo>
                    <a:pt x="25" y="9125"/>
                  </a:lnTo>
                  <a:cubicBezTo>
                    <a:pt x="25" y="9111"/>
                    <a:pt x="36" y="9100"/>
                    <a:pt x="50" y="9100"/>
                  </a:cubicBezTo>
                  <a:cubicBezTo>
                    <a:pt x="64" y="9100"/>
                    <a:pt x="75" y="9111"/>
                    <a:pt x="75" y="9125"/>
                  </a:cubicBezTo>
                  <a:close/>
                  <a:moveTo>
                    <a:pt x="73" y="9475"/>
                  </a:moveTo>
                  <a:lnTo>
                    <a:pt x="72" y="9625"/>
                  </a:lnTo>
                  <a:cubicBezTo>
                    <a:pt x="72" y="9639"/>
                    <a:pt x="61" y="9650"/>
                    <a:pt x="47" y="9650"/>
                  </a:cubicBezTo>
                  <a:cubicBezTo>
                    <a:pt x="33" y="9650"/>
                    <a:pt x="22" y="9639"/>
                    <a:pt x="22" y="9625"/>
                  </a:cubicBezTo>
                  <a:lnTo>
                    <a:pt x="23" y="9475"/>
                  </a:lnTo>
                  <a:cubicBezTo>
                    <a:pt x="23" y="9461"/>
                    <a:pt x="34" y="9450"/>
                    <a:pt x="48" y="9450"/>
                  </a:cubicBezTo>
                  <a:cubicBezTo>
                    <a:pt x="62" y="9450"/>
                    <a:pt x="73" y="9461"/>
                    <a:pt x="73" y="9475"/>
                  </a:cubicBezTo>
                  <a:close/>
                  <a:moveTo>
                    <a:pt x="71" y="9825"/>
                  </a:moveTo>
                  <a:lnTo>
                    <a:pt x="71" y="9975"/>
                  </a:lnTo>
                  <a:cubicBezTo>
                    <a:pt x="71" y="9989"/>
                    <a:pt x="59" y="10000"/>
                    <a:pt x="46" y="10000"/>
                  </a:cubicBezTo>
                  <a:cubicBezTo>
                    <a:pt x="32" y="10000"/>
                    <a:pt x="21" y="9989"/>
                    <a:pt x="21" y="9975"/>
                  </a:cubicBezTo>
                  <a:lnTo>
                    <a:pt x="21" y="9825"/>
                  </a:lnTo>
                  <a:cubicBezTo>
                    <a:pt x="21" y="9811"/>
                    <a:pt x="33" y="9800"/>
                    <a:pt x="46" y="9800"/>
                  </a:cubicBezTo>
                  <a:cubicBezTo>
                    <a:pt x="60" y="9800"/>
                    <a:pt x="71" y="9811"/>
                    <a:pt x="71" y="9825"/>
                  </a:cubicBezTo>
                  <a:close/>
                  <a:moveTo>
                    <a:pt x="70" y="10175"/>
                  </a:moveTo>
                  <a:lnTo>
                    <a:pt x="69" y="10325"/>
                  </a:lnTo>
                  <a:cubicBezTo>
                    <a:pt x="69" y="10339"/>
                    <a:pt x="58" y="10350"/>
                    <a:pt x="44" y="10350"/>
                  </a:cubicBezTo>
                  <a:cubicBezTo>
                    <a:pt x="30" y="10350"/>
                    <a:pt x="19" y="10339"/>
                    <a:pt x="19" y="10325"/>
                  </a:cubicBezTo>
                  <a:lnTo>
                    <a:pt x="20" y="10175"/>
                  </a:lnTo>
                  <a:cubicBezTo>
                    <a:pt x="20" y="10161"/>
                    <a:pt x="31" y="10150"/>
                    <a:pt x="45" y="10150"/>
                  </a:cubicBezTo>
                  <a:cubicBezTo>
                    <a:pt x="59" y="10150"/>
                    <a:pt x="70" y="10161"/>
                    <a:pt x="70" y="10175"/>
                  </a:cubicBezTo>
                  <a:close/>
                  <a:moveTo>
                    <a:pt x="68" y="10525"/>
                  </a:moveTo>
                  <a:lnTo>
                    <a:pt x="67" y="10675"/>
                  </a:lnTo>
                  <a:cubicBezTo>
                    <a:pt x="67" y="10689"/>
                    <a:pt x="56" y="10700"/>
                    <a:pt x="42" y="10700"/>
                  </a:cubicBezTo>
                  <a:cubicBezTo>
                    <a:pt x="29" y="10700"/>
                    <a:pt x="17" y="10689"/>
                    <a:pt x="17" y="10675"/>
                  </a:cubicBezTo>
                  <a:lnTo>
                    <a:pt x="18" y="10525"/>
                  </a:lnTo>
                  <a:cubicBezTo>
                    <a:pt x="18" y="10511"/>
                    <a:pt x="29" y="10500"/>
                    <a:pt x="43" y="10500"/>
                  </a:cubicBezTo>
                  <a:cubicBezTo>
                    <a:pt x="57" y="10500"/>
                    <a:pt x="68" y="10511"/>
                    <a:pt x="68" y="10525"/>
                  </a:cubicBezTo>
                  <a:close/>
                  <a:moveTo>
                    <a:pt x="67" y="10875"/>
                  </a:moveTo>
                  <a:lnTo>
                    <a:pt x="66" y="11025"/>
                  </a:lnTo>
                  <a:cubicBezTo>
                    <a:pt x="66" y="11039"/>
                    <a:pt x="55" y="11050"/>
                    <a:pt x="41" y="11050"/>
                  </a:cubicBezTo>
                  <a:cubicBezTo>
                    <a:pt x="27" y="11050"/>
                    <a:pt x="16" y="11039"/>
                    <a:pt x="16" y="11025"/>
                  </a:cubicBezTo>
                  <a:lnTo>
                    <a:pt x="17" y="10875"/>
                  </a:lnTo>
                  <a:cubicBezTo>
                    <a:pt x="17" y="10861"/>
                    <a:pt x="28" y="10850"/>
                    <a:pt x="42" y="10850"/>
                  </a:cubicBezTo>
                  <a:cubicBezTo>
                    <a:pt x="55" y="10850"/>
                    <a:pt x="67" y="10861"/>
                    <a:pt x="67" y="10875"/>
                  </a:cubicBezTo>
                  <a:close/>
                  <a:moveTo>
                    <a:pt x="65" y="11225"/>
                  </a:moveTo>
                  <a:lnTo>
                    <a:pt x="64" y="11375"/>
                  </a:lnTo>
                  <a:cubicBezTo>
                    <a:pt x="64" y="11389"/>
                    <a:pt x="53" y="11400"/>
                    <a:pt x="39" y="11400"/>
                  </a:cubicBezTo>
                  <a:cubicBezTo>
                    <a:pt x="25" y="11400"/>
                    <a:pt x="14" y="11389"/>
                    <a:pt x="14" y="11375"/>
                  </a:cubicBezTo>
                  <a:lnTo>
                    <a:pt x="15" y="11225"/>
                  </a:lnTo>
                  <a:cubicBezTo>
                    <a:pt x="15" y="11211"/>
                    <a:pt x="26" y="11200"/>
                    <a:pt x="40" y="11200"/>
                  </a:cubicBezTo>
                  <a:cubicBezTo>
                    <a:pt x="54" y="11200"/>
                    <a:pt x="65" y="11211"/>
                    <a:pt x="65" y="11225"/>
                  </a:cubicBezTo>
                  <a:close/>
                  <a:moveTo>
                    <a:pt x="63" y="11575"/>
                  </a:moveTo>
                  <a:lnTo>
                    <a:pt x="63" y="11725"/>
                  </a:lnTo>
                  <a:cubicBezTo>
                    <a:pt x="63" y="11739"/>
                    <a:pt x="51" y="11750"/>
                    <a:pt x="38" y="11750"/>
                  </a:cubicBezTo>
                  <a:cubicBezTo>
                    <a:pt x="24" y="11750"/>
                    <a:pt x="13" y="11739"/>
                    <a:pt x="13" y="11725"/>
                  </a:cubicBezTo>
                  <a:lnTo>
                    <a:pt x="13" y="11575"/>
                  </a:lnTo>
                  <a:cubicBezTo>
                    <a:pt x="13" y="11561"/>
                    <a:pt x="25" y="11550"/>
                    <a:pt x="38" y="11550"/>
                  </a:cubicBezTo>
                  <a:cubicBezTo>
                    <a:pt x="52" y="11550"/>
                    <a:pt x="63" y="11561"/>
                    <a:pt x="63" y="11575"/>
                  </a:cubicBezTo>
                  <a:close/>
                  <a:moveTo>
                    <a:pt x="62" y="11925"/>
                  </a:moveTo>
                  <a:lnTo>
                    <a:pt x="61" y="12075"/>
                  </a:lnTo>
                  <a:cubicBezTo>
                    <a:pt x="61" y="12089"/>
                    <a:pt x="50" y="12100"/>
                    <a:pt x="36" y="12100"/>
                  </a:cubicBezTo>
                  <a:cubicBezTo>
                    <a:pt x="22" y="12100"/>
                    <a:pt x="11" y="12089"/>
                    <a:pt x="11" y="12075"/>
                  </a:cubicBezTo>
                  <a:lnTo>
                    <a:pt x="12" y="11925"/>
                  </a:lnTo>
                  <a:cubicBezTo>
                    <a:pt x="12" y="11911"/>
                    <a:pt x="23" y="11900"/>
                    <a:pt x="37" y="11900"/>
                  </a:cubicBezTo>
                  <a:cubicBezTo>
                    <a:pt x="51" y="11900"/>
                    <a:pt x="62" y="11911"/>
                    <a:pt x="62" y="11925"/>
                  </a:cubicBezTo>
                  <a:close/>
                  <a:moveTo>
                    <a:pt x="60" y="12275"/>
                  </a:moveTo>
                  <a:lnTo>
                    <a:pt x="59" y="12425"/>
                  </a:lnTo>
                  <a:cubicBezTo>
                    <a:pt x="59" y="12439"/>
                    <a:pt x="48" y="12450"/>
                    <a:pt x="34" y="12450"/>
                  </a:cubicBezTo>
                  <a:cubicBezTo>
                    <a:pt x="21" y="12450"/>
                    <a:pt x="9" y="12439"/>
                    <a:pt x="9" y="12425"/>
                  </a:cubicBezTo>
                  <a:lnTo>
                    <a:pt x="10" y="12275"/>
                  </a:lnTo>
                  <a:cubicBezTo>
                    <a:pt x="10" y="12261"/>
                    <a:pt x="21" y="12250"/>
                    <a:pt x="35" y="12250"/>
                  </a:cubicBezTo>
                  <a:cubicBezTo>
                    <a:pt x="49" y="12250"/>
                    <a:pt x="60" y="12261"/>
                    <a:pt x="60" y="12275"/>
                  </a:cubicBezTo>
                  <a:close/>
                  <a:moveTo>
                    <a:pt x="59" y="12625"/>
                  </a:moveTo>
                  <a:lnTo>
                    <a:pt x="58" y="12775"/>
                  </a:lnTo>
                  <a:cubicBezTo>
                    <a:pt x="58" y="12789"/>
                    <a:pt x="47" y="12800"/>
                    <a:pt x="33" y="12800"/>
                  </a:cubicBezTo>
                  <a:cubicBezTo>
                    <a:pt x="19" y="12800"/>
                    <a:pt x="8" y="12789"/>
                    <a:pt x="8" y="12775"/>
                  </a:cubicBezTo>
                  <a:lnTo>
                    <a:pt x="9" y="12625"/>
                  </a:lnTo>
                  <a:cubicBezTo>
                    <a:pt x="9" y="12611"/>
                    <a:pt x="20" y="12600"/>
                    <a:pt x="34" y="12600"/>
                  </a:cubicBezTo>
                  <a:cubicBezTo>
                    <a:pt x="47" y="12600"/>
                    <a:pt x="59" y="12611"/>
                    <a:pt x="59" y="12625"/>
                  </a:cubicBezTo>
                  <a:close/>
                  <a:moveTo>
                    <a:pt x="57" y="12975"/>
                  </a:moveTo>
                  <a:lnTo>
                    <a:pt x="56" y="13125"/>
                  </a:lnTo>
                  <a:cubicBezTo>
                    <a:pt x="56" y="13139"/>
                    <a:pt x="45" y="13150"/>
                    <a:pt x="31" y="13150"/>
                  </a:cubicBezTo>
                  <a:cubicBezTo>
                    <a:pt x="17" y="13150"/>
                    <a:pt x="6" y="13139"/>
                    <a:pt x="6" y="13125"/>
                  </a:cubicBezTo>
                  <a:lnTo>
                    <a:pt x="7" y="12975"/>
                  </a:lnTo>
                  <a:cubicBezTo>
                    <a:pt x="7" y="12961"/>
                    <a:pt x="18" y="12950"/>
                    <a:pt x="32" y="12950"/>
                  </a:cubicBezTo>
                  <a:cubicBezTo>
                    <a:pt x="46" y="12950"/>
                    <a:pt x="57" y="12961"/>
                    <a:pt x="57" y="12975"/>
                  </a:cubicBezTo>
                  <a:close/>
                  <a:moveTo>
                    <a:pt x="55" y="13325"/>
                  </a:moveTo>
                  <a:lnTo>
                    <a:pt x="55" y="13475"/>
                  </a:lnTo>
                  <a:cubicBezTo>
                    <a:pt x="55" y="13489"/>
                    <a:pt x="43" y="13500"/>
                    <a:pt x="29" y="13500"/>
                  </a:cubicBezTo>
                  <a:cubicBezTo>
                    <a:pt x="16" y="13500"/>
                    <a:pt x="5" y="13489"/>
                    <a:pt x="5" y="13475"/>
                  </a:cubicBezTo>
                  <a:lnTo>
                    <a:pt x="5" y="13325"/>
                  </a:lnTo>
                  <a:cubicBezTo>
                    <a:pt x="5" y="13311"/>
                    <a:pt x="17" y="13300"/>
                    <a:pt x="30" y="13300"/>
                  </a:cubicBezTo>
                  <a:cubicBezTo>
                    <a:pt x="44" y="13300"/>
                    <a:pt x="55" y="13311"/>
                    <a:pt x="55" y="13325"/>
                  </a:cubicBezTo>
                  <a:close/>
                  <a:moveTo>
                    <a:pt x="54" y="13675"/>
                  </a:moveTo>
                  <a:lnTo>
                    <a:pt x="53" y="13825"/>
                  </a:lnTo>
                  <a:cubicBezTo>
                    <a:pt x="53" y="13839"/>
                    <a:pt x="42" y="13850"/>
                    <a:pt x="28" y="13850"/>
                  </a:cubicBezTo>
                  <a:cubicBezTo>
                    <a:pt x="14" y="13850"/>
                    <a:pt x="3" y="13839"/>
                    <a:pt x="3" y="13825"/>
                  </a:cubicBezTo>
                  <a:lnTo>
                    <a:pt x="4" y="13675"/>
                  </a:lnTo>
                  <a:cubicBezTo>
                    <a:pt x="4" y="13661"/>
                    <a:pt x="15" y="13650"/>
                    <a:pt x="29" y="13650"/>
                  </a:cubicBezTo>
                  <a:cubicBezTo>
                    <a:pt x="43" y="13650"/>
                    <a:pt x="54" y="13661"/>
                    <a:pt x="54" y="13675"/>
                  </a:cubicBezTo>
                  <a:close/>
                  <a:moveTo>
                    <a:pt x="52" y="14025"/>
                  </a:moveTo>
                  <a:lnTo>
                    <a:pt x="51" y="14175"/>
                  </a:lnTo>
                  <a:cubicBezTo>
                    <a:pt x="51" y="14189"/>
                    <a:pt x="40" y="14200"/>
                    <a:pt x="26" y="14200"/>
                  </a:cubicBezTo>
                  <a:cubicBezTo>
                    <a:pt x="12" y="14200"/>
                    <a:pt x="1" y="14189"/>
                    <a:pt x="1" y="14175"/>
                  </a:cubicBezTo>
                  <a:lnTo>
                    <a:pt x="2" y="14025"/>
                  </a:lnTo>
                  <a:cubicBezTo>
                    <a:pt x="2" y="14011"/>
                    <a:pt x="13" y="14000"/>
                    <a:pt x="27" y="14000"/>
                  </a:cubicBezTo>
                  <a:cubicBezTo>
                    <a:pt x="41" y="14000"/>
                    <a:pt x="52" y="14011"/>
                    <a:pt x="52" y="14025"/>
                  </a:cubicBezTo>
                  <a:close/>
                  <a:moveTo>
                    <a:pt x="50" y="14375"/>
                  </a:moveTo>
                  <a:lnTo>
                    <a:pt x="50" y="14517"/>
                  </a:lnTo>
                  <a:cubicBezTo>
                    <a:pt x="50" y="14531"/>
                    <a:pt x="38" y="14542"/>
                    <a:pt x="25" y="14542"/>
                  </a:cubicBezTo>
                  <a:cubicBezTo>
                    <a:pt x="11" y="14542"/>
                    <a:pt x="0" y="14530"/>
                    <a:pt x="0" y="14517"/>
                  </a:cubicBezTo>
                  <a:lnTo>
                    <a:pt x="0" y="14375"/>
                  </a:lnTo>
                  <a:cubicBezTo>
                    <a:pt x="1" y="14361"/>
                    <a:pt x="12" y="14350"/>
                    <a:pt x="26" y="14350"/>
                  </a:cubicBezTo>
                  <a:cubicBezTo>
                    <a:pt x="39" y="14350"/>
                    <a:pt x="51" y="14361"/>
                    <a:pt x="50" y="14375"/>
                  </a:cubicBez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18" name="Rectangle 341"/>
            <p:cNvSpPr>
              <a:spLocks noChangeArrowheads="1"/>
            </p:cNvSpPr>
            <p:nvPr/>
          </p:nvSpPr>
          <p:spPr bwMode="auto">
            <a:xfrm>
              <a:off x="1935" y="2267"/>
              <a:ext cx="6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baseline="0">
                  <a:solidFill>
                    <a:srgbClr val="000000"/>
                  </a:solidFill>
                </a:rPr>
                <a:t>SBX Complex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619" name="Group 342"/>
            <p:cNvGrpSpPr>
              <a:grpSpLocks/>
            </p:cNvGrpSpPr>
            <p:nvPr/>
          </p:nvGrpSpPr>
          <p:grpSpPr bwMode="auto">
            <a:xfrm>
              <a:off x="4147" y="1223"/>
              <a:ext cx="718" cy="248"/>
              <a:chOff x="4241" y="717"/>
              <a:chExt cx="839" cy="290"/>
            </a:xfrm>
          </p:grpSpPr>
          <p:sp>
            <p:nvSpPr>
              <p:cNvPr id="148025" name="Rectangle 343"/>
              <p:cNvSpPr>
                <a:spLocks noChangeArrowheads="1"/>
              </p:cNvSpPr>
              <p:nvPr/>
            </p:nvSpPr>
            <p:spPr bwMode="auto">
              <a:xfrm>
                <a:off x="4241" y="717"/>
                <a:ext cx="839" cy="290"/>
              </a:xfrm>
              <a:prstGeom prst="rect">
                <a:avLst/>
              </a:prstGeom>
              <a:solidFill>
                <a:srgbClr val="FECD07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6" name="Rectangle 344"/>
              <p:cNvSpPr>
                <a:spLocks noChangeArrowheads="1"/>
              </p:cNvSpPr>
              <p:nvPr/>
            </p:nvSpPr>
            <p:spPr bwMode="auto">
              <a:xfrm>
                <a:off x="4241" y="717"/>
                <a:ext cx="839" cy="290"/>
              </a:xfrm>
              <a:prstGeom prst="rect">
                <a:avLst/>
              </a:prstGeom>
              <a:solidFill>
                <a:srgbClr val="FECD07">
                  <a:alpha val="50195"/>
                </a:srgbClr>
              </a:solidFill>
              <a:ln w="3175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20" name="Rectangle 345"/>
            <p:cNvSpPr>
              <a:spLocks noChangeArrowheads="1"/>
            </p:cNvSpPr>
            <p:nvPr/>
          </p:nvSpPr>
          <p:spPr bwMode="auto">
            <a:xfrm>
              <a:off x="4208" y="1272"/>
              <a:ext cx="2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000000"/>
                  </a:solidFill>
                </a:rPr>
                <a:t>Core 2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21" name="Rectangle 346"/>
            <p:cNvSpPr>
              <a:spLocks noChangeArrowheads="1"/>
            </p:cNvSpPr>
            <p:nvPr/>
          </p:nvSpPr>
          <p:spPr bwMode="auto">
            <a:xfrm>
              <a:off x="4163" y="1406"/>
              <a:ext cx="11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Local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22" name="Rectangle 347"/>
            <p:cNvSpPr>
              <a:spLocks noChangeArrowheads="1"/>
            </p:cNvSpPr>
            <p:nvPr/>
          </p:nvSpPr>
          <p:spPr bwMode="auto">
            <a:xfrm>
              <a:off x="4319" y="1406"/>
              <a:ext cx="17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External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23" name="Line 348"/>
            <p:cNvSpPr>
              <a:spLocks noChangeShapeType="1"/>
            </p:cNvSpPr>
            <p:nvPr/>
          </p:nvSpPr>
          <p:spPr bwMode="auto">
            <a:xfrm flipH="1">
              <a:off x="4622" y="1223"/>
              <a:ext cx="1" cy="247"/>
            </a:xfrm>
            <a:prstGeom prst="line">
              <a:avLst/>
            </a:prstGeom>
            <a:noFill/>
            <a:ln w="4763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4" name="Line 349"/>
            <p:cNvSpPr>
              <a:spLocks noChangeShapeType="1"/>
            </p:cNvSpPr>
            <p:nvPr/>
          </p:nvSpPr>
          <p:spPr bwMode="auto">
            <a:xfrm>
              <a:off x="4626" y="1302"/>
              <a:ext cx="235" cy="1"/>
            </a:xfrm>
            <a:prstGeom prst="line">
              <a:avLst/>
            </a:prstGeom>
            <a:noFill/>
            <a:ln w="4763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5" name="Rectangle 350"/>
            <p:cNvSpPr>
              <a:spLocks noChangeArrowheads="1"/>
            </p:cNvSpPr>
            <p:nvPr/>
          </p:nvSpPr>
          <p:spPr bwMode="auto">
            <a:xfrm>
              <a:off x="4652" y="1245"/>
              <a:ext cx="15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ICache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26" name="Rectangle 351"/>
            <p:cNvSpPr>
              <a:spLocks noChangeArrowheads="1"/>
            </p:cNvSpPr>
            <p:nvPr/>
          </p:nvSpPr>
          <p:spPr bwMode="auto">
            <a:xfrm rot="-60000">
              <a:off x="4702" y="1335"/>
              <a:ext cx="96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SBX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27" name="Rectangle 352"/>
            <p:cNvSpPr>
              <a:spLocks noChangeArrowheads="1"/>
            </p:cNvSpPr>
            <p:nvPr/>
          </p:nvSpPr>
          <p:spPr bwMode="auto">
            <a:xfrm rot="-60000">
              <a:off x="4672" y="1381"/>
              <a:ext cx="17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Memory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28" name="Rectangle 353"/>
            <p:cNvSpPr>
              <a:spLocks noChangeArrowheads="1"/>
            </p:cNvSpPr>
            <p:nvPr/>
          </p:nvSpPr>
          <p:spPr bwMode="auto">
            <a:xfrm>
              <a:off x="3617" y="3051"/>
              <a:ext cx="19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baseline="0">
                  <a:solidFill>
                    <a:srgbClr val="971A3C"/>
                  </a:solidFill>
                  <a:latin typeface="Times"/>
                </a:rPr>
                <a:t>AHB</a:t>
              </a:r>
              <a:endParaRPr lang="en-US" sz="3200" i="1" baseline="0">
                <a:solidFill>
                  <a:srgbClr val="971A3C"/>
                </a:solidFill>
                <a:latin typeface="Times"/>
              </a:endParaRPr>
            </a:p>
          </p:txBody>
        </p:sp>
        <p:sp>
          <p:nvSpPr>
            <p:cNvPr id="147629" name="Line 354"/>
            <p:cNvSpPr>
              <a:spLocks noChangeShapeType="1"/>
            </p:cNvSpPr>
            <p:nvPr/>
          </p:nvSpPr>
          <p:spPr bwMode="auto">
            <a:xfrm flipH="1">
              <a:off x="2763" y="2848"/>
              <a:ext cx="757" cy="0"/>
            </a:xfrm>
            <a:prstGeom prst="line">
              <a:avLst/>
            </a:prstGeom>
            <a:noFill/>
            <a:ln w="30163">
              <a:solidFill>
                <a:srgbClr val="74B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30" name="Group 355"/>
            <p:cNvGrpSpPr>
              <a:grpSpLocks/>
            </p:cNvGrpSpPr>
            <p:nvPr/>
          </p:nvGrpSpPr>
          <p:grpSpPr bwMode="auto">
            <a:xfrm>
              <a:off x="2009" y="3223"/>
              <a:ext cx="750" cy="86"/>
              <a:chOff x="1734" y="3055"/>
              <a:chExt cx="877" cy="76"/>
            </a:xfrm>
          </p:grpSpPr>
          <p:sp>
            <p:nvSpPr>
              <p:cNvPr id="148023" name="Freeform 356"/>
              <p:cNvSpPr>
                <a:spLocks/>
              </p:cNvSpPr>
              <p:nvPr/>
            </p:nvSpPr>
            <p:spPr bwMode="auto">
              <a:xfrm>
                <a:off x="1734" y="3055"/>
                <a:ext cx="877" cy="76"/>
              </a:xfrm>
              <a:custGeom>
                <a:avLst/>
                <a:gdLst>
                  <a:gd name="T0" fmla="*/ 0 w 9142"/>
                  <a:gd name="T1" fmla="*/ 0 h 792"/>
                  <a:gd name="T2" fmla="*/ 0 w 9142"/>
                  <a:gd name="T3" fmla="*/ 0 h 792"/>
                  <a:gd name="T4" fmla="*/ 0 w 9142"/>
                  <a:gd name="T5" fmla="*/ 0 h 792"/>
                  <a:gd name="T6" fmla="*/ 0 w 9142"/>
                  <a:gd name="T7" fmla="*/ 0 h 792"/>
                  <a:gd name="T8" fmla="*/ 0 w 9142"/>
                  <a:gd name="T9" fmla="*/ 0 h 792"/>
                  <a:gd name="T10" fmla="*/ 0 w 9142"/>
                  <a:gd name="T11" fmla="*/ 0 h 792"/>
                  <a:gd name="T12" fmla="*/ 0 w 9142"/>
                  <a:gd name="T13" fmla="*/ 0 h 792"/>
                  <a:gd name="T14" fmla="*/ 0 w 9142"/>
                  <a:gd name="T15" fmla="*/ 0 h 792"/>
                  <a:gd name="T16" fmla="*/ 0 w 9142"/>
                  <a:gd name="T17" fmla="*/ 0 h 7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42"/>
                  <a:gd name="T28" fmla="*/ 0 h 792"/>
                  <a:gd name="T29" fmla="*/ 9142 w 9142"/>
                  <a:gd name="T30" fmla="*/ 792 h 7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42" h="792">
                    <a:moveTo>
                      <a:pt x="132" y="0"/>
                    </a:moveTo>
                    <a:cubicBezTo>
                      <a:pt x="60" y="0"/>
                      <a:pt x="0" y="59"/>
                      <a:pt x="0" y="132"/>
                    </a:cubicBezTo>
                    <a:lnTo>
                      <a:pt x="0" y="660"/>
                    </a:lnTo>
                    <a:cubicBezTo>
                      <a:pt x="0" y="733"/>
                      <a:pt x="60" y="792"/>
                      <a:pt x="132" y="792"/>
                    </a:cubicBezTo>
                    <a:lnTo>
                      <a:pt x="9010" y="792"/>
                    </a:lnTo>
                    <a:cubicBezTo>
                      <a:pt x="9083" y="792"/>
                      <a:pt x="9142" y="733"/>
                      <a:pt x="9142" y="660"/>
                    </a:cubicBezTo>
                    <a:lnTo>
                      <a:pt x="9142" y="132"/>
                    </a:lnTo>
                    <a:cubicBezTo>
                      <a:pt x="9142" y="59"/>
                      <a:pt x="9083" y="0"/>
                      <a:pt x="9010" y="0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4" name="Freeform 357"/>
              <p:cNvSpPr>
                <a:spLocks/>
              </p:cNvSpPr>
              <p:nvPr/>
            </p:nvSpPr>
            <p:spPr bwMode="auto">
              <a:xfrm>
                <a:off x="1734" y="3055"/>
                <a:ext cx="877" cy="76"/>
              </a:xfrm>
              <a:custGeom>
                <a:avLst/>
                <a:gdLst>
                  <a:gd name="T0" fmla="*/ 0 w 9142"/>
                  <a:gd name="T1" fmla="*/ 0 h 792"/>
                  <a:gd name="T2" fmla="*/ 0 w 9142"/>
                  <a:gd name="T3" fmla="*/ 0 h 792"/>
                  <a:gd name="T4" fmla="*/ 0 w 9142"/>
                  <a:gd name="T5" fmla="*/ 0 h 792"/>
                  <a:gd name="T6" fmla="*/ 0 w 9142"/>
                  <a:gd name="T7" fmla="*/ 0 h 792"/>
                  <a:gd name="T8" fmla="*/ 0 w 9142"/>
                  <a:gd name="T9" fmla="*/ 0 h 792"/>
                  <a:gd name="T10" fmla="*/ 0 w 9142"/>
                  <a:gd name="T11" fmla="*/ 0 h 792"/>
                  <a:gd name="T12" fmla="*/ 0 w 9142"/>
                  <a:gd name="T13" fmla="*/ 0 h 792"/>
                  <a:gd name="T14" fmla="*/ 0 w 9142"/>
                  <a:gd name="T15" fmla="*/ 0 h 792"/>
                  <a:gd name="T16" fmla="*/ 0 w 9142"/>
                  <a:gd name="T17" fmla="*/ 0 h 7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42"/>
                  <a:gd name="T28" fmla="*/ 0 h 792"/>
                  <a:gd name="T29" fmla="*/ 9142 w 9142"/>
                  <a:gd name="T30" fmla="*/ 792 h 7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42" h="792">
                    <a:moveTo>
                      <a:pt x="132" y="0"/>
                    </a:moveTo>
                    <a:cubicBezTo>
                      <a:pt x="60" y="0"/>
                      <a:pt x="0" y="59"/>
                      <a:pt x="0" y="132"/>
                    </a:cubicBezTo>
                    <a:lnTo>
                      <a:pt x="0" y="660"/>
                    </a:lnTo>
                    <a:cubicBezTo>
                      <a:pt x="0" y="733"/>
                      <a:pt x="60" y="792"/>
                      <a:pt x="132" y="792"/>
                    </a:cubicBezTo>
                    <a:lnTo>
                      <a:pt x="9010" y="792"/>
                    </a:lnTo>
                    <a:cubicBezTo>
                      <a:pt x="9083" y="792"/>
                      <a:pt x="9142" y="733"/>
                      <a:pt x="9142" y="660"/>
                    </a:cubicBezTo>
                    <a:lnTo>
                      <a:pt x="9142" y="132"/>
                    </a:lnTo>
                    <a:cubicBezTo>
                      <a:pt x="9142" y="59"/>
                      <a:pt x="9083" y="0"/>
                      <a:pt x="9010" y="0"/>
                    </a:cubicBez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31" name="Rectangle 358"/>
            <p:cNvSpPr>
              <a:spLocks noChangeArrowheads="1"/>
            </p:cNvSpPr>
            <p:nvPr/>
          </p:nvSpPr>
          <p:spPr bwMode="auto">
            <a:xfrm>
              <a:off x="2136" y="3223"/>
              <a:ext cx="49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baseline="0">
                  <a:solidFill>
                    <a:srgbClr val="000000"/>
                  </a:solidFill>
                </a:rPr>
                <a:t>SDIO Interface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32" name="Line 359"/>
            <p:cNvSpPr>
              <a:spLocks noChangeShapeType="1"/>
            </p:cNvSpPr>
            <p:nvPr/>
          </p:nvSpPr>
          <p:spPr bwMode="auto">
            <a:xfrm flipV="1">
              <a:off x="5215" y="2845"/>
              <a:ext cx="0" cy="21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3" name="Rectangle 360"/>
            <p:cNvSpPr>
              <a:spLocks noChangeArrowheads="1"/>
            </p:cNvSpPr>
            <p:nvPr/>
          </p:nvSpPr>
          <p:spPr bwMode="auto">
            <a:xfrm>
              <a:off x="4616" y="2776"/>
              <a:ext cx="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Int. 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34" name="Rectangle 361"/>
            <p:cNvSpPr>
              <a:spLocks noChangeArrowheads="1"/>
            </p:cNvSpPr>
            <p:nvPr/>
          </p:nvSpPr>
          <p:spPr bwMode="auto">
            <a:xfrm>
              <a:off x="4692" y="2776"/>
              <a:ext cx="10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Clks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35" name="Freeform 362"/>
            <p:cNvSpPr>
              <a:spLocks noEditPoints="1"/>
            </p:cNvSpPr>
            <p:nvPr/>
          </p:nvSpPr>
          <p:spPr bwMode="auto">
            <a:xfrm>
              <a:off x="4644" y="2877"/>
              <a:ext cx="178" cy="33"/>
            </a:xfrm>
            <a:custGeom>
              <a:avLst/>
              <a:gdLst>
                <a:gd name="T0" fmla="*/ 0 w 1084"/>
                <a:gd name="T1" fmla="*/ 0 h 200"/>
                <a:gd name="T2" fmla="*/ 0 w 1084"/>
                <a:gd name="T3" fmla="*/ 0 h 200"/>
                <a:gd name="T4" fmla="*/ 0 w 1084"/>
                <a:gd name="T5" fmla="*/ 0 h 200"/>
                <a:gd name="T6" fmla="*/ 0 w 1084"/>
                <a:gd name="T7" fmla="*/ 0 h 200"/>
                <a:gd name="T8" fmla="*/ 0 w 1084"/>
                <a:gd name="T9" fmla="*/ 0 h 200"/>
                <a:gd name="T10" fmla="*/ 0 w 1084"/>
                <a:gd name="T11" fmla="*/ 0 h 200"/>
                <a:gd name="T12" fmla="*/ 0 w 1084"/>
                <a:gd name="T13" fmla="*/ 0 h 200"/>
                <a:gd name="T14" fmla="*/ 0 w 1084"/>
                <a:gd name="T15" fmla="*/ 0 h 200"/>
                <a:gd name="T16" fmla="*/ 0 w 1084"/>
                <a:gd name="T17" fmla="*/ 0 h 200"/>
                <a:gd name="T18" fmla="*/ 0 w 1084"/>
                <a:gd name="T19" fmla="*/ 0 h 200"/>
                <a:gd name="T20" fmla="*/ 0 w 108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4"/>
                <a:gd name="T34" fmla="*/ 0 h 200"/>
                <a:gd name="T35" fmla="*/ 1084 w 108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4" h="200">
                  <a:moveTo>
                    <a:pt x="1067" y="117"/>
                  </a:move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lnTo>
                    <a:pt x="1067" y="83"/>
                  </a:lnTo>
                  <a:cubicBezTo>
                    <a:pt x="1076" y="83"/>
                    <a:pt x="1084" y="91"/>
                    <a:pt x="1084" y="100"/>
                  </a:cubicBezTo>
                  <a:cubicBezTo>
                    <a:pt x="1084" y="109"/>
                    <a:pt x="1076" y="117"/>
                    <a:pt x="1067" y="117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6" name="Freeform 363"/>
            <p:cNvSpPr>
              <a:spLocks noEditPoints="1"/>
            </p:cNvSpPr>
            <p:nvPr/>
          </p:nvSpPr>
          <p:spPr bwMode="auto">
            <a:xfrm>
              <a:off x="4644" y="2854"/>
              <a:ext cx="178" cy="32"/>
            </a:xfrm>
            <a:custGeom>
              <a:avLst/>
              <a:gdLst>
                <a:gd name="T0" fmla="*/ 0 w 1084"/>
                <a:gd name="T1" fmla="*/ 0 h 200"/>
                <a:gd name="T2" fmla="*/ 0 w 1084"/>
                <a:gd name="T3" fmla="*/ 0 h 200"/>
                <a:gd name="T4" fmla="*/ 0 w 1084"/>
                <a:gd name="T5" fmla="*/ 0 h 200"/>
                <a:gd name="T6" fmla="*/ 0 w 1084"/>
                <a:gd name="T7" fmla="*/ 0 h 200"/>
                <a:gd name="T8" fmla="*/ 0 w 1084"/>
                <a:gd name="T9" fmla="*/ 0 h 200"/>
                <a:gd name="T10" fmla="*/ 0 w 1084"/>
                <a:gd name="T11" fmla="*/ 0 h 200"/>
                <a:gd name="T12" fmla="*/ 0 w 1084"/>
                <a:gd name="T13" fmla="*/ 0 h 200"/>
                <a:gd name="T14" fmla="*/ 0 w 1084"/>
                <a:gd name="T15" fmla="*/ 0 h 200"/>
                <a:gd name="T16" fmla="*/ 0 w 1084"/>
                <a:gd name="T17" fmla="*/ 0 h 200"/>
                <a:gd name="T18" fmla="*/ 0 w 1084"/>
                <a:gd name="T19" fmla="*/ 0 h 200"/>
                <a:gd name="T20" fmla="*/ 0 w 108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4"/>
                <a:gd name="T34" fmla="*/ 0 h 200"/>
                <a:gd name="T35" fmla="*/ 1084 w 108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4" h="200">
                  <a:moveTo>
                    <a:pt x="1067" y="117"/>
                  </a:move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lnTo>
                    <a:pt x="1067" y="84"/>
                  </a:lnTo>
                  <a:cubicBezTo>
                    <a:pt x="1076" y="84"/>
                    <a:pt x="1084" y="91"/>
                    <a:pt x="1084" y="100"/>
                  </a:cubicBezTo>
                  <a:cubicBezTo>
                    <a:pt x="1084" y="110"/>
                    <a:pt x="1076" y="117"/>
                    <a:pt x="1067" y="117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7" name="Freeform 364"/>
            <p:cNvSpPr>
              <a:spLocks noEditPoints="1"/>
            </p:cNvSpPr>
            <p:nvPr/>
          </p:nvSpPr>
          <p:spPr bwMode="auto">
            <a:xfrm>
              <a:off x="4644" y="2830"/>
              <a:ext cx="178" cy="33"/>
            </a:xfrm>
            <a:custGeom>
              <a:avLst/>
              <a:gdLst>
                <a:gd name="T0" fmla="*/ 0 w 1084"/>
                <a:gd name="T1" fmla="*/ 0 h 200"/>
                <a:gd name="T2" fmla="*/ 0 w 1084"/>
                <a:gd name="T3" fmla="*/ 0 h 200"/>
                <a:gd name="T4" fmla="*/ 0 w 1084"/>
                <a:gd name="T5" fmla="*/ 0 h 200"/>
                <a:gd name="T6" fmla="*/ 0 w 1084"/>
                <a:gd name="T7" fmla="*/ 0 h 200"/>
                <a:gd name="T8" fmla="*/ 0 w 1084"/>
                <a:gd name="T9" fmla="*/ 0 h 200"/>
                <a:gd name="T10" fmla="*/ 0 w 1084"/>
                <a:gd name="T11" fmla="*/ 0 h 200"/>
                <a:gd name="T12" fmla="*/ 0 w 1084"/>
                <a:gd name="T13" fmla="*/ 0 h 200"/>
                <a:gd name="T14" fmla="*/ 0 w 1084"/>
                <a:gd name="T15" fmla="*/ 0 h 200"/>
                <a:gd name="T16" fmla="*/ 0 w 1084"/>
                <a:gd name="T17" fmla="*/ 0 h 200"/>
                <a:gd name="T18" fmla="*/ 0 w 1084"/>
                <a:gd name="T19" fmla="*/ 0 h 200"/>
                <a:gd name="T20" fmla="*/ 0 w 108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4"/>
                <a:gd name="T34" fmla="*/ 0 h 200"/>
                <a:gd name="T35" fmla="*/ 1084 w 108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4" h="200">
                  <a:moveTo>
                    <a:pt x="1067" y="120"/>
                  </a:move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1" y="91"/>
                    <a:pt x="158" y="83"/>
                    <a:pt x="167" y="83"/>
                  </a:cubicBezTo>
                  <a:lnTo>
                    <a:pt x="1067" y="87"/>
                  </a:lnTo>
                  <a:cubicBezTo>
                    <a:pt x="1076" y="87"/>
                    <a:pt x="1084" y="94"/>
                    <a:pt x="1084" y="104"/>
                  </a:cubicBezTo>
                  <a:cubicBezTo>
                    <a:pt x="1084" y="113"/>
                    <a:pt x="1076" y="120"/>
                    <a:pt x="1067" y="120"/>
                  </a:cubicBezTo>
                  <a:close/>
                  <a:moveTo>
                    <a:pt x="200" y="200"/>
                  </a:moveTo>
                  <a:lnTo>
                    <a:pt x="0" y="99"/>
                  </a:lnTo>
                  <a:lnTo>
                    <a:pt x="201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8" name="Freeform 365"/>
            <p:cNvSpPr>
              <a:spLocks noEditPoints="1"/>
            </p:cNvSpPr>
            <p:nvPr/>
          </p:nvSpPr>
          <p:spPr bwMode="auto">
            <a:xfrm>
              <a:off x="4644" y="2902"/>
              <a:ext cx="178" cy="32"/>
            </a:xfrm>
            <a:custGeom>
              <a:avLst/>
              <a:gdLst>
                <a:gd name="T0" fmla="*/ 0 w 1084"/>
                <a:gd name="T1" fmla="*/ 0 h 200"/>
                <a:gd name="T2" fmla="*/ 0 w 1084"/>
                <a:gd name="T3" fmla="*/ 0 h 200"/>
                <a:gd name="T4" fmla="*/ 0 w 1084"/>
                <a:gd name="T5" fmla="*/ 0 h 200"/>
                <a:gd name="T6" fmla="*/ 0 w 1084"/>
                <a:gd name="T7" fmla="*/ 0 h 200"/>
                <a:gd name="T8" fmla="*/ 0 w 1084"/>
                <a:gd name="T9" fmla="*/ 0 h 200"/>
                <a:gd name="T10" fmla="*/ 0 w 1084"/>
                <a:gd name="T11" fmla="*/ 0 h 200"/>
                <a:gd name="T12" fmla="*/ 0 w 1084"/>
                <a:gd name="T13" fmla="*/ 0 h 200"/>
                <a:gd name="T14" fmla="*/ 0 w 1084"/>
                <a:gd name="T15" fmla="*/ 0 h 200"/>
                <a:gd name="T16" fmla="*/ 0 w 1084"/>
                <a:gd name="T17" fmla="*/ 0 h 200"/>
                <a:gd name="T18" fmla="*/ 0 w 1084"/>
                <a:gd name="T19" fmla="*/ 0 h 200"/>
                <a:gd name="T20" fmla="*/ 0 w 108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4"/>
                <a:gd name="T34" fmla="*/ 0 h 200"/>
                <a:gd name="T35" fmla="*/ 1084 w 108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4" h="200">
                  <a:moveTo>
                    <a:pt x="1067" y="117"/>
                  </a:move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lnTo>
                    <a:pt x="1067" y="83"/>
                  </a:lnTo>
                  <a:cubicBezTo>
                    <a:pt x="1076" y="83"/>
                    <a:pt x="1084" y="91"/>
                    <a:pt x="1084" y="100"/>
                  </a:cubicBezTo>
                  <a:cubicBezTo>
                    <a:pt x="1084" y="109"/>
                    <a:pt x="1076" y="117"/>
                    <a:pt x="1067" y="117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9" name="Rectangle 366"/>
            <p:cNvSpPr>
              <a:spLocks noChangeArrowheads="1"/>
            </p:cNvSpPr>
            <p:nvPr/>
          </p:nvSpPr>
          <p:spPr bwMode="auto">
            <a:xfrm>
              <a:off x="4065" y="2843"/>
              <a:ext cx="47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baseline="0">
                  <a:solidFill>
                    <a:srgbClr val="5E6C9D"/>
                  </a:solidFill>
                  <a:latin typeface="Times"/>
                </a:rPr>
                <a:t>DPMU APB</a:t>
              </a:r>
              <a:endParaRPr lang="en-US" sz="3200" i="1" baseline="0">
                <a:solidFill>
                  <a:srgbClr val="5E6C9D"/>
                </a:solidFill>
                <a:latin typeface="Times"/>
              </a:endParaRPr>
            </a:p>
          </p:txBody>
        </p:sp>
        <p:sp>
          <p:nvSpPr>
            <p:cNvPr id="147640" name="Rectangle 367"/>
            <p:cNvSpPr>
              <a:spLocks noChangeArrowheads="1"/>
            </p:cNvSpPr>
            <p:nvPr/>
          </p:nvSpPr>
          <p:spPr bwMode="auto">
            <a:xfrm>
              <a:off x="4858" y="2926"/>
              <a:ext cx="2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DPMU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41" name="Rectangle 368"/>
            <p:cNvSpPr>
              <a:spLocks noChangeArrowheads="1"/>
            </p:cNvSpPr>
            <p:nvPr/>
          </p:nvSpPr>
          <p:spPr bwMode="auto">
            <a:xfrm>
              <a:off x="5279" y="2714"/>
              <a:ext cx="13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2" name="Rectangle 369"/>
            <p:cNvSpPr>
              <a:spLocks noChangeArrowheads="1"/>
            </p:cNvSpPr>
            <p:nvPr/>
          </p:nvSpPr>
          <p:spPr bwMode="auto">
            <a:xfrm>
              <a:off x="5310" y="2713"/>
              <a:ext cx="80" cy="19"/>
            </a:xfrm>
            <a:prstGeom prst="rect">
              <a:avLst/>
            </a:prstGeom>
            <a:noFill/>
            <a:ln w="3175" cap="rnd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3" name="Line 370"/>
            <p:cNvSpPr>
              <a:spLocks noChangeShapeType="1"/>
            </p:cNvSpPr>
            <p:nvPr/>
          </p:nvSpPr>
          <p:spPr bwMode="auto">
            <a:xfrm flipH="1">
              <a:off x="5310" y="2739"/>
              <a:ext cx="79" cy="0"/>
            </a:xfrm>
            <a:prstGeom prst="line">
              <a:avLst/>
            </a:prstGeom>
            <a:noFill/>
            <a:ln w="3175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4" name="Line 371"/>
            <p:cNvSpPr>
              <a:spLocks noChangeShapeType="1"/>
            </p:cNvSpPr>
            <p:nvPr/>
          </p:nvSpPr>
          <p:spPr bwMode="auto">
            <a:xfrm flipH="1">
              <a:off x="5310" y="2707"/>
              <a:ext cx="81" cy="0"/>
            </a:xfrm>
            <a:prstGeom prst="line">
              <a:avLst/>
            </a:prstGeom>
            <a:noFill/>
            <a:ln w="3175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5" name="Line 372"/>
            <p:cNvSpPr>
              <a:spLocks noChangeShapeType="1"/>
            </p:cNvSpPr>
            <p:nvPr/>
          </p:nvSpPr>
          <p:spPr bwMode="auto">
            <a:xfrm flipH="1">
              <a:off x="3597" y="3009"/>
              <a:ext cx="1" cy="366"/>
            </a:xfrm>
            <a:prstGeom prst="line">
              <a:avLst/>
            </a:prstGeom>
            <a:noFill/>
            <a:ln w="44450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6" name="Line 373"/>
            <p:cNvSpPr>
              <a:spLocks noChangeShapeType="1"/>
            </p:cNvSpPr>
            <p:nvPr/>
          </p:nvSpPr>
          <p:spPr bwMode="auto">
            <a:xfrm>
              <a:off x="3609" y="3035"/>
              <a:ext cx="418" cy="1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47" name="Group 374"/>
            <p:cNvGrpSpPr>
              <a:grpSpLocks/>
            </p:cNvGrpSpPr>
            <p:nvPr/>
          </p:nvGrpSpPr>
          <p:grpSpPr bwMode="auto">
            <a:xfrm>
              <a:off x="4025" y="3223"/>
              <a:ext cx="614" cy="86"/>
              <a:chOff x="4098" y="3068"/>
              <a:chExt cx="718" cy="78"/>
            </a:xfrm>
          </p:grpSpPr>
          <p:sp>
            <p:nvSpPr>
              <p:cNvPr id="148021" name="Freeform 375"/>
              <p:cNvSpPr>
                <a:spLocks/>
              </p:cNvSpPr>
              <p:nvPr/>
            </p:nvSpPr>
            <p:spPr bwMode="auto">
              <a:xfrm>
                <a:off x="4098" y="3068"/>
                <a:ext cx="718" cy="78"/>
              </a:xfrm>
              <a:custGeom>
                <a:avLst/>
                <a:gdLst>
                  <a:gd name="T0" fmla="*/ 0 w 3746"/>
                  <a:gd name="T1" fmla="*/ 0 h 404"/>
                  <a:gd name="T2" fmla="*/ 0 w 3746"/>
                  <a:gd name="T3" fmla="*/ 0 h 404"/>
                  <a:gd name="T4" fmla="*/ 0 w 3746"/>
                  <a:gd name="T5" fmla="*/ 0 h 404"/>
                  <a:gd name="T6" fmla="*/ 0 w 3746"/>
                  <a:gd name="T7" fmla="*/ 0 h 404"/>
                  <a:gd name="T8" fmla="*/ 0 w 3746"/>
                  <a:gd name="T9" fmla="*/ 0 h 404"/>
                  <a:gd name="T10" fmla="*/ 0 w 3746"/>
                  <a:gd name="T11" fmla="*/ 0 h 404"/>
                  <a:gd name="T12" fmla="*/ 0 w 3746"/>
                  <a:gd name="T13" fmla="*/ 0 h 404"/>
                  <a:gd name="T14" fmla="*/ 0 w 3746"/>
                  <a:gd name="T15" fmla="*/ 0 h 404"/>
                  <a:gd name="T16" fmla="*/ 0 w 3746"/>
                  <a:gd name="T17" fmla="*/ 0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6"/>
                  <a:gd name="T28" fmla="*/ 0 h 404"/>
                  <a:gd name="T29" fmla="*/ 3746 w 3746"/>
                  <a:gd name="T30" fmla="*/ 404 h 4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6" h="404">
                    <a:moveTo>
                      <a:pt x="68" y="0"/>
                    </a:moveTo>
                    <a:cubicBezTo>
                      <a:pt x="31" y="0"/>
                      <a:pt x="0" y="30"/>
                      <a:pt x="0" y="67"/>
                    </a:cubicBezTo>
                    <a:lnTo>
                      <a:pt x="0" y="337"/>
                    </a:lnTo>
                    <a:cubicBezTo>
                      <a:pt x="0" y="374"/>
                      <a:pt x="31" y="404"/>
                      <a:pt x="68" y="404"/>
                    </a:cubicBezTo>
                    <a:lnTo>
                      <a:pt x="3679" y="404"/>
                    </a:lnTo>
                    <a:cubicBezTo>
                      <a:pt x="3716" y="404"/>
                      <a:pt x="3746" y="374"/>
                      <a:pt x="3746" y="337"/>
                    </a:cubicBezTo>
                    <a:lnTo>
                      <a:pt x="3746" y="67"/>
                    </a:lnTo>
                    <a:cubicBezTo>
                      <a:pt x="3746" y="30"/>
                      <a:pt x="3716" y="0"/>
                      <a:pt x="3679" y="0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2" name="Freeform 376"/>
              <p:cNvSpPr>
                <a:spLocks/>
              </p:cNvSpPr>
              <p:nvPr/>
            </p:nvSpPr>
            <p:spPr bwMode="auto">
              <a:xfrm>
                <a:off x="4098" y="3068"/>
                <a:ext cx="718" cy="78"/>
              </a:xfrm>
              <a:custGeom>
                <a:avLst/>
                <a:gdLst>
                  <a:gd name="T0" fmla="*/ 0 w 3746"/>
                  <a:gd name="T1" fmla="*/ 0 h 404"/>
                  <a:gd name="T2" fmla="*/ 0 w 3746"/>
                  <a:gd name="T3" fmla="*/ 0 h 404"/>
                  <a:gd name="T4" fmla="*/ 0 w 3746"/>
                  <a:gd name="T5" fmla="*/ 0 h 404"/>
                  <a:gd name="T6" fmla="*/ 0 w 3746"/>
                  <a:gd name="T7" fmla="*/ 0 h 404"/>
                  <a:gd name="T8" fmla="*/ 0 w 3746"/>
                  <a:gd name="T9" fmla="*/ 0 h 404"/>
                  <a:gd name="T10" fmla="*/ 0 w 3746"/>
                  <a:gd name="T11" fmla="*/ 0 h 404"/>
                  <a:gd name="T12" fmla="*/ 0 w 3746"/>
                  <a:gd name="T13" fmla="*/ 0 h 404"/>
                  <a:gd name="T14" fmla="*/ 0 w 3746"/>
                  <a:gd name="T15" fmla="*/ 0 h 404"/>
                  <a:gd name="T16" fmla="*/ 0 w 3746"/>
                  <a:gd name="T17" fmla="*/ 0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6"/>
                  <a:gd name="T28" fmla="*/ 0 h 404"/>
                  <a:gd name="T29" fmla="*/ 3746 w 3746"/>
                  <a:gd name="T30" fmla="*/ 404 h 4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6" h="404">
                    <a:moveTo>
                      <a:pt x="68" y="0"/>
                    </a:moveTo>
                    <a:cubicBezTo>
                      <a:pt x="31" y="0"/>
                      <a:pt x="0" y="30"/>
                      <a:pt x="0" y="67"/>
                    </a:cubicBezTo>
                    <a:lnTo>
                      <a:pt x="0" y="337"/>
                    </a:lnTo>
                    <a:cubicBezTo>
                      <a:pt x="0" y="374"/>
                      <a:pt x="31" y="404"/>
                      <a:pt x="68" y="404"/>
                    </a:cubicBezTo>
                    <a:lnTo>
                      <a:pt x="3679" y="404"/>
                    </a:lnTo>
                    <a:cubicBezTo>
                      <a:pt x="3716" y="404"/>
                      <a:pt x="3746" y="374"/>
                      <a:pt x="3746" y="337"/>
                    </a:cubicBezTo>
                    <a:lnTo>
                      <a:pt x="3746" y="67"/>
                    </a:lnTo>
                    <a:cubicBezTo>
                      <a:pt x="3746" y="30"/>
                      <a:pt x="3716" y="0"/>
                      <a:pt x="3679" y="0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48" name="Rectangle 377"/>
            <p:cNvSpPr>
              <a:spLocks noChangeArrowheads="1"/>
            </p:cNvSpPr>
            <p:nvPr/>
          </p:nvSpPr>
          <p:spPr bwMode="auto">
            <a:xfrm>
              <a:off x="4259" y="3227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 baseline="0">
                  <a:solidFill>
                    <a:srgbClr val="000000"/>
                  </a:solidFill>
                </a:rPr>
                <a:t>DMA</a:t>
              </a:r>
              <a:endParaRPr lang="en-US" sz="8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649" name="Group 378"/>
            <p:cNvGrpSpPr>
              <a:grpSpLocks/>
            </p:cNvGrpSpPr>
            <p:nvPr/>
          </p:nvGrpSpPr>
          <p:grpSpPr bwMode="auto">
            <a:xfrm>
              <a:off x="4030" y="2986"/>
              <a:ext cx="615" cy="230"/>
              <a:chOff x="4104" y="2778"/>
              <a:chExt cx="718" cy="270"/>
            </a:xfrm>
          </p:grpSpPr>
          <p:sp>
            <p:nvSpPr>
              <p:cNvPr id="148019" name="Freeform 379"/>
              <p:cNvSpPr>
                <a:spLocks/>
              </p:cNvSpPr>
              <p:nvPr/>
            </p:nvSpPr>
            <p:spPr bwMode="auto">
              <a:xfrm>
                <a:off x="4104" y="2778"/>
                <a:ext cx="718" cy="270"/>
              </a:xfrm>
              <a:custGeom>
                <a:avLst/>
                <a:gdLst>
                  <a:gd name="T0" fmla="*/ 0 w 3746"/>
                  <a:gd name="T1" fmla="*/ 0 h 1405"/>
                  <a:gd name="T2" fmla="*/ 0 w 3746"/>
                  <a:gd name="T3" fmla="*/ 0 h 1405"/>
                  <a:gd name="T4" fmla="*/ 0 w 3746"/>
                  <a:gd name="T5" fmla="*/ 0 h 1405"/>
                  <a:gd name="T6" fmla="*/ 0 w 3746"/>
                  <a:gd name="T7" fmla="*/ 0 h 1405"/>
                  <a:gd name="T8" fmla="*/ 0 w 3746"/>
                  <a:gd name="T9" fmla="*/ 0 h 1405"/>
                  <a:gd name="T10" fmla="*/ 0 w 3746"/>
                  <a:gd name="T11" fmla="*/ 0 h 1405"/>
                  <a:gd name="T12" fmla="*/ 0 w 3746"/>
                  <a:gd name="T13" fmla="*/ 0 h 1405"/>
                  <a:gd name="T14" fmla="*/ 0 w 3746"/>
                  <a:gd name="T15" fmla="*/ 0 h 1405"/>
                  <a:gd name="T16" fmla="*/ 0 w 3746"/>
                  <a:gd name="T17" fmla="*/ 0 h 1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6"/>
                  <a:gd name="T28" fmla="*/ 0 h 1405"/>
                  <a:gd name="T29" fmla="*/ 3746 w 3746"/>
                  <a:gd name="T30" fmla="*/ 1405 h 1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6" h="1405">
                    <a:moveTo>
                      <a:pt x="234" y="0"/>
                    </a:moveTo>
                    <a:cubicBezTo>
                      <a:pt x="105" y="0"/>
                      <a:pt x="0" y="105"/>
                      <a:pt x="0" y="234"/>
                    </a:cubicBezTo>
                    <a:lnTo>
                      <a:pt x="0" y="1171"/>
                    </a:lnTo>
                    <a:cubicBezTo>
                      <a:pt x="0" y="1300"/>
                      <a:pt x="105" y="1405"/>
                      <a:pt x="234" y="1405"/>
                    </a:cubicBezTo>
                    <a:lnTo>
                      <a:pt x="3512" y="1405"/>
                    </a:lnTo>
                    <a:cubicBezTo>
                      <a:pt x="3641" y="1405"/>
                      <a:pt x="3746" y="1300"/>
                      <a:pt x="3746" y="1171"/>
                    </a:cubicBezTo>
                    <a:lnTo>
                      <a:pt x="3746" y="234"/>
                    </a:lnTo>
                    <a:cubicBezTo>
                      <a:pt x="3746" y="105"/>
                      <a:pt x="3641" y="0"/>
                      <a:pt x="3512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0" name="Freeform 380"/>
              <p:cNvSpPr>
                <a:spLocks/>
              </p:cNvSpPr>
              <p:nvPr/>
            </p:nvSpPr>
            <p:spPr bwMode="auto">
              <a:xfrm>
                <a:off x="4104" y="2778"/>
                <a:ext cx="718" cy="270"/>
              </a:xfrm>
              <a:custGeom>
                <a:avLst/>
                <a:gdLst>
                  <a:gd name="T0" fmla="*/ 0 w 3746"/>
                  <a:gd name="T1" fmla="*/ 0 h 1405"/>
                  <a:gd name="T2" fmla="*/ 0 w 3746"/>
                  <a:gd name="T3" fmla="*/ 0 h 1405"/>
                  <a:gd name="T4" fmla="*/ 0 w 3746"/>
                  <a:gd name="T5" fmla="*/ 0 h 1405"/>
                  <a:gd name="T6" fmla="*/ 0 w 3746"/>
                  <a:gd name="T7" fmla="*/ 0 h 1405"/>
                  <a:gd name="T8" fmla="*/ 0 w 3746"/>
                  <a:gd name="T9" fmla="*/ 0 h 1405"/>
                  <a:gd name="T10" fmla="*/ 0 w 3746"/>
                  <a:gd name="T11" fmla="*/ 0 h 1405"/>
                  <a:gd name="T12" fmla="*/ 0 w 3746"/>
                  <a:gd name="T13" fmla="*/ 0 h 1405"/>
                  <a:gd name="T14" fmla="*/ 0 w 3746"/>
                  <a:gd name="T15" fmla="*/ 0 h 1405"/>
                  <a:gd name="T16" fmla="*/ 0 w 3746"/>
                  <a:gd name="T17" fmla="*/ 0 h 1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6"/>
                  <a:gd name="T28" fmla="*/ 0 h 1405"/>
                  <a:gd name="T29" fmla="*/ 3746 w 3746"/>
                  <a:gd name="T30" fmla="*/ 1405 h 1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6" h="1405">
                    <a:moveTo>
                      <a:pt x="234" y="0"/>
                    </a:moveTo>
                    <a:cubicBezTo>
                      <a:pt x="105" y="0"/>
                      <a:pt x="0" y="105"/>
                      <a:pt x="0" y="234"/>
                    </a:cubicBezTo>
                    <a:lnTo>
                      <a:pt x="0" y="1171"/>
                    </a:lnTo>
                    <a:cubicBezTo>
                      <a:pt x="0" y="1300"/>
                      <a:pt x="105" y="1405"/>
                      <a:pt x="234" y="1405"/>
                    </a:cubicBezTo>
                    <a:lnTo>
                      <a:pt x="3512" y="1405"/>
                    </a:lnTo>
                    <a:cubicBezTo>
                      <a:pt x="3641" y="1405"/>
                      <a:pt x="3746" y="1300"/>
                      <a:pt x="3746" y="1171"/>
                    </a:cubicBezTo>
                    <a:lnTo>
                      <a:pt x="3746" y="234"/>
                    </a:lnTo>
                    <a:cubicBezTo>
                      <a:pt x="3746" y="105"/>
                      <a:pt x="3641" y="0"/>
                      <a:pt x="3512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50" name="Rectangle 381"/>
            <p:cNvSpPr>
              <a:spLocks noChangeArrowheads="1"/>
            </p:cNvSpPr>
            <p:nvPr/>
          </p:nvSpPr>
          <p:spPr bwMode="auto">
            <a:xfrm>
              <a:off x="4265" y="3063"/>
              <a:ext cx="14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baseline="0">
                  <a:solidFill>
                    <a:srgbClr val="000000"/>
                  </a:solidFill>
                </a:rPr>
                <a:t>ARM</a:t>
              </a:r>
              <a:endParaRPr lang="en-US" sz="8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651" name="Group 382"/>
            <p:cNvGrpSpPr>
              <a:grpSpLocks/>
            </p:cNvGrpSpPr>
            <p:nvPr/>
          </p:nvGrpSpPr>
          <p:grpSpPr bwMode="auto">
            <a:xfrm>
              <a:off x="2005" y="3057"/>
              <a:ext cx="754" cy="86"/>
              <a:chOff x="1737" y="2776"/>
              <a:chExt cx="881" cy="76"/>
            </a:xfrm>
          </p:grpSpPr>
          <p:sp>
            <p:nvSpPr>
              <p:cNvPr id="148017" name="Freeform 383"/>
              <p:cNvSpPr>
                <a:spLocks/>
              </p:cNvSpPr>
              <p:nvPr/>
            </p:nvSpPr>
            <p:spPr bwMode="auto">
              <a:xfrm>
                <a:off x="1737" y="2776"/>
                <a:ext cx="881" cy="76"/>
              </a:xfrm>
              <a:custGeom>
                <a:avLst/>
                <a:gdLst>
                  <a:gd name="T0" fmla="*/ 0 w 9192"/>
                  <a:gd name="T1" fmla="*/ 0 h 800"/>
                  <a:gd name="T2" fmla="*/ 0 w 9192"/>
                  <a:gd name="T3" fmla="*/ 0 h 800"/>
                  <a:gd name="T4" fmla="*/ 0 w 9192"/>
                  <a:gd name="T5" fmla="*/ 0 h 800"/>
                  <a:gd name="T6" fmla="*/ 0 w 9192"/>
                  <a:gd name="T7" fmla="*/ 0 h 800"/>
                  <a:gd name="T8" fmla="*/ 0 w 9192"/>
                  <a:gd name="T9" fmla="*/ 0 h 800"/>
                  <a:gd name="T10" fmla="*/ 0 w 9192"/>
                  <a:gd name="T11" fmla="*/ 0 h 800"/>
                  <a:gd name="T12" fmla="*/ 0 w 9192"/>
                  <a:gd name="T13" fmla="*/ 0 h 800"/>
                  <a:gd name="T14" fmla="*/ 0 w 9192"/>
                  <a:gd name="T15" fmla="*/ 0 h 800"/>
                  <a:gd name="T16" fmla="*/ 0 w 9192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92"/>
                  <a:gd name="T28" fmla="*/ 0 h 800"/>
                  <a:gd name="T29" fmla="*/ 9192 w 9192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92" h="800">
                    <a:moveTo>
                      <a:pt x="134" y="0"/>
                    </a:moveTo>
                    <a:cubicBezTo>
                      <a:pt x="60" y="0"/>
                      <a:pt x="0" y="60"/>
                      <a:pt x="0" y="134"/>
                    </a:cubicBezTo>
                    <a:lnTo>
                      <a:pt x="0" y="667"/>
                    </a:lnTo>
                    <a:cubicBezTo>
                      <a:pt x="0" y="741"/>
                      <a:pt x="60" y="800"/>
                      <a:pt x="134" y="800"/>
                    </a:cubicBezTo>
                    <a:lnTo>
                      <a:pt x="9059" y="800"/>
                    </a:lnTo>
                    <a:cubicBezTo>
                      <a:pt x="9132" y="800"/>
                      <a:pt x="9192" y="741"/>
                      <a:pt x="9192" y="667"/>
                    </a:cubicBezTo>
                    <a:lnTo>
                      <a:pt x="9192" y="134"/>
                    </a:lnTo>
                    <a:cubicBezTo>
                      <a:pt x="9192" y="60"/>
                      <a:pt x="9132" y="0"/>
                      <a:pt x="9059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8" name="Freeform 384"/>
              <p:cNvSpPr>
                <a:spLocks/>
              </p:cNvSpPr>
              <p:nvPr/>
            </p:nvSpPr>
            <p:spPr bwMode="auto">
              <a:xfrm>
                <a:off x="1737" y="2776"/>
                <a:ext cx="881" cy="76"/>
              </a:xfrm>
              <a:custGeom>
                <a:avLst/>
                <a:gdLst>
                  <a:gd name="T0" fmla="*/ 0 w 9192"/>
                  <a:gd name="T1" fmla="*/ 0 h 800"/>
                  <a:gd name="T2" fmla="*/ 0 w 9192"/>
                  <a:gd name="T3" fmla="*/ 0 h 800"/>
                  <a:gd name="T4" fmla="*/ 0 w 9192"/>
                  <a:gd name="T5" fmla="*/ 0 h 800"/>
                  <a:gd name="T6" fmla="*/ 0 w 9192"/>
                  <a:gd name="T7" fmla="*/ 0 h 800"/>
                  <a:gd name="T8" fmla="*/ 0 w 9192"/>
                  <a:gd name="T9" fmla="*/ 0 h 800"/>
                  <a:gd name="T10" fmla="*/ 0 w 9192"/>
                  <a:gd name="T11" fmla="*/ 0 h 800"/>
                  <a:gd name="T12" fmla="*/ 0 w 9192"/>
                  <a:gd name="T13" fmla="*/ 0 h 800"/>
                  <a:gd name="T14" fmla="*/ 0 w 9192"/>
                  <a:gd name="T15" fmla="*/ 0 h 800"/>
                  <a:gd name="T16" fmla="*/ 0 w 9192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92"/>
                  <a:gd name="T28" fmla="*/ 0 h 800"/>
                  <a:gd name="T29" fmla="*/ 9192 w 9192"/>
                  <a:gd name="T30" fmla="*/ 800 h 8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92" h="800">
                    <a:moveTo>
                      <a:pt x="134" y="0"/>
                    </a:moveTo>
                    <a:cubicBezTo>
                      <a:pt x="60" y="0"/>
                      <a:pt x="0" y="60"/>
                      <a:pt x="0" y="134"/>
                    </a:cubicBezTo>
                    <a:lnTo>
                      <a:pt x="0" y="667"/>
                    </a:lnTo>
                    <a:cubicBezTo>
                      <a:pt x="0" y="741"/>
                      <a:pt x="60" y="800"/>
                      <a:pt x="134" y="800"/>
                    </a:cubicBezTo>
                    <a:lnTo>
                      <a:pt x="9059" y="800"/>
                    </a:lnTo>
                    <a:cubicBezTo>
                      <a:pt x="9132" y="800"/>
                      <a:pt x="9192" y="741"/>
                      <a:pt x="9192" y="667"/>
                    </a:cubicBezTo>
                    <a:lnTo>
                      <a:pt x="9192" y="134"/>
                    </a:lnTo>
                    <a:cubicBezTo>
                      <a:pt x="9192" y="60"/>
                      <a:pt x="9132" y="0"/>
                      <a:pt x="9059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52" name="Rectangle 385"/>
            <p:cNvSpPr>
              <a:spLocks noChangeArrowheads="1"/>
            </p:cNvSpPr>
            <p:nvPr/>
          </p:nvSpPr>
          <p:spPr bwMode="auto">
            <a:xfrm>
              <a:off x="2166" y="3057"/>
              <a:ext cx="4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 b="1" baseline="0">
                  <a:solidFill>
                    <a:srgbClr val="000000"/>
                  </a:solidFill>
                </a:rPr>
                <a:t>Ext Interface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53" name="Freeform 386"/>
            <p:cNvSpPr>
              <a:spLocks noEditPoints="1"/>
            </p:cNvSpPr>
            <p:nvPr/>
          </p:nvSpPr>
          <p:spPr bwMode="auto">
            <a:xfrm>
              <a:off x="1780" y="3083"/>
              <a:ext cx="225" cy="34"/>
            </a:xfrm>
            <a:custGeom>
              <a:avLst/>
              <a:gdLst>
                <a:gd name="T0" fmla="*/ 0 w 2741"/>
                <a:gd name="T1" fmla="*/ 0 h 418"/>
                <a:gd name="T2" fmla="*/ 0 w 2741"/>
                <a:gd name="T3" fmla="*/ 0 h 418"/>
                <a:gd name="T4" fmla="*/ 0 w 2741"/>
                <a:gd name="T5" fmla="*/ 0 h 418"/>
                <a:gd name="T6" fmla="*/ 0 w 2741"/>
                <a:gd name="T7" fmla="*/ 0 h 418"/>
                <a:gd name="T8" fmla="*/ 0 w 2741"/>
                <a:gd name="T9" fmla="*/ 0 h 418"/>
                <a:gd name="T10" fmla="*/ 0 w 2741"/>
                <a:gd name="T11" fmla="*/ 0 h 418"/>
                <a:gd name="T12" fmla="*/ 0 w 2741"/>
                <a:gd name="T13" fmla="*/ 0 h 418"/>
                <a:gd name="T14" fmla="*/ 0 w 2741"/>
                <a:gd name="T15" fmla="*/ 0 h 418"/>
                <a:gd name="T16" fmla="*/ 0 w 2741"/>
                <a:gd name="T17" fmla="*/ 0 h 418"/>
                <a:gd name="T18" fmla="*/ 0 w 2741"/>
                <a:gd name="T19" fmla="*/ 0 h 418"/>
                <a:gd name="T20" fmla="*/ 0 w 2741"/>
                <a:gd name="T21" fmla="*/ 0 h 418"/>
                <a:gd name="T22" fmla="*/ 0 w 2741"/>
                <a:gd name="T23" fmla="*/ 0 h 418"/>
                <a:gd name="T24" fmla="*/ 0 w 2741"/>
                <a:gd name="T25" fmla="*/ 0 h 418"/>
                <a:gd name="T26" fmla="*/ 0 w 2741"/>
                <a:gd name="T27" fmla="*/ 0 h 418"/>
                <a:gd name="T28" fmla="*/ 0 w 2741"/>
                <a:gd name="T29" fmla="*/ 0 h 4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1"/>
                <a:gd name="T46" fmla="*/ 0 h 418"/>
                <a:gd name="T47" fmla="*/ 2741 w 2741"/>
                <a:gd name="T48" fmla="*/ 418 h 4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1" h="418">
                  <a:moveTo>
                    <a:pt x="333" y="185"/>
                  </a:moveTo>
                  <a:lnTo>
                    <a:pt x="2408" y="166"/>
                  </a:lnTo>
                  <a:cubicBezTo>
                    <a:pt x="2426" y="166"/>
                    <a:pt x="2441" y="181"/>
                    <a:pt x="2441" y="199"/>
                  </a:cubicBezTo>
                  <a:cubicBezTo>
                    <a:pt x="2442" y="218"/>
                    <a:pt x="2427" y="233"/>
                    <a:pt x="2408" y="233"/>
                  </a:cubicBezTo>
                  <a:lnTo>
                    <a:pt x="333" y="252"/>
                  </a:lnTo>
                  <a:cubicBezTo>
                    <a:pt x="315" y="252"/>
                    <a:pt x="300" y="237"/>
                    <a:pt x="300" y="219"/>
                  </a:cubicBezTo>
                  <a:cubicBezTo>
                    <a:pt x="300" y="200"/>
                    <a:pt x="314" y="185"/>
                    <a:pt x="333" y="185"/>
                  </a:cubicBezTo>
                  <a:close/>
                  <a:moveTo>
                    <a:pt x="402" y="418"/>
                  </a:moveTo>
                  <a:lnTo>
                    <a:pt x="0" y="221"/>
                  </a:lnTo>
                  <a:lnTo>
                    <a:pt x="398" y="18"/>
                  </a:lnTo>
                  <a:lnTo>
                    <a:pt x="402" y="418"/>
                  </a:lnTo>
                  <a:close/>
                  <a:moveTo>
                    <a:pt x="2340" y="0"/>
                  </a:moveTo>
                  <a:lnTo>
                    <a:pt x="2741" y="196"/>
                  </a:lnTo>
                  <a:lnTo>
                    <a:pt x="2343" y="400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4" name="Line 387"/>
            <p:cNvSpPr>
              <a:spLocks noChangeShapeType="1"/>
            </p:cNvSpPr>
            <p:nvPr/>
          </p:nvSpPr>
          <p:spPr bwMode="auto">
            <a:xfrm flipH="1">
              <a:off x="2757" y="2617"/>
              <a:ext cx="762" cy="0"/>
            </a:xfrm>
            <a:prstGeom prst="line">
              <a:avLst/>
            </a:prstGeom>
            <a:noFill/>
            <a:ln w="30163">
              <a:solidFill>
                <a:srgbClr val="74B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55" name="Group 388"/>
            <p:cNvGrpSpPr>
              <a:grpSpLocks/>
            </p:cNvGrpSpPr>
            <p:nvPr/>
          </p:nvGrpSpPr>
          <p:grpSpPr bwMode="auto">
            <a:xfrm>
              <a:off x="2961" y="2484"/>
              <a:ext cx="400" cy="73"/>
              <a:chOff x="2834" y="2184"/>
              <a:chExt cx="489" cy="85"/>
            </a:xfrm>
          </p:grpSpPr>
          <p:sp>
            <p:nvSpPr>
              <p:cNvPr id="148015" name="Rectangle 389"/>
              <p:cNvSpPr>
                <a:spLocks noChangeArrowheads="1"/>
              </p:cNvSpPr>
              <p:nvPr/>
            </p:nvSpPr>
            <p:spPr bwMode="auto">
              <a:xfrm>
                <a:off x="2834" y="2184"/>
                <a:ext cx="489" cy="85"/>
              </a:xfrm>
              <a:prstGeom prst="rect">
                <a:avLst/>
              </a:prstGeom>
              <a:solidFill>
                <a:srgbClr val="74B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6" name="Rectangle 390"/>
              <p:cNvSpPr>
                <a:spLocks noChangeArrowheads="1"/>
              </p:cNvSpPr>
              <p:nvPr/>
            </p:nvSpPr>
            <p:spPr bwMode="auto">
              <a:xfrm>
                <a:off x="2834" y="2184"/>
                <a:ext cx="489" cy="85"/>
              </a:xfrm>
              <a:prstGeom prst="rect">
                <a:avLst/>
              </a:prstGeom>
              <a:solidFill>
                <a:srgbClr val="74B0CC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56" name="Freeform 391"/>
            <p:cNvSpPr>
              <a:spLocks noEditPoints="1"/>
            </p:cNvSpPr>
            <p:nvPr/>
          </p:nvSpPr>
          <p:spPr bwMode="auto">
            <a:xfrm>
              <a:off x="1715" y="2795"/>
              <a:ext cx="403" cy="33"/>
            </a:xfrm>
            <a:custGeom>
              <a:avLst/>
              <a:gdLst>
                <a:gd name="T0" fmla="*/ 0 w 5000"/>
                <a:gd name="T1" fmla="*/ 0 h 400"/>
                <a:gd name="T2" fmla="*/ 0 w 5000"/>
                <a:gd name="T3" fmla="*/ 0 h 400"/>
                <a:gd name="T4" fmla="*/ 0 w 5000"/>
                <a:gd name="T5" fmla="*/ 0 h 400"/>
                <a:gd name="T6" fmla="*/ 0 w 5000"/>
                <a:gd name="T7" fmla="*/ 0 h 400"/>
                <a:gd name="T8" fmla="*/ 0 w 5000"/>
                <a:gd name="T9" fmla="*/ 0 h 400"/>
                <a:gd name="T10" fmla="*/ 0 w 5000"/>
                <a:gd name="T11" fmla="*/ 0 h 400"/>
                <a:gd name="T12" fmla="*/ 0 w 5000"/>
                <a:gd name="T13" fmla="*/ 0 h 400"/>
                <a:gd name="T14" fmla="*/ 0 w 5000"/>
                <a:gd name="T15" fmla="*/ 0 h 400"/>
                <a:gd name="T16" fmla="*/ 0 w 5000"/>
                <a:gd name="T17" fmla="*/ 0 h 400"/>
                <a:gd name="T18" fmla="*/ 0 w 5000"/>
                <a:gd name="T19" fmla="*/ 0 h 400"/>
                <a:gd name="T20" fmla="*/ 0 w 5000"/>
                <a:gd name="T21" fmla="*/ 0 h 400"/>
                <a:gd name="T22" fmla="*/ 0 w 5000"/>
                <a:gd name="T23" fmla="*/ 0 h 400"/>
                <a:gd name="T24" fmla="*/ 0 w 5000"/>
                <a:gd name="T25" fmla="*/ 0 h 400"/>
                <a:gd name="T26" fmla="*/ 0 w 5000"/>
                <a:gd name="T27" fmla="*/ 0 h 400"/>
                <a:gd name="T28" fmla="*/ 0 w 5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00"/>
                <a:gd name="T46" fmla="*/ 0 h 400"/>
                <a:gd name="T47" fmla="*/ 5000 w 5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00" h="400">
                  <a:moveTo>
                    <a:pt x="4666" y="234"/>
                  </a:moveTo>
                  <a:lnTo>
                    <a:pt x="333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3" y="167"/>
                  </a:cubicBezTo>
                  <a:lnTo>
                    <a:pt x="4666" y="167"/>
                  </a:lnTo>
                  <a:cubicBezTo>
                    <a:pt x="4685" y="167"/>
                    <a:pt x="4700" y="182"/>
                    <a:pt x="4700" y="200"/>
                  </a:cubicBezTo>
                  <a:cubicBezTo>
                    <a:pt x="4700" y="219"/>
                    <a:pt x="4685" y="234"/>
                    <a:pt x="4666" y="234"/>
                  </a:cubicBezTo>
                  <a:close/>
                  <a:moveTo>
                    <a:pt x="4600" y="0"/>
                  </a:moveTo>
                  <a:lnTo>
                    <a:pt x="5000" y="200"/>
                  </a:lnTo>
                  <a:lnTo>
                    <a:pt x="4600" y="400"/>
                  </a:lnTo>
                  <a:lnTo>
                    <a:pt x="4600" y="0"/>
                  </a:ln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757575"/>
            </a:solidFill>
            <a:ln w="1651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7" name="Freeform 392"/>
            <p:cNvSpPr>
              <a:spLocks noEditPoints="1"/>
            </p:cNvSpPr>
            <p:nvPr/>
          </p:nvSpPr>
          <p:spPr bwMode="auto">
            <a:xfrm>
              <a:off x="1715" y="2574"/>
              <a:ext cx="403" cy="33"/>
            </a:xfrm>
            <a:custGeom>
              <a:avLst/>
              <a:gdLst>
                <a:gd name="T0" fmla="*/ 0 w 5000"/>
                <a:gd name="T1" fmla="*/ 0 h 400"/>
                <a:gd name="T2" fmla="*/ 0 w 5000"/>
                <a:gd name="T3" fmla="*/ 0 h 400"/>
                <a:gd name="T4" fmla="*/ 0 w 5000"/>
                <a:gd name="T5" fmla="*/ 0 h 400"/>
                <a:gd name="T6" fmla="*/ 0 w 5000"/>
                <a:gd name="T7" fmla="*/ 0 h 400"/>
                <a:gd name="T8" fmla="*/ 0 w 5000"/>
                <a:gd name="T9" fmla="*/ 0 h 400"/>
                <a:gd name="T10" fmla="*/ 0 w 5000"/>
                <a:gd name="T11" fmla="*/ 0 h 400"/>
                <a:gd name="T12" fmla="*/ 0 w 5000"/>
                <a:gd name="T13" fmla="*/ 0 h 400"/>
                <a:gd name="T14" fmla="*/ 0 w 5000"/>
                <a:gd name="T15" fmla="*/ 0 h 400"/>
                <a:gd name="T16" fmla="*/ 0 w 5000"/>
                <a:gd name="T17" fmla="*/ 0 h 400"/>
                <a:gd name="T18" fmla="*/ 0 w 5000"/>
                <a:gd name="T19" fmla="*/ 0 h 400"/>
                <a:gd name="T20" fmla="*/ 0 w 5000"/>
                <a:gd name="T21" fmla="*/ 0 h 400"/>
                <a:gd name="T22" fmla="*/ 0 w 5000"/>
                <a:gd name="T23" fmla="*/ 0 h 400"/>
                <a:gd name="T24" fmla="*/ 0 w 5000"/>
                <a:gd name="T25" fmla="*/ 0 h 400"/>
                <a:gd name="T26" fmla="*/ 0 w 5000"/>
                <a:gd name="T27" fmla="*/ 0 h 400"/>
                <a:gd name="T28" fmla="*/ 0 w 5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00"/>
                <a:gd name="T46" fmla="*/ 0 h 400"/>
                <a:gd name="T47" fmla="*/ 5000 w 5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00" h="400">
                  <a:moveTo>
                    <a:pt x="4666" y="233"/>
                  </a:move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lnTo>
                    <a:pt x="4666" y="166"/>
                  </a:lnTo>
                  <a:cubicBezTo>
                    <a:pt x="4685" y="166"/>
                    <a:pt x="4700" y="181"/>
                    <a:pt x="4700" y="200"/>
                  </a:cubicBezTo>
                  <a:cubicBezTo>
                    <a:pt x="4700" y="218"/>
                    <a:pt x="4685" y="233"/>
                    <a:pt x="4666" y="233"/>
                  </a:cubicBezTo>
                  <a:close/>
                  <a:moveTo>
                    <a:pt x="4600" y="0"/>
                  </a:moveTo>
                  <a:lnTo>
                    <a:pt x="5000" y="200"/>
                  </a:lnTo>
                  <a:lnTo>
                    <a:pt x="4600" y="400"/>
                  </a:lnTo>
                  <a:lnTo>
                    <a:pt x="4600" y="0"/>
                  </a:ln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757575"/>
            </a:solidFill>
            <a:ln w="1651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8" name="Freeform 393"/>
            <p:cNvSpPr>
              <a:spLocks noEditPoints="1"/>
            </p:cNvSpPr>
            <p:nvPr/>
          </p:nvSpPr>
          <p:spPr bwMode="auto">
            <a:xfrm>
              <a:off x="1780" y="3249"/>
              <a:ext cx="233" cy="34"/>
            </a:xfrm>
            <a:custGeom>
              <a:avLst/>
              <a:gdLst>
                <a:gd name="T0" fmla="*/ 0 w 2841"/>
                <a:gd name="T1" fmla="*/ 0 h 418"/>
                <a:gd name="T2" fmla="*/ 0 w 2841"/>
                <a:gd name="T3" fmla="*/ 0 h 418"/>
                <a:gd name="T4" fmla="*/ 0 w 2841"/>
                <a:gd name="T5" fmla="*/ 0 h 418"/>
                <a:gd name="T6" fmla="*/ 0 w 2841"/>
                <a:gd name="T7" fmla="*/ 0 h 418"/>
                <a:gd name="T8" fmla="*/ 0 w 2841"/>
                <a:gd name="T9" fmla="*/ 0 h 418"/>
                <a:gd name="T10" fmla="*/ 0 w 2841"/>
                <a:gd name="T11" fmla="*/ 0 h 418"/>
                <a:gd name="T12" fmla="*/ 0 w 2841"/>
                <a:gd name="T13" fmla="*/ 0 h 418"/>
                <a:gd name="T14" fmla="*/ 0 w 2841"/>
                <a:gd name="T15" fmla="*/ 0 h 418"/>
                <a:gd name="T16" fmla="*/ 0 w 2841"/>
                <a:gd name="T17" fmla="*/ 0 h 418"/>
                <a:gd name="T18" fmla="*/ 0 w 2841"/>
                <a:gd name="T19" fmla="*/ 0 h 418"/>
                <a:gd name="T20" fmla="*/ 0 w 2841"/>
                <a:gd name="T21" fmla="*/ 0 h 418"/>
                <a:gd name="T22" fmla="*/ 0 w 2841"/>
                <a:gd name="T23" fmla="*/ 0 h 418"/>
                <a:gd name="T24" fmla="*/ 0 w 2841"/>
                <a:gd name="T25" fmla="*/ 0 h 418"/>
                <a:gd name="T26" fmla="*/ 0 w 2841"/>
                <a:gd name="T27" fmla="*/ 0 h 418"/>
                <a:gd name="T28" fmla="*/ 0 w 2841"/>
                <a:gd name="T29" fmla="*/ 0 h 4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41"/>
                <a:gd name="T46" fmla="*/ 0 h 418"/>
                <a:gd name="T47" fmla="*/ 2841 w 2841"/>
                <a:gd name="T48" fmla="*/ 418 h 4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41" h="418">
                  <a:moveTo>
                    <a:pt x="333" y="185"/>
                  </a:moveTo>
                  <a:lnTo>
                    <a:pt x="2508" y="166"/>
                  </a:lnTo>
                  <a:cubicBezTo>
                    <a:pt x="2526" y="166"/>
                    <a:pt x="2541" y="180"/>
                    <a:pt x="2541" y="199"/>
                  </a:cubicBezTo>
                  <a:cubicBezTo>
                    <a:pt x="2542" y="217"/>
                    <a:pt x="2527" y="232"/>
                    <a:pt x="2508" y="232"/>
                  </a:cubicBezTo>
                  <a:lnTo>
                    <a:pt x="333" y="252"/>
                  </a:lnTo>
                  <a:cubicBezTo>
                    <a:pt x="315" y="252"/>
                    <a:pt x="300" y="237"/>
                    <a:pt x="300" y="218"/>
                  </a:cubicBezTo>
                  <a:cubicBezTo>
                    <a:pt x="300" y="200"/>
                    <a:pt x="314" y="185"/>
                    <a:pt x="333" y="185"/>
                  </a:cubicBezTo>
                  <a:close/>
                  <a:moveTo>
                    <a:pt x="402" y="418"/>
                  </a:moveTo>
                  <a:lnTo>
                    <a:pt x="0" y="221"/>
                  </a:lnTo>
                  <a:lnTo>
                    <a:pt x="398" y="18"/>
                  </a:lnTo>
                  <a:lnTo>
                    <a:pt x="402" y="418"/>
                  </a:lnTo>
                  <a:close/>
                  <a:moveTo>
                    <a:pt x="2440" y="0"/>
                  </a:moveTo>
                  <a:lnTo>
                    <a:pt x="2841" y="196"/>
                  </a:lnTo>
                  <a:lnTo>
                    <a:pt x="2443" y="400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9" name="Line 394"/>
            <p:cNvSpPr>
              <a:spLocks noChangeShapeType="1"/>
            </p:cNvSpPr>
            <p:nvPr/>
          </p:nvSpPr>
          <p:spPr bwMode="auto">
            <a:xfrm flipH="1">
              <a:off x="2767" y="2777"/>
              <a:ext cx="485" cy="1"/>
            </a:xfrm>
            <a:prstGeom prst="line">
              <a:avLst/>
            </a:prstGeom>
            <a:noFill/>
            <a:ln w="30163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0" name="Line 395"/>
            <p:cNvSpPr>
              <a:spLocks noChangeShapeType="1"/>
            </p:cNvSpPr>
            <p:nvPr/>
          </p:nvSpPr>
          <p:spPr bwMode="auto">
            <a:xfrm flipH="1">
              <a:off x="2761" y="2655"/>
              <a:ext cx="511" cy="0"/>
            </a:xfrm>
            <a:prstGeom prst="line">
              <a:avLst/>
            </a:prstGeom>
            <a:noFill/>
            <a:ln w="30163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1" name="Line 396"/>
            <p:cNvSpPr>
              <a:spLocks noChangeShapeType="1"/>
            </p:cNvSpPr>
            <p:nvPr/>
          </p:nvSpPr>
          <p:spPr bwMode="auto">
            <a:xfrm>
              <a:off x="3606" y="3264"/>
              <a:ext cx="419" cy="0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2" name="Line 397"/>
            <p:cNvSpPr>
              <a:spLocks noChangeShapeType="1"/>
            </p:cNvSpPr>
            <p:nvPr/>
          </p:nvSpPr>
          <p:spPr bwMode="auto">
            <a:xfrm>
              <a:off x="3609" y="3170"/>
              <a:ext cx="418" cy="1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3" name="Line 398"/>
            <p:cNvSpPr>
              <a:spLocks noChangeShapeType="1"/>
            </p:cNvSpPr>
            <p:nvPr/>
          </p:nvSpPr>
          <p:spPr bwMode="auto">
            <a:xfrm>
              <a:off x="2762" y="3100"/>
              <a:ext cx="840" cy="1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4" name="Line 399"/>
            <p:cNvSpPr>
              <a:spLocks noChangeShapeType="1"/>
            </p:cNvSpPr>
            <p:nvPr/>
          </p:nvSpPr>
          <p:spPr bwMode="auto">
            <a:xfrm>
              <a:off x="2757" y="3255"/>
              <a:ext cx="847" cy="0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65" name="Group 400"/>
            <p:cNvGrpSpPr>
              <a:grpSpLocks/>
            </p:cNvGrpSpPr>
            <p:nvPr/>
          </p:nvGrpSpPr>
          <p:grpSpPr bwMode="auto">
            <a:xfrm>
              <a:off x="3369" y="1690"/>
              <a:ext cx="86" cy="176"/>
              <a:chOff x="3331" y="1264"/>
              <a:chExt cx="101" cy="205"/>
            </a:xfrm>
          </p:grpSpPr>
          <p:sp>
            <p:nvSpPr>
              <p:cNvPr id="148013" name="Freeform 401"/>
              <p:cNvSpPr>
                <a:spLocks/>
              </p:cNvSpPr>
              <p:nvPr/>
            </p:nvSpPr>
            <p:spPr bwMode="auto">
              <a:xfrm>
                <a:off x="3331" y="1264"/>
                <a:ext cx="101" cy="205"/>
              </a:xfrm>
              <a:custGeom>
                <a:avLst/>
                <a:gdLst>
                  <a:gd name="T0" fmla="*/ 0 w 1059"/>
                  <a:gd name="T1" fmla="*/ 0 h 2133"/>
                  <a:gd name="T2" fmla="*/ 0 w 1059"/>
                  <a:gd name="T3" fmla="*/ 0 h 2133"/>
                  <a:gd name="T4" fmla="*/ 0 w 1059"/>
                  <a:gd name="T5" fmla="*/ 0 h 2133"/>
                  <a:gd name="T6" fmla="*/ 0 w 1059"/>
                  <a:gd name="T7" fmla="*/ 0 h 2133"/>
                  <a:gd name="T8" fmla="*/ 0 w 1059"/>
                  <a:gd name="T9" fmla="*/ 0 h 2133"/>
                  <a:gd name="T10" fmla="*/ 0 w 1059"/>
                  <a:gd name="T11" fmla="*/ 0 h 2133"/>
                  <a:gd name="T12" fmla="*/ 0 w 1059"/>
                  <a:gd name="T13" fmla="*/ 0 h 2133"/>
                  <a:gd name="T14" fmla="*/ 0 w 1059"/>
                  <a:gd name="T15" fmla="*/ 0 h 2133"/>
                  <a:gd name="T16" fmla="*/ 0 w 1059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9"/>
                  <a:gd name="T28" fmla="*/ 0 h 2133"/>
                  <a:gd name="T29" fmla="*/ 1059 w 1059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9" h="2133">
                    <a:moveTo>
                      <a:pt x="1059" y="176"/>
                    </a:moveTo>
                    <a:cubicBezTo>
                      <a:pt x="1059" y="79"/>
                      <a:pt x="980" y="0"/>
                      <a:pt x="882" y="0"/>
                    </a:cubicBezTo>
                    <a:lnTo>
                      <a:pt x="177" y="0"/>
                    </a:lnTo>
                    <a:cubicBezTo>
                      <a:pt x="79" y="0"/>
                      <a:pt x="0" y="79"/>
                      <a:pt x="0" y="176"/>
                    </a:cubicBezTo>
                    <a:lnTo>
                      <a:pt x="0" y="1957"/>
                    </a:lnTo>
                    <a:cubicBezTo>
                      <a:pt x="0" y="2054"/>
                      <a:pt x="79" y="2133"/>
                      <a:pt x="177" y="2133"/>
                    </a:cubicBezTo>
                    <a:lnTo>
                      <a:pt x="882" y="2133"/>
                    </a:lnTo>
                    <a:cubicBezTo>
                      <a:pt x="980" y="2133"/>
                      <a:pt x="1059" y="2054"/>
                      <a:pt x="1059" y="1957"/>
                    </a:cubicBezTo>
                    <a:lnTo>
                      <a:pt x="1059" y="176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4" name="Freeform 402"/>
              <p:cNvSpPr>
                <a:spLocks/>
              </p:cNvSpPr>
              <p:nvPr/>
            </p:nvSpPr>
            <p:spPr bwMode="auto">
              <a:xfrm>
                <a:off x="3331" y="1264"/>
                <a:ext cx="101" cy="205"/>
              </a:xfrm>
              <a:custGeom>
                <a:avLst/>
                <a:gdLst>
                  <a:gd name="T0" fmla="*/ 0 w 1059"/>
                  <a:gd name="T1" fmla="*/ 0 h 2133"/>
                  <a:gd name="T2" fmla="*/ 0 w 1059"/>
                  <a:gd name="T3" fmla="*/ 0 h 2133"/>
                  <a:gd name="T4" fmla="*/ 0 w 1059"/>
                  <a:gd name="T5" fmla="*/ 0 h 2133"/>
                  <a:gd name="T6" fmla="*/ 0 w 1059"/>
                  <a:gd name="T7" fmla="*/ 0 h 2133"/>
                  <a:gd name="T8" fmla="*/ 0 w 1059"/>
                  <a:gd name="T9" fmla="*/ 0 h 2133"/>
                  <a:gd name="T10" fmla="*/ 0 w 1059"/>
                  <a:gd name="T11" fmla="*/ 0 h 2133"/>
                  <a:gd name="T12" fmla="*/ 0 w 1059"/>
                  <a:gd name="T13" fmla="*/ 0 h 2133"/>
                  <a:gd name="T14" fmla="*/ 0 w 1059"/>
                  <a:gd name="T15" fmla="*/ 0 h 2133"/>
                  <a:gd name="T16" fmla="*/ 0 w 1059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9"/>
                  <a:gd name="T28" fmla="*/ 0 h 2133"/>
                  <a:gd name="T29" fmla="*/ 1059 w 1059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9" h="2133">
                    <a:moveTo>
                      <a:pt x="1059" y="176"/>
                    </a:moveTo>
                    <a:cubicBezTo>
                      <a:pt x="1059" y="79"/>
                      <a:pt x="980" y="0"/>
                      <a:pt x="882" y="0"/>
                    </a:cubicBezTo>
                    <a:lnTo>
                      <a:pt x="177" y="0"/>
                    </a:lnTo>
                    <a:cubicBezTo>
                      <a:pt x="79" y="0"/>
                      <a:pt x="0" y="79"/>
                      <a:pt x="0" y="176"/>
                    </a:cubicBezTo>
                    <a:lnTo>
                      <a:pt x="0" y="1957"/>
                    </a:lnTo>
                    <a:cubicBezTo>
                      <a:pt x="0" y="2054"/>
                      <a:pt x="79" y="2133"/>
                      <a:pt x="177" y="2133"/>
                    </a:cubicBezTo>
                    <a:lnTo>
                      <a:pt x="882" y="2133"/>
                    </a:lnTo>
                    <a:cubicBezTo>
                      <a:pt x="980" y="2133"/>
                      <a:pt x="1059" y="2054"/>
                      <a:pt x="1059" y="1957"/>
                    </a:cubicBezTo>
                    <a:lnTo>
                      <a:pt x="1059" y="176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66" name="Line 403"/>
            <p:cNvSpPr>
              <a:spLocks noChangeShapeType="1"/>
            </p:cNvSpPr>
            <p:nvPr/>
          </p:nvSpPr>
          <p:spPr bwMode="auto">
            <a:xfrm>
              <a:off x="3379" y="1566"/>
              <a:ext cx="5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7" name="Freeform 404"/>
            <p:cNvSpPr>
              <a:spLocks noEditPoints="1"/>
            </p:cNvSpPr>
            <p:nvPr/>
          </p:nvSpPr>
          <p:spPr bwMode="auto">
            <a:xfrm>
              <a:off x="3419" y="1566"/>
              <a:ext cx="34" cy="131"/>
            </a:xfrm>
            <a:custGeom>
              <a:avLst/>
              <a:gdLst>
                <a:gd name="T0" fmla="*/ 0 w 400"/>
                <a:gd name="T1" fmla="*/ 0 h 1600"/>
                <a:gd name="T2" fmla="*/ 0 w 400"/>
                <a:gd name="T3" fmla="*/ 0 h 1600"/>
                <a:gd name="T4" fmla="*/ 0 w 400"/>
                <a:gd name="T5" fmla="*/ 0 h 1600"/>
                <a:gd name="T6" fmla="*/ 0 w 400"/>
                <a:gd name="T7" fmla="*/ 0 h 1600"/>
                <a:gd name="T8" fmla="*/ 0 w 400"/>
                <a:gd name="T9" fmla="*/ 0 h 1600"/>
                <a:gd name="T10" fmla="*/ 0 w 400"/>
                <a:gd name="T11" fmla="*/ 0 h 1600"/>
                <a:gd name="T12" fmla="*/ 0 w 400"/>
                <a:gd name="T13" fmla="*/ 0 h 1600"/>
                <a:gd name="T14" fmla="*/ 0 w 400"/>
                <a:gd name="T15" fmla="*/ 0 h 1600"/>
                <a:gd name="T16" fmla="*/ 0 w 400"/>
                <a:gd name="T17" fmla="*/ 0 h 1600"/>
                <a:gd name="T18" fmla="*/ 0 w 400"/>
                <a:gd name="T19" fmla="*/ 0 h 1600"/>
                <a:gd name="T20" fmla="*/ 0 w 400"/>
                <a:gd name="T21" fmla="*/ 0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00"/>
                <a:gd name="T35" fmla="*/ 400 w 400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00">
                  <a:moveTo>
                    <a:pt x="234" y="33"/>
                  </a:moveTo>
                  <a:lnTo>
                    <a:pt x="234" y="1267"/>
                  </a:lnTo>
                  <a:cubicBezTo>
                    <a:pt x="234" y="1285"/>
                    <a:pt x="219" y="1300"/>
                    <a:pt x="200" y="1300"/>
                  </a:cubicBezTo>
                  <a:cubicBezTo>
                    <a:pt x="182" y="1300"/>
                    <a:pt x="167" y="1285"/>
                    <a:pt x="167" y="1267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00"/>
                  </a:moveTo>
                  <a:lnTo>
                    <a:pt x="200" y="1600"/>
                  </a:lnTo>
                  <a:lnTo>
                    <a:pt x="0" y="1200"/>
                  </a:lnTo>
                  <a:lnTo>
                    <a:pt x="400" y="1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68" name="Freeform 405"/>
            <p:cNvSpPr>
              <a:spLocks noEditPoints="1"/>
            </p:cNvSpPr>
            <p:nvPr/>
          </p:nvSpPr>
          <p:spPr bwMode="auto">
            <a:xfrm>
              <a:off x="3367" y="1605"/>
              <a:ext cx="33" cy="89"/>
            </a:xfrm>
            <a:custGeom>
              <a:avLst/>
              <a:gdLst>
                <a:gd name="T0" fmla="*/ 0 w 400"/>
                <a:gd name="T1" fmla="*/ 0 h 1083"/>
                <a:gd name="T2" fmla="*/ 0 w 400"/>
                <a:gd name="T3" fmla="*/ 0 h 1083"/>
                <a:gd name="T4" fmla="*/ 0 w 400"/>
                <a:gd name="T5" fmla="*/ 0 h 1083"/>
                <a:gd name="T6" fmla="*/ 0 w 400"/>
                <a:gd name="T7" fmla="*/ 0 h 1083"/>
                <a:gd name="T8" fmla="*/ 0 w 400"/>
                <a:gd name="T9" fmla="*/ 0 h 1083"/>
                <a:gd name="T10" fmla="*/ 0 w 400"/>
                <a:gd name="T11" fmla="*/ 0 h 1083"/>
                <a:gd name="T12" fmla="*/ 0 w 400"/>
                <a:gd name="T13" fmla="*/ 0 h 1083"/>
                <a:gd name="T14" fmla="*/ 0 w 400"/>
                <a:gd name="T15" fmla="*/ 0 h 1083"/>
                <a:gd name="T16" fmla="*/ 0 w 400"/>
                <a:gd name="T17" fmla="*/ 0 h 1083"/>
                <a:gd name="T18" fmla="*/ 0 w 400"/>
                <a:gd name="T19" fmla="*/ 0 h 1083"/>
                <a:gd name="T20" fmla="*/ 0 w 400"/>
                <a:gd name="T21" fmla="*/ 0 h 1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83"/>
                <a:gd name="T35" fmla="*/ 400 w 400"/>
                <a:gd name="T36" fmla="*/ 1083 h 1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83">
                  <a:moveTo>
                    <a:pt x="166" y="1050"/>
                  </a:moveTo>
                  <a:lnTo>
                    <a:pt x="166" y="333"/>
                  </a:lnTo>
                  <a:cubicBezTo>
                    <a:pt x="166" y="315"/>
                    <a:pt x="181" y="300"/>
                    <a:pt x="200" y="300"/>
                  </a:cubicBezTo>
                  <a:cubicBezTo>
                    <a:pt x="218" y="300"/>
                    <a:pt x="233" y="315"/>
                    <a:pt x="233" y="333"/>
                  </a:cubicBezTo>
                  <a:lnTo>
                    <a:pt x="233" y="1050"/>
                  </a:lnTo>
                  <a:cubicBezTo>
                    <a:pt x="233" y="1069"/>
                    <a:pt x="218" y="1083"/>
                    <a:pt x="200" y="1083"/>
                  </a:cubicBezTo>
                  <a:cubicBezTo>
                    <a:pt x="181" y="1083"/>
                    <a:pt x="166" y="1069"/>
                    <a:pt x="166" y="105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69" name="Group 406"/>
            <p:cNvGrpSpPr>
              <a:grpSpLocks/>
            </p:cNvGrpSpPr>
            <p:nvPr/>
          </p:nvGrpSpPr>
          <p:grpSpPr bwMode="auto">
            <a:xfrm>
              <a:off x="3352" y="1581"/>
              <a:ext cx="54" cy="27"/>
              <a:chOff x="3311" y="1136"/>
              <a:chExt cx="63" cy="32"/>
            </a:xfrm>
          </p:grpSpPr>
          <p:sp>
            <p:nvSpPr>
              <p:cNvPr id="148011" name="Freeform 407"/>
              <p:cNvSpPr>
                <a:spLocks/>
              </p:cNvSpPr>
              <p:nvPr/>
            </p:nvSpPr>
            <p:spPr bwMode="auto">
              <a:xfrm>
                <a:off x="3311" y="1136"/>
                <a:ext cx="63" cy="32"/>
              </a:xfrm>
              <a:custGeom>
                <a:avLst/>
                <a:gdLst>
                  <a:gd name="T0" fmla="*/ 0 w 63"/>
                  <a:gd name="T1" fmla="*/ 32 h 32"/>
                  <a:gd name="T2" fmla="*/ 63 w 63"/>
                  <a:gd name="T3" fmla="*/ 32 h 32"/>
                  <a:gd name="T4" fmla="*/ 31 w 63"/>
                  <a:gd name="T5" fmla="*/ 0 h 32"/>
                  <a:gd name="T6" fmla="*/ 0 w 63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32"/>
                  <a:gd name="T14" fmla="*/ 63 w 63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32">
                    <a:moveTo>
                      <a:pt x="0" y="32"/>
                    </a:moveTo>
                    <a:lnTo>
                      <a:pt x="63" y="32"/>
                    </a:lnTo>
                    <a:lnTo>
                      <a:pt x="3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8B64A"/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2" name="Freeform 408"/>
              <p:cNvSpPr>
                <a:spLocks/>
              </p:cNvSpPr>
              <p:nvPr/>
            </p:nvSpPr>
            <p:spPr bwMode="auto">
              <a:xfrm>
                <a:off x="3311" y="1136"/>
                <a:ext cx="63" cy="32"/>
              </a:xfrm>
              <a:custGeom>
                <a:avLst/>
                <a:gdLst>
                  <a:gd name="T0" fmla="*/ 0 w 63"/>
                  <a:gd name="T1" fmla="*/ 32 h 32"/>
                  <a:gd name="T2" fmla="*/ 63 w 63"/>
                  <a:gd name="T3" fmla="*/ 32 h 32"/>
                  <a:gd name="T4" fmla="*/ 31 w 63"/>
                  <a:gd name="T5" fmla="*/ 0 h 32"/>
                  <a:gd name="T6" fmla="*/ 0 w 63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32"/>
                  <a:gd name="T14" fmla="*/ 63 w 63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32">
                    <a:moveTo>
                      <a:pt x="0" y="32"/>
                    </a:moveTo>
                    <a:lnTo>
                      <a:pt x="63" y="32"/>
                    </a:lnTo>
                    <a:lnTo>
                      <a:pt x="31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8B64A"/>
              </a:solidFill>
              <a:ln w="635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70" name="Group 409"/>
            <p:cNvGrpSpPr>
              <a:grpSpLocks/>
            </p:cNvGrpSpPr>
            <p:nvPr/>
          </p:nvGrpSpPr>
          <p:grpSpPr bwMode="auto">
            <a:xfrm>
              <a:off x="3239" y="1691"/>
              <a:ext cx="86" cy="176"/>
              <a:chOff x="3179" y="1265"/>
              <a:chExt cx="101" cy="205"/>
            </a:xfrm>
          </p:grpSpPr>
          <p:sp>
            <p:nvSpPr>
              <p:cNvPr id="148009" name="Freeform 410"/>
              <p:cNvSpPr>
                <a:spLocks/>
              </p:cNvSpPr>
              <p:nvPr/>
            </p:nvSpPr>
            <p:spPr bwMode="auto">
              <a:xfrm>
                <a:off x="3179" y="1265"/>
                <a:ext cx="101" cy="205"/>
              </a:xfrm>
              <a:custGeom>
                <a:avLst/>
                <a:gdLst>
                  <a:gd name="T0" fmla="*/ 0 w 1058"/>
                  <a:gd name="T1" fmla="*/ 0 h 2133"/>
                  <a:gd name="T2" fmla="*/ 0 w 1058"/>
                  <a:gd name="T3" fmla="*/ 0 h 2133"/>
                  <a:gd name="T4" fmla="*/ 0 w 1058"/>
                  <a:gd name="T5" fmla="*/ 0 h 2133"/>
                  <a:gd name="T6" fmla="*/ 0 w 1058"/>
                  <a:gd name="T7" fmla="*/ 0 h 2133"/>
                  <a:gd name="T8" fmla="*/ 0 w 1058"/>
                  <a:gd name="T9" fmla="*/ 0 h 2133"/>
                  <a:gd name="T10" fmla="*/ 0 w 1058"/>
                  <a:gd name="T11" fmla="*/ 0 h 2133"/>
                  <a:gd name="T12" fmla="*/ 0 w 1058"/>
                  <a:gd name="T13" fmla="*/ 0 h 2133"/>
                  <a:gd name="T14" fmla="*/ 0 w 1058"/>
                  <a:gd name="T15" fmla="*/ 0 h 2133"/>
                  <a:gd name="T16" fmla="*/ 0 w 1058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8"/>
                  <a:gd name="T28" fmla="*/ 0 h 2133"/>
                  <a:gd name="T29" fmla="*/ 1058 w 1058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8" h="2133">
                    <a:moveTo>
                      <a:pt x="1058" y="1957"/>
                    </a:moveTo>
                    <a:cubicBezTo>
                      <a:pt x="1058" y="2054"/>
                      <a:pt x="979" y="2133"/>
                      <a:pt x="882" y="2133"/>
                    </a:cubicBezTo>
                    <a:lnTo>
                      <a:pt x="177" y="2133"/>
                    </a:lnTo>
                    <a:cubicBezTo>
                      <a:pt x="79" y="2133"/>
                      <a:pt x="0" y="2054"/>
                      <a:pt x="0" y="1957"/>
                    </a:cubicBezTo>
                    <a:lnTo>
                      <a:pt x="0" y="177"/>
                    </a:lnTo>
                    <a:cubicBezTo>
                      <a:pt x="0" y="79"/>
                      <a:pt x="79" y="0"/>
                      <a:pt x="177" y="0"/>
                    </a:cubicBezTo>
                    <a:lnTo>
                      <a:pt x="882" y="0"/>
                    </a:lnTo>
                    <a:cubicBezTo>
                      <a:pt x="979" y="0"/>
                      <a:pt x="1058" y="79"/>
                      <a:pt x="1058" y="177"/>
                    </a:cubicBezTo>
                    <a:lnTo>
                      <a:pt x="1058" y="1957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0" name="Freeform 411"/>
              <p:cNvSpPr>
                <a:spLocks/>
              </p:cNvSpPr>
              <p:nvPr/>
            </p:nvSpPr>
            <p:spPr bwMode="auto">
              <a:xfrm>
                <a:off x="3179" y="1265"/>
                <a:ext cx="101" cy="205"/>
              </a:xfrm>
              <a:custGeom>
                <a:avLst/>
                <a:gdLst>
                  <a:gd name="T0" fmla="*/ 0 w 1058"/>
                  <a:gd name="T1" fmla="*/ 0 h 2133"/>
                  <a:gd name="T2" fmla="*/ 0 w 1058"/>
                  <a:gd name="T3" fmla="*/ 0 h 2133"/>
                  <a:gd name="T4" fmla="*/ 0 w 1058"/>
                  <a:gd name="T5" fmla="*/ 0 h 2133"/>
                  <a:gd name="T6" fmla="*/ 0 w 1058"/>
                  <a:gd name="T7" fmla="*/ 0 h 2133"/>
                  <a:gd name="T8" fmla="*/ 0 w 1058"/>
                  <a:gd name="T9" fmla="*/ 0 h 2133"/>
                  <a:gd name="T10" fmla="*/ 0 w 1058"/>
                  <a:gd name="T11" fmla="*/ 0 h 2133"/>
                  <a:gd name="T12" fmla="*/ 0 w 1058"/>
                  <a:gd name="T13" fmla="*/ 0 h 2133"/>
                  <a:gd name="T14" fmla="*/ 0 w 1058"/>
                  <a:gd name="T15" fmla="*/ 0 h 2133"/>
                  <a:gd name="T16" fmla="*/ 0 w 1058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8"/>
                  <a:gd name="T28" fmla="*/ 0 h 2133"/>
                  <a:gd name="T29" fmla="*/ 1058 w 1058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8" h="2133">
                    <a:moveTo>
                      <a:pt x="1058" y="1957"/>
                    </a:moveTo>
                    <a:cubicBezTo>
                      <a:pt x="1058" y="2054"/>
                      <a:pt x="979" y="2133"/>
                      <a:pt x="882" y="2133"/>
                    </a:cubicBezTo>
                    <a:lnTo>
                      <a:pt x="177" y="2133"/>
                    </a:lnTo>
                    <a:cubicBezTo>
                      <a:pt x="79" y="2133"/>
                      <a:pt x="0" y="2054"/>
                      <a:pt x="0" y="1957"/>
                    </a:cubicBezTo>
                    <a:lnTo>
                      <a:pt x="0" y="177"/>
                    </a:lnTo>
                    <a:cubicBezTo>
                      <a:pt x="0" y="79"/>
                      <a:pt x="79" y="0"/>
                      <a:pt x="177" y="0"/>
                    </a:cubicBezTo>
                    <a:lnTo>
                      <a:pt x="882" y="0"/>
                    </a:lnTo>
                    <a:cubicBezTo>
                      <a:pt x="979" y="0"/>
                      <a:pt x="1058" y="79"/>
                      <a:pt x="1058" y="177"/>
                    </a:cubicBezTo>
                    <a:lnTo>
                      <a:pt x="1058" y="1957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71" name="Freeform 412"/>
            <p:cNvSpPr>
              <a:spLocks noEditPoints="1"/>
            </p:cNvSpPr>
            <p:nvPr/>
          </p:nvSpPr>
          <p:spPr bwMode="auto">
            <a:xfrm>
              <a:off x="3298" y="1319"/>
              <a:ext cx="33" cy="268"/>
            </a:xfrm>
            <a:custGeom>
              <a:avLst/>
              <a:gdLst>
                <a:gd name="T0" fmla="*/ 0 w 400"/>
                <a:gd name="T1" fmla="*/ 0 h 3267"/>
                <a:gd name="T2" fmla="*/ 0 w 400"/>
                <a:gd name="T3" fmla="*/ 0 h 3267"/>
                <a:gd name="T4" fmla="*/ 0 w 400"/>
                <a:gd name="T5" fmla="*/ 0 h 3267"/>
                <a:gd name="T6" fmla="*/ 0 w 400"/>
                <a:gd name="T7" fmla="*/ 0 h 3267"/>
                <a:gd name="T8" fmla="*/ 0 w 400"/>
                <a:gd name="T9" fmla="*/ 0 h 3267"/>
                <a:gd name="T10" fmla="*/ 0 w 400"/>
                <a:gd name="T11" fmla="*/ 0 h 3267"/>
                <a:gd name="T12" fmla="*/ 0 w 400"/>
                <a:gd name="T13" fmla="*/ 0 h 3267"/>
                <a:gd name="T14" fmla="*/ 0 w 400"/>
                <a:gd name="T15" fmla="*/ 0 h 3267"/>
                <a:gd name="T16" fmla="*/ 0 w 400"/>
                <a:gd name="T17" fmla="*/ 0 h 3267"/>
                <a:gd name="T18" fmla="*/ 0 w 400"/>
                <a:gd name="T19" fmla="*/ 0 h 3267"/>
                <a:gd name="T20" fmla="*/ 0 w 400"/>
                <a:gd name="T21" fmla="*/ 0 h 3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3267"/>
                <a:gd name="T35" fmla="*/ 400 w 400"/>
                <a:gd name="T36" fmla="*/ 3267 h 3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3267">
                  <a:moveTo>
                    <a:pt x="233" y="334"/>
                  </a:moveTo>
                  <a:lnTo>
                    <a:pt x="241" y="3234"/>
                  </a:lnTo>
                  <a:cubicBezTo>
                    <a:pt x="241" y="3252"/>
                    <a:pt x="226" y="3267"/>
                    <a:pt x="208" y="3267"/>
                  </a:cubicBezTo>
                  <a:cubicBezTo>
                    <a:pt x="189" y="3267"/>
                    <a:pt x="174" y="3252"/>
                    <a:pt x="174" y="3234"/>
                  </a:cubicBezTo>
                  <a:lnTo>
                    <a:pt x="167" y="334"/>
                  </a:lnTo>
                  <a:cubicBezTo>
                    <a:pt x="167" y="315"/>
                    <a:pt x="181" y="301"/>
                    <a:pt x="200" y="300"/>
                  </a:cubicBezTo>
                  <a:cubicBezTo>
                    <a:pt x="218" y="300"/>
                    <a:pt x="233" y="315"/>
                    <a:pt x="233" y="334"/>
                  </a:cubicBezTo>
                  <a:close/>
                  <a:moveTo>
                    <a:pt x="0" y="401"/>
                  </a:moveTo>
                  <a:lnTo>
                    <a:pt x="199" y="0"/>
                  </a:lnTo>
                  <a:lnTo>
                    <a:pt x="400" y="400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2" name="Line 413"/>
            <p:cNvSpPr>
              <a:spLocks noChangeShapeType="1"/>
            </p:cNvSpPr>
            <p:nvPr/>
          </p:nvSpPr>
          <p:spPr bwMode="auto">
            <a:xfrm flipH="1">
              <a:off x="3260" y="1567"/>
              <a:ext cx="56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3" name="Freeform 414"/>
            <p:cNvSpPr>
              <a:spLocks noEditPoints="1"/>
            </p:cNvSpPr>
            <p:nvPr/>
          </p:nvSpPr>
          <p:spPr bwMode="auto">
            <a:xfrm>
              <a:off x="3243" y="1567"/>
              <a:ext cx="33" cy="131"/>
            </a:xfrm>
            <a:custGeom>
              <a:avLst/>
              <a:gdLst>
                <a:gd name="T0" fmla="*/ 0 w 400"/>
                <a:gd name="T1" fmla="*/ 0 h 1600"/>
                <a:gd name="T2" fmla="*/ 0 w 400"/>
                <a:gd name="T3" fmla="*/ 0 h 1600"/>
                <a:gd name="T4" fmla="*/ 0 w 400"/>
                <a:gd name="T5" fmla="*/ 0 h 1600"/>
                <a:gd name="T6" fmla="*/ 0 w 400"/>
                <a:gd name="T7" fmla="*/ 0 h 1600"/>
                <a:gd name="T8" fmla="*/ 0 w 400"/>
                <a:gd name="T9" fmla="*/ 0 h 1600"/>
                <a:gd name="T10" fmla="*/ 0 w 400"/>
                <a:gd name="T11" fmla="*/ 0 h 1600"/>
                <a:gd name="T12" fmla="*/ 0 w 400"/>
                <a:gd name="T13" fmla="*/ 0 h 1600"/>
                <a:gd name="T14" fmla="*/ 0 w 400"/>
                <a:gd name="T15" fmla="*/ 0 h 1600"/>
                <a:gd name="T16" fmla="*/ 0 w 400"/>
                <a:gd name="T17" fmla="*/ 0 h 1600"/>
                <a:gd name="T18" fmla="*/ 0 w 400"/>
                <a:gd name="T19" fmla="*/ 0 h 1600"/>
                <a:gd name="T20" fmla="*/ 0 w 400"/>
                <a:gd name="T21" fmla="*/ 0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00"/>
                <a:gd name="T35" fmla="*/ 400 w 400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00">
                  <a:moveTo>
                    <a:pt x="233" y="34"/>
                  </a:moveTo>
                  <a:lnTo>
                    <a:pt x="233" y="1267"/>
                  </a:lnTo>
                  <a:cubicBezTo>
                    <a:pt x="233" y="1286"/>
                    <a:pt x="219" y="1300"/>
                    <a:pt x="200" y="1300"/>
                  </a:cubicBezTo>
                  <a:cubicBezTo>
                    <a:pt x="182" y="1300"/>
                    <a:pt x="167" y="1286"/>
                    <a:pt x="167" y="1267"/>
                  </a:cubicBezTo>
                  <a:lnTo>
                    <a:pt x="167" y="34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4"/>
                  </a:cubicBezTo>
                  <a:close/>
                  <a:moveTo>
                    <a:pt x="400" y="1200"/>
                  </a:moveTo>
                  <a:lnTo>
                    <a:pt x="200" y="1600"/>
                  </a:lnTo>
                  <a:lnTo>
                    <a:pt x="0" y="1200"/>
                  </a:lnTo>
                  <a:lnTo>
                    <a:pt x="400" y="1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4" name="Freeform 415"/>
            <p:cNvSpPr>
              <a:spLocks noEditPoints="1"/>
            </p:cNvSpPr>
            <p:nvPr/>
          </p:nvSpPr>
          <p:spPr bwMode="auto">
            <a:xfrm>
              <a:off x="3296" y="1606"/>
              <a:ext cx="33" cy="89"/>
            </a:xfrm>
            <a:custGeom>
              <a:avLst/>
              <a:gdLst>
                <a:gd name="T0" fmla="*/ 0 w 400"/>
                <a:gd name="T1" fmla="*/ 0 h 1084"/>
                <a:gd name="T2" fmla="*/ 0 w 400"/>
                <a:gd name="T3" fmla="*/ 0 h 1084"/>
                <a:gd name="T4" fmla="*/ 0 w 400"/>
                <a:gd name="T5" fmla="*/ 0 h 1084"/>
                <a:gd name="T6" fmla="*/ 0 w 400"/>
                <a:gd name="T7" fmla="*/ 0 h 1084"/>
                <a:gd name="T8" fmla="*/ 0 w 400"/>
                <a:gd name="T9" fmla="*/ 0 h 1084"/>
                <a:gd name="T10" fmla="*/ 0 w 400"/>
                <a:gd name="T11" fmla="*/ 0 h 1084"/>
                <a:gd name="T12" fmla="*/ 0 w 400"/>
                <a:gd name="T13" fmla="*/ 0 h 1084"/>
                <a:gd name="T14" fmla="*/ 0 w 400"/>
                <a:gd name="T15" fmla="*/ 0 h 1084"/>
                <a:gd name="T16" fmla="*/ 0 w 400"/>
                <a:gd name="T17" fmla="*/ 0 h 1084"/>
                <a:gd name="T18" fmla="*/ 0 w 400"/>
                <a:gd name="T19" fmla="*/ 0 h 1084"/>
                <a:gd name="T20" fmla="*/ 0 w 400"/>
                <a:gd name="T21" fmla="*/ 0 h 10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84"/>
                <a:gd name="T35" fmla="*/ 400 w 400"/>
                <a:gd name="T36" fmla="*/ 1084 h 10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84">
                  <a:moveTo>
                    <a:pt x="167" y="1050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3" y="315"/>
                    <a:pt x="233" y="334"/>
                  </a:cubicBezTo>
                  <a:lnTo>
                    <a:pt x="233" y="1050"/>
                  </a:lnTo>
                  <a:cubicBezTo>
                    <a:pt x="233" y="1069"/>
                    <a:pt x="219" y="1084"/>
                    <a:pt x="200" y="1084"/>
                  </a:cubicBezTo>
                  <a:cubicBezTo>
                    <a:pt x="182" y="1084"/>
                    <a:pt x="167" y="1069"/>
                    <a:pt x="167" y="105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75" name="Group 416"/>
            <p:cNvGrpSpPr>
              <a:grpSpLocks/>
            </p:cNvGrpSpPr>
            <p:nvPr/>
          </p:nvGrpSpPr>
          <p:grpSpPr bwMode="auto">
            <a:xfrm>
              <a:off x="3289" y="1581"/>
              <a:ext cx="54" cy="28"/>
              <a:chOff x="3237" y="1136"/>
              <a:chExt cx="63" cy="33"/>
            </a:xfrm>
          </p:grpSpPr>
          <p:sp>
            <p:nvSpPr>
              <p:cNvPr id="148007" name="Freeform 417"/>
              <p:cNvSpPr>
                <a:spLocks/>
              </p:cNvSpPr>
              <p:nvPr/>
            </p:nvSpPr>
            <p:spPr bwMode="auto">
              <a:xfrm>
                <a:off x="3237" y="1136"/>
                <a:ext cx="63" cy="33"/>
              </a:xfrm>
              <a:custGeom>
                <a:avLst/>
                <a:gdLst>
                  <a:gd name="T0" fmla="*/ 63 w 63"/>
                  <a:gd name="T1" fmla="*/ 33 h 33"/>
                  <a:gd name="T2" fmla="*/ 0 w 63"/>
                  <a:gd name="T3" fmla="*/ 33 h 33"/>
                  <a:gd name="T4" fmla="*/ 32 w 63"/>
                  <a:gd name="T5" fmla="*/ 0 h 33"/>
                  <a:gd name="T6" fmla="*/ 63 w 63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33"/>
                  <a:gd name="T14" fmla="*/ 63 w 6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33">
                    <a:moveTo>
                      <a:pt x="63" y="33"/>
                    </a:moveTo>
                    <a:lnTo>
                      <a:pt x="0" y="33"/>
                    </a:lnTo>
                    <a:lnTo>
                      <a:pt x="32" y="0"/>
                    </a:ln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38B64A"/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8" name="Freeform 418"/>
              <p:cNvSpPr>
                <a:spLocks/>
              </p:cNvSpPr>
              <p:nvPr/>
            </p:nvSpPr>
            <p:spPr bwMode="auto">
              <a:xfrm>
                <a:off x="3237" y="1136"/>
                <a:ext cx="63" cy="33"/>
              </a:xfrm>
              <a:custGeom>
                <a:avLst/>
                <a:gdLst>
                  <a:gd name="T0" fmla="*/ 63 w 63"/>
                  <a:gd name="T1" fmla="*/ 33 h 33"/>
                  <a:gd name="T2" fmla="*/ 0 w 63"/>
                  <a:gd name="T3" fmla="*/ 33 h 33"/>
                  <a:gd name="T4" fmla="*/ 32 w 63"/>
                  <a:gd name="T5" fmla="*/ 0 h 33"/>
                  <a:gd name="T6" fmla="*/ 63 w 63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33"/>
                  <a:gd name="T14" fmla="*/ 63 w 6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33">
                    <a:moveTo>
                      <a:pt x="63" y="33"/>
                    </a:moveTo>
                    <a:lnTo>
                      <a:pt x="0" y="33"/>
                    </a:lnTo>
                    <a:lnTo>
                      <a:pt x="32" y="0"/>
                    </a:ln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38B64A"/>
              </a:solidFill>
              <a:ln w="635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76" name="Rectangle 419"/>
            <p:cNvSpPr>
              <a:spLocks noChangeArrowheads="1"/>
            </p:cNvSpPr>
            <p:nvPr/>
          </p:nvSpPr>
          <p:spPr bwMode="auto">
            <a:xfrm>
              <a:off x="3268" y="1707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P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77" name="Rectangle 420"/>
            <p:cNvSpPr>
              <a:spLocks noChangeArrowheads="1"/>
            </p:cNvSpPr>
            <p:nvPr/>
          </p:nvSpPr>
          <p:spPr bwMode="auto">
            <a:xfrm>
              <a:off x="3268" y="1759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78" name="Rectangle 421"/>
            <p:cNvSpPr>
              <a:spLocks noChangeArrowheads="1"/>
            </p:cNvSpPr>
            <p:nvPr/>
          </p:nvSpPr>
          <p:spPr bwMode="auto">
            <a:xfrm>
              <a:off x="3267" y="1811"/>
              <a:ext cx="3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D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79" name="Rectangle 422"/>
            <p:cNvSpPr>
              <a:spLocks noChangeArrowheads="1"/>
            </p:cNvSpPr>
            <p:nvPr/>
          </p:nvSpPr>
          <p:spPr bwMode="auto">
            <a:xfrm>
              <a:off x="3397" y="1702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P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80" name="Rectangle 423"/>
            <p:cNvSpPr>
              <a:spLocks noChangeArrowheads="1"/>
            </p:cNvSpPr>
            <p:nvPr/>
          </p:nvSpPr>
          <p:spPr bwMode="auto">
            <a:xfrm>
              <a:off x="3397" y="1755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81" name="Rectangle 424"/>
            <p:cNvSpPr>
              <a:spLocks noChangeArrowheads="1"/>
            </p:cNvSpPr>
            <p:nvPr/>
          </p:nvSpPr>
          <p:spPr bwMode="auto">
            <a:xfrm>
              <a:off x="3397" y="1808"/>
              <a:ext cx="3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D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682" name="Group 425"/>
            <p:cNvGrpSpPr>
              <a:grpSpLocks/>
            </p:cNvGrpSpPr>
            <p:nvPr/>
          </p:nvGrpSpPr>
          <p:grpSpPr bwMode="auto">
            <a:xfrm>
              <a:off x="3820" y="1695"/>
              <a:ext cx="86" cy="175"/>
              <a:chOff x="3858" y="1269"/>
              <a:chExt cx="101" cy="205"/>
            </a:xfrm>
          </p:grpSpPr>
          <p:sp>
            <p:nvSpPr>
              <p:cNvPr id="148005" name="Freeform 426"/>
              <p:cNvSpPr>
                <a:spLocks/>
              </p:cNvSpPr>
              <p:nvPr/>
            </p:nvSpPr>
            <p:spPr bwMode="auto">
              <a:xfrm>
                <a:off x="3858" y="1269"/>
                <a:ext cx="101" cy="205"/>
              </a:xfrm>
              <a:custGeom>
                <a:avLst/>
                <a:gdLst>
                  <a:gd name="T0" fmla="*/ 0 w 1059"/>
                  <a:gd name="T1" fmla="*/ 0 h 2133"/>
                  <a:gd name="T2" fmla="*/ 0 w 1059"/>
                  <a:gd name="T3" fmla="*/ 0 h 2133"/>
                  <a:gd name="T4" fmla="*/ 0 w 1059"/>
                  <a:gd name="T5" fmla="*/ 0 h 2133"/>
                  <a:gd name="T6" fmla="*/ 0 w 1059"/>
                  <a:gd name="T7" fmla="*/ 0 h 2133"/>
                  <a:gd name="T8" fmla="*/ 0 w 1059"/>
                  <a:gd name="T9" fmla="*/ 0 h 2133"/>
                  <a:gd name="T10" fmla="*/ 0 w 1059"/>
                  <a:gd name="T11" fmla="*/ 0 h 2133"/>
                  <a:gd name="T12" fmla="*/ 0 w 1059"/>
                  <a:gd name="T13" fmla="*/ 0 h 2133"/>
                  <a:gd name="T14" fmla="*/ 0 w 1059"/>
                  <a:gd name="T15" fmla="*/ 0 h 2133"/>
                  <a:gd name="T16" fmla="*/ 0 w 1059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9"/>
                  <a:gd name="T28" fmla="*/ 0 h 2133"/>
                  <a:gd name="T29" fmla="*/ 1059 w 1059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9" h="2133">
                    <a:moveTo>
                      <a:pt x="1059" y="176"/>
                    </a:moveTo>
                    <a:cubicBezTo>
                      <a:pt x="1059" y="79"/>
                      <a:pt x="980" y="0"/>
                      <a:pt x="882" y="0"/>
                    </a:cubicBezTo>
                    <a:lnTo>
                      <a:pt x="177" y="0"/>
                    </a:lnTo>
                    <a:cubicBezTo>
                      <a:pt x="79" y="0"/>
                      <a:pt x="0" y="79"/>
                      <a:pt x="0" y="176"/>
                    </a:cubicBezTo>
                    <a:lnTo>
                      <a:pt x="0" y="1957"/>
                    </a:lnTo>
                    <a:cubicBezTo>
                      <a:pt x="0" y="2054"/>
                      <a:pt x="79" y="2133"/>
                      <a:pt x="177" y="2133"/>
                    </a:cubicBezTo>
                    <a:lnTo>
                      <a:pt x="882" y="2133"/>
                    </a:lnTo>
                    <a:cubicBezTo>
                      <a:pt x="980" y="2133"/>
                      <a:pt x="1059" y="2054"/>
                      <a:pt x="1059" y="1957"/>
                    </a:cubicBezTo>
                    <a:lnTo>
                      <a:pt x="1059" y="176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6" name="Freeform 427"/>
              <p:cNvSpPr>
                <a:spLocks/>
              </p:cNvSpPr>
              <p:nvPr/>
            </p:nvSpPr>
            <p:spPr bwMode="auto">
              <a:xfrm>
                <a:off x="3858" y="1269"/>
                <a:ext cx="101" cy="205"/>
              </a:xfrm>
              <a:custGeom>
                <a:avLst/>
                <a:gdLst>
                  <a:gd name="T0" fmla="*/ 0 w 1059"/>
                  <a:gd name="T1" fmla="*/ 0 h 2133"/>
                  <a:gd name="T2" fmla="*/ 0 w 1059"/>
                  <a:gd name="T3" fmla="*/ 0 h 2133"/>
                  <a:gd name="T4" fmla="*/ 0 w 1059"/>
                  <a:gd name="T5" fmla="*/ 0 h 2133"/>
                  <a:gd name="T6" fmla="*/ 0 w 1059"/>
                  <a:gd name="T7" fmla="*/ 0 h 2133"/>
                  <a:gd name="T8" fmla="*/ 0 w 1059"/>
                  <a:gd name="T9" fmla="*/ 0 h 2133"/>
                  <a:gd name="T10" fmla="*/ 0 w 1059"/>
                  <a:gd name="T11" fmla="*/ 0 h 2133"/>
                  <a:gd name="T12" fmla="*/ 0 w 1059"/>
                  <a:gd name="T13" fmla="*/ 0 h 2133"/>
                  <a:gd name="T14" fmla="*/ 0 w 1059"/>
                  <a:gd name="T15" fmla="*/ 0 h 2133"/>
                  <a:gd name="T16" fmla="*/ 0 w 1059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9"/>
                  <a:gd name="T28" fmla="*/ 0 h 2133"/>
                  <a:gd name="T29" fmla="*/ 1059 w 1059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9" h="2133">
                    <a:moveTo>
                      <a:pt x="1059" y="176"/>
                    </a:moveTo>
                    <a:cubicBezTo>
                      <a:pt x="1059" y="79"/>
                      <a:pt x="980" y="0"/>
                      <a:pt x="882" y="0"/>
                    </a:cubicBezTo>
                    <a:lnTo>
                      <a:pt x="177" y="0"/>
                    </a:lnTo>
                    <a:cubicBezTo>
                      <a:pt x="79" y="0"/>
                      <a:pt x="0" y="79"/>
                      <a:pt x="0" y="176"/>
                    </a:cubicBezTo>
                    <a:lnTo>
                      <a:pt x="0" y="1957"/>
                    </a:lnTo>
                    <a:cubicBezTo>
                      <a:pt x="0" y="2054"/>
                      <a:pt x="79" y="2133"/>
                      <a:pt x="177" y="2133"/>
                    </a:cubicBezTo>
                    <a:lnTo>
                      <a:pt x="882" y="2133"/>
                    </a:lnTo>
                    <a:cubicBezTo>
                      <a:pt x="980" y="2133"/>
                      <a:pt x="1059" y="2054"/>
                      <a:pt x="1059" y="1957"/>
                    </a:cubicBezTo>
                    <a:lnTo>
                      <a:pt x="1059" y="176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83" name="Freeform 428"/>
            <p:cNvSpPr>
              <a:spLocks noEditPoints="1"/>
            </p:cNvSpPr>
            <p:nvPr/>
          </p:nvSpPr>
          <p:spPr bwMode="auto">
            <a:xfrm>
              <a:off x="3815" y="1323"/>
              <a:ext cx="32" cy="268"/>
            </a:xfrm>
            <a:custGeom>
              <a:avLst/>
              <a:gdLst>
                <a:gd name="T0" fmla="*/ 0 w 400"/>
                <a:gd name="T1" fmla="*/ 0 h 3275"/>
                <a:gd name="T2" fmla="*/ 0 w 400"/>
                <a:gd name="T3" fmla="*/ 0 h 3275"/>
                <a:gd name="T4" fmla="*/ 0 w 400"/>
                <a:gd name="T5" fmla="*/ 0 h 3275"/>
                <a:gd name="T6" fmla="*/ 0 w 400"/>
                <a:gd name="T7" fmla="*/ 0 h 3275"/>
                <a:gd name="T8" fmla="*/ 0 w 400"/>
                <a:gd name="T9" fmla="*/ 0 h 3275"/>
                <a:gd name="T10" fmla="*/ 0 w 400"/>
                <a:gd name="T11" fmla="*/ 0 h 3275"/>
                <a:gd name="T12" fmla="*/ 0 w 400"/>
                <a:gd name="T13" fmla="*/ 0 h 3275"/>
                <a:gd name="T14" fmla="*/ 0 w 400"/>
                <a:gd name="T15" fmla="*/ 0 h 3275"/>
                <a:gd name="T16" fmla="*/ 0 w 400"/>
                <a:gd name="T17" fmla="*/ 0 h 3275"/>
                <a:gd name="T18" fmla="*/ 0 w 400"/>
                <a:gd name="T19" fmla="*/ 0 h 3275"/>
                <a:gd name="T20" fmla="*/ 0 w 400"/>
                <a:gd name="T21" fmla="*/ 0 h 32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3275"/>
                <a:gd name="T35" fmla="*/ 400 w 400"/>
                <a:gd name="T36" fmla="*/ 3275 h 32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3275">
                  <a:moveTo>
                    <a:pt x="232" y="333"/>
                  </a:moveTo>
                  <a:lnTo>
                    <a:pt x="270" y="3241"/>
                  </a:lnTo>
                  <a:cubicBezTo>
                    <a:pt x="270" y="3260"/>
                    <a:pt x="255" y="3275"/>
                    <a:pt x="237" y="3275"/>
                  </a:cubicBezTo>
                  <a:cubicBezTo>
                    <a:pt x="218" y="3275"/>
                    <a:pt x="203" y="3261"/>
                    <a:pt x="203" y="3242"/>
                  </a:cubicBezTo>
                  <a:lnTo>
                    <a:pt x="166" y="334"/>
                  </a:lnTo>
                  <a:cubicBezTo>
                    <a:pt x="166" y="315"/>
                    <a:pt x="180" y="300"/>
                    <a:pt x="199" y="300"/>
                  </a:cubicBezTo>
                  <a:cubicBezTo>
                    <a:pt x="217" y="300"/>
                    <a:pt x="232" y="315"/>
                    <a:pt x="232" y="333"/>
                  </a:cubicBezTo>
                  <a:close/>
                  <a:moveTo>
                    <a:pt x="0" y="403"/>
                  </a:moveTo>
                  <a:lnTo>
                    <a:pt x="195" y="0"/>
                  </a:lnTo>
                  <a:lnTo>
                    <a:pt x="400" y="398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Line 429"/>
            <p:cNvSpPr>
              <a:spLocks noChangeShapeType="1"/>
            </p:cNvSpPr>
            <p:nvPr/>
          </p:nvSpPr>
          <p:spPr bwMode="auto">
            <a:xfrm>
              <a:off x="3830" y="1571"/>
              <a:ext cx="57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5" name="Freeform 430"/>
            <p:cNvSpPr>
              <a:spLocks noEditPoints="1"/>
            </p:cNvSpPr>
            <p:nvPr/>
          </p:nvSpPr>
          <p:spPr bwMode="auto">
            <a:xfrm>
              <a:off x="3871" y="1571"/>
              <a:ext cx="33" cy="131"/>
            </a:xfrm>
            <a:custGeom>
              <a:avLst/>
              <a:gdLst>
                <a:gd name="T0" fmla="*/ 0 w 400"/>
                <a:gd name="T1" fmla="*/ 0 h 1600"/>
                <a:gd name="T2" fmla="*/ 0 w 400"/>
                <a:gd name="T3" fmla="*/ 0 h 1600"/>
                <a:gd name="T4" fmla="*/ 0 w 400"/>
                <a:gd name="T5" fmla="*/ 0 h 1600"/>
                <a:gd name="T6" fmla="*/ 0 w 400"/>
                <a:gd name="T7" fmla="*/ 0 h 1600"/>
                <a:gd name="T8" fmla="*/ 0 w 400"/>
                <a:gd name="T9" fmla="*/ 0 h 1600"/>
                <a:gd name="T10" fmla="*/ 0 w 400"/>
                <a:gd name="T11" fmla="*/ 0 h 1600"/>
                <a:gd name="T12" fmla="*/ 0 w 400"/>
                <a:gd name="T13" fmla="*/ 0 h 1600"/>
                <a:gd name="T14" fmla="*/ 0 w 400"/>
                <a:gd name="T15" fmla="*/ 0 h 1600"/>
                <a:gd name="T16" fmla="*/ 0 w 400"/>
                <a:gd name="T17" fmla="*/ 0 h 1600"/>
                <a:gd name="T18" fmla="*/ 0 w 400"/>
                <a:gd name="T19" fmla="*/ 0 h 1600"/>
                <a:gd name="T20" fmla="*/ 0 w 400"/>
                <a:gd name="T21" fmla="*/ 0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00"/>
                <a:gd name="T35" fmla="*/ 400 w 400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00">
                  <a:moveTo>
                    <a:pt x="234" y="33"/>
                  </a:moveTo>
                  <a:lnTo>
                    <a:pt x="234" y="1267"/>
                  </a:lnTo>
                  <a:cubicBezTo>
                    <a:pt x="234" y="1285"/>
                    <a:pt x="219" y="1300"/>
                    <a:pt x="200" y="1300"/>
                  </a:cubicBezTo>
                  <a:cubicBezTo>
                    <a:pt x="182" y="1300"/>
                    <a:pt x="167" y="1285"/>
                    <a:pt x="167" y="1267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00"/>
                  </a:moveTo>
                  <a:lnTo>
                    <a:pt x="200" y="1600"/>
                  </a:lnTo>
                  <a:lnTo>
                    <a:pt x="0" y="1200"/>
                  </a:lnTo>
                  <a:lnTo>
                    <a:pt x="400" y="1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6" name="Freeform 431"/>
            <p:cNvSpPr>
              <a:spLocks noEditPoints="1"/>
            </p:cNvSpPr>
            <p:nvPr/>
          </p:nvSpPr>
          <p:spPr bwMode="auto">
            <a:xfrm>
              <a:off x="3816" y="1615"/>
              <a:ext cx="32" cy="88"/>
            </a:xfrm>
            <a:custGeom>
              <a:avLst/>
              <a:gdLst>
                <a:gd name="T0" fmla="*/ 0 w 400"/>
                <a:gd name="T1" fmla="*/ 0 h 1083"/>
                <a:gd name="T2" fmla="*/ 0 w 400"/>
                <a:gd name="T3" fmla="*/ 0 h 1083"/>
                <a:gd name="T4" fmla="*/ 0 w 400"/>
                <a:gd name="T5" fmla="*/ 0 h 1083"/>
                <a:gd name="T6" fmla="*/ 0 w 400"/>
                <a:gd name="T7" fmla="*/ 0 h 1083"/>
                <a:gd name="T8" fmla="*/ 0 w 400"/>
                <a:gd name="T9" fmla="*/ 0 h 1083"/>
                <a:gd name="T10" fmla="*/ 0 w 400"/>
                <a:gd name="T11" fmla="*/ 0 h 1083"/>
                <a:gd name="T12" fmla="*/ 0 w 400"/>
                <a:gd name="T13" fmla="*/ 0 h 1083"/>
                <a:gd name="T14" fmla="*/ 0 w 400"/>
                <a:gd name="T15" fmla="*/ 0 h 1083"/>
                <a:gd name="T16" fmla="*/ 0 w 400"/>
                <a:gd name="T17" fmla="*/ 0 h 1083"/>
                <a:gd name="T18" fmla="*/ 0 w 400"/>
                <a:gd name="T19" fmla="*/ 0 h 1083"/>
                <a:gd name="T20" fmla="*/ 0 w 400"/>
                <a:gd name="T21" fmla="*/ 0 h 1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83"/>
                <a:gd name="T35" fmla="*/ 400 w 400"/>
                <a:gd name="T36" fmla="*/ 1083 h 1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83">
                  <a:moveTo>
                    <a:pt x="167" y="105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3"/>
                  </a:cubicBezTo>
                  <a:lnTo>
                    <a:pt x="234" y="1050"/>
                  </a:lnTo>
                  <a:cubicBezTo>
                    <a:pt x="234" y="1068"/>
                    <a:pt x="219" y="1083"/>
                    <a:pt x="200" y="1083"/>
                  </a:cubicBezTo>
                  <a:cubicBezTo>
                    <a:pt x="182" y="1083"/>
                    <a:pt x="167" y="1068"/>
                    <a:pt x="167" y="105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87" name="Group 432"/>
            <p:cNvGrpSpPr>
              <a:grpSpLocks/>
            </p:cNvGrpSpPr>
            <p:nvPr/>
          </p:nvGrpSpPr>
          <p:grpSpPr bwMode="auto">
            <a:xfrm>
              <a:off x="3803" y="1584"/>
              <a:ext cx="54" cy="29"/>
              <a:chOff x="3838" y="1140"/>
              <a:chExt cx="63" cy="33"/>
            </a:xfrm>
          </p:grpSpPr>
          <p:sp>
            <p:nvSpPr>
              <p:cNvPr id="148003" name="Freeform 433"/>
              <p:cNvSpPr>
                <a:spLocks/>
              </p:cNvSpPr>
              <p:nvPr/>
            </p:nvSpPr>
            <p:spPr bwMode="auto">
              <a:xfrm>
                <a:off x="3838" y="1140"/>
                <a:ext cx="63" cy="33"/>
              </a:xfrm>
              <a:custGeom>
                <a:avLst/>
                <a:gdLst>
                  <a:gd name="T0" fmla="*/ 0 w 63"/>
                  <a:gd name="T1" fmla="*/ 33 h 33"/>
                  <a:gd name="T2" fmla="*/ 63 w 63"/>
                  <a:gd name="T3" fmla="*/ 33 h 33"/>
                  <a:gd name="T4" fmla="*/ 31 w 63"/>
                  <a:gd name="T5" fmla="*/ 0 h 33"/>
                  <a:gd name="T6" fmla="*/ 0 w 63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33"/>
                  <a:gd name="T14" fmla="*/ 63 w 6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33">
                    <a:moveTo>
                      <a:pt x="0" y="33"/>
                    </a:moveTo>
                    <a:lnTo>
                      <a:pt x="63" y="33"/>
                    </a:lnTo>
                    <a:lnTo>
                      <a:pt x="3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8B64A"/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4" name="Freeform 434"/>
              <p:cNvSpPr>
                <a:spLocks/>
              </p:cNvSpPr>
              <p:nvPr/>
            </p:nvSpPr>
            <p:spPr bwMode="auto">
              <a:xfrm>
                <a:off x="3838" y="1140"/>
                <a:ext cx="63" cy="33"/>
              </a:xfrm>
              <a:custGeom>
                <a:avLst/>
                <a:gdLst>
                  <a:gd name="T0" fmla="*/ 0 w 63"/>
                  <a:gd name="T1" fmla="*/ 33 h 33"/>
                  <a:gd name="T2" fmla="*/ 63 w 63"/>
                  <a:gd name="T3" fmla="*/ 33 h 33"/>
                  <a:gd name="T4" fmla="*/ 31 w 63"/>
                  <a:gd name="T5" fmla="*/ 0 h 33"/>
                  <a:gd name="T6" fmla="*/ 0 w 63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33"/>
                  <a:gd name="T14" fmla="*/ 63 w 6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33">
                    <a:moveTo>
                      <a:pt x="0" y="33"/>
                    </a:moveTo>
                    <a:lnTo>
                      <a:pt x="63" y="33"/>
                    </a:lnTo>
                    <a:lnTo>
                      <a:pt x="3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8B64A"/>
              </a:solidFill>
              <a:ln w="635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88" name="Group 435"/>
            <p:cNvGrpSpPr>
              <a:grpSpLocks/>
            </p:cNvGrpSpPr>
            <p:nvPr/>
          </p:nvGrpSpPr>
          <p:grpSpPr bwMode="auto">
            <a:xfrm>
              <a:off x="3690" y="1696"/>
              <a:ext cx="87" cy="174"/>
              <a:chOff x="3706" y="1270"/>
              <a:chExt cx="102" cy="204"/>
            </a:xfrm>
          </p:grpSpPr>
          <p:sp>
            <p:nvSpPr>
              <p:cNvPr id="148001" name="Freeform 436"/>
              <p:cNvSpPr>
                <a:spLocks/>
              </p:cNvSpPr>
              <p:nvPr/>
            </p:nvSpPr>
            <p:spPr bwMode="auto">
              <a:xfrm>
                <a:off x="3706" y="1270"/>
                <a:ext cx="102" cy="204"/>
              </a:xfrm>
              <a:custGeom>
                <a:avLst/>
                <a:gdLst>
                  <a:gd name="T0" fmla="*/ 0 w 1058"/>
                  <a:gd name="T1" fmla="*/ 0 h 2133"/>
                  <a:gd name="T2" fmla="*/ 0 w 1058"/>
                  <a:gd name="T3" fmla="*/ 0 h 2133"/>
                  <a:gd name="T4" fmla="*/ 0 w 1058"/>
                  <a:gd name="T5" fmla="*/ 0 h 2133"/>
                  <a:gd name="T6" fmla="*/ 0 w 1058"/>
                  <a:gd name="T7" fmla="*/ 0 h 2133"/>
                  <a:gd name="T8" fmla="*/ 0 w 1058"/>
                  <a:gd name="T9" fmla="*/ 0 h 2133"/>
                  <a:gd name="T10" fmla="*/ 0 w 1058"/>
                  <a:gd name="T11" fmla="*/ 0 h 2133"/>
                  <a:gd name="T12" fmla="*/ 0 w 1058"/>
                  <a:gd name="T13" fmla="*/ 0 h 2133"/>
                  <a:gd name="T14" fmla="*/ 0 w 1058"/>
                  <a:gd name="T15" fmla="*/ 0 h 2133"/>
                  <a:gd name="T16" fmla="*/ 0 w 1058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8"/>
                  <a:gd name="T28" fmla="*/ 0 h 2133"/>
                  <a:gd name="T29" fmla="*/ 1058 w 1058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8" h="2133">
                    <a:moveTo>
                      <a:pt x="1058" y="1957"/>
                    </a:moveTo>
                    <a:cubicBezTo>
                      <a:pt x="1058" y="2054"/>
                      <a:pt x="979" y="2133"/>
                      <a:pt x="882" y="2133"/>
                    </a:cubicBezTo>
                    <a:lnTo>
                      <a:pt x="177" y="2133"/>
                    </a:lnTo>
                    <a:cubicBezTo>
                      <a:pt x="79" y="2133"/>
                      <a:pt x="0" y="2054"/>
                      <a:pt x="0" y="1957"/>
                    </a:cubicBezTo>
                    <a:lnTo>
                      <a:pt x="0" y="177"/>
                    </a:lnTo>
                    <a:cubicBezTo>
                      <a:pt x="0" y="79"/>
                      <a:pt x="79" y="0"/>
                      <a:pt x="177" y="0"/>
                    </a:cubicBezTo>
                    <a:lnTo>
                      <a:pt x="882" y="0"/>
                    </a:lnTo>
                    <a:cubicBezTo>
                      <a:pt x="979" y="0"/>
                      <a:pt x="1058" y="79"/>
                      <a:pt x="1058" y="177"/>
                    </a:cubicBezTo>
                    <a:lnTo>
                      <a:pt x="1058" y="1957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2" name="Freeform 437"/>
              <p:cNvSpPr>
                <a:spLocks/>
              </p:cNvSpPr>
              <p:nvPr/>
            </p:nvSpPr>
            <p:spPr bwMode="auto">
              <a:xfrm>
                <a:off x="3706" y="1270"/>
                <a:ext cx="102" cy="204"/>
              </a:xfrm>
              <a:custGeom>
                <a:avLst/>
                <a:gdLst>
                  <a:gd name="T0" fmla="*/ 0 w 1058"/>
                  <a:gd name="T1" fmla="*/ 0 h 2133"/>
                  <a:gd name="T2" fmla="*/ 0 w 1058"/>
                  <a:gd name="T3" fmla="*/ 0 h 2133"/>
                  <a:gd name="T4" fmla="*/ 0 w 1058"/>
                  <a:gd name="T5" fmla="*/ 0 h 2133"/>
                  <a:gd name="T6" fmla="*/ 0 w 1058"/>
                  <a:gd name="T7" fmla="*/ 0 h 2133"/>
                  <a:gd name="T8" fmla="*/ 0 w 1058"/>
                  <a:gd name="T9" fmla="*/ 0 h 2133"/>
                  <a:gd name="T10" fmla="*/ 0 w 1058"/>
                  <a:gd name="T11" fmla="*/ 0 h 2133"/>
                  <a:gd name="T12" fmla="*/ 0 w 1058"/>
                  <a:gd name="T13" fmla="*/ 0 h 2133"/>
                  <a:gd name="T14" fmla="*/ 0 w 1058"/>
                  <a:gd name="T15" fmla="*/ 0 h 2133"/>
                  <a:gd name="T16" fmla="*/ 0 w 1058"/>
                  <a:gd name="T17" fmla="*/ 0 h 2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58"/>
                  <a:gd name="T28" fmla="*/ 0 h 2133"/>
                  <a:gd name="T29" fmla="*/ 1058 w 1058"/>
                  <a:gd name="T30" fmla="*/ 2133 h 2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58" h="2133">
                    <a:moveTo>
                      <a:pt x="1058" y="1957"/>
                    </a:moveTo>
                    <a:cubicBezTo>
                      <a:pt x="1058" y="2054"/>
                      <a:pt x="979" y="2133"/>
                      <a:pt x="882" y="2133"/>
                    </a:cubicBezTo>
                    <a:lnTo>
                      <a:pt x="177" y="2133"/>
                    </a:lnTo>
                    <a:cubicBezTo>
                      <a:pt x="79" y="2133"/>
                      <a:pt x="0" y="2054"/>
                      <a:pt x="0" y="1957"/>
                    </a:cubicBezTo>
                    <a:lnTo>
                      <a:pt x="0" y="177"/>
                    </a:lnTo>
                    <a:cubicBezTo>
                      <a:pt x="0" y="79"/>
                      <a:pt x="79" y="0"/>
                      <a:pt x="177" y="0"/>
                    </a:cubicBezTo>
                    <a:lnTo>
                      <a:pt x="882" y="0"/>
                    </a:lnTo>
                    <a:cubicBezTo>
                      <a:pt x="979" y="0"/>
                      <a:pt x="1058" y="79"/>
                      <a:pt x="1058" y="177"/>
                    </a:cubicBezTo>
                    <a:lnTo>
                      <a:pt x="1058" y="1957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89" name="Line 438"/>
            <p:cNvSpPr>
              <a:spLocks noChangeShapeType="1"/>
            </p:cNvSpPr>
            <p:nvPr/>
          </p:nvSpPr>
          <p:spPr bwMode="auto">
            <a:xfrm flipH="1">
              <a:off x="3711" y="1571"/>
              <a:ext cx="56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90" name="Freeform 439"/>
            <p:cNvSpPr>
              <a:spLocks noEditPoints="1"/>
            </p:cNvSpPr>
            <p:nvPr/>
          </p:nvSpPr>
          <p:spPr bwMode="auto">
            <a:xfrm>
              <a:off x="3694" y="1571"/>
              <a:ext cx="33" cy="131"/>
            </a:xfrm>
            <a:custGeom>
              <a:avLst/>
              <a:gdLst>
                <a:gd name="T0" fmla="*/ 0 w 400"/>
                <a:gd name="T1" fmla="*/ 0 h 1600"/>
                <a:gd name="T2" fmla="*/ 0 w 400"/>
                <a:gd name="T3" fmla="*/ 0 h 1600"/>
                <a:gd name="T4" fmla="*/ 0 w 400"/>
                <a:gd name="T5" fmla="*/ 0 h 1600"/>
                <a:gd name="T6" fmla="*/ 0 w 400"/>
                <a:gd name="T7" fmla="*/ 0 h 1600"/>
                <a:gd name="T8" fmla="*/ 0 w 400"/>
                <a:gd name="T9" fmla="*/ 0 h 1600"/>
                <a:gd name="T10" fmla="*/ 0 w 400"/>
                <a:gd name="T11" fmla="*/ 0 h 1600"/>
                <a:gd name="T12" fmla="*/ 0 w 400"/>
                <a:gd name="T13" fmla="*/ 0 h 1600"/>
                <a:gd name="T14" fmla="*/ 0 w 400"/>
                <a:gd name="T15" fmla="*/ 0 h 1600"/>
                <a:gd name="T16" fmla="*/ 0 w 400"/>
                <a:gd name="T17" fmla="*/ 0 h 1600"/>
                <a:gd name="T18" fmla="*/ 0 w 400"/>
                <a:gd name="T19" fmla="*/ 0 h 1600"/>
                <a:gd name="T20" fmla="*/ 0 w 400"/>
                <a:gd name="T21" fmla="*/ 0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00"/>
                <a:gd name="T35" fmla="*/ 400 w 400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00">
                  <a:moveTo>
                    <a:pt x="233" y="34"/>
                  </a:moveTo>
                  <a:lnTo>
                    <a:pt x="233" y="1267"/>
                  </a:lnTo>
                  <a:cubicBezTo>
                    <a:pt x="233" y="1286"/>
                    <a:pt x="219" y="1300"/>
                    <a:pt x="200" y="1300"/>
                  </a:cubicBezTo>
                  <a:cubicBezTo>
                    <a:pt x="182" y="1300"/>
                    <a:pt x="167" y="1286"/>
                    <a:pt x="167" y="1267"/>
                  </a:cubicBezTo>
                  <a:lnTo>
                    <a:pt x="167" y="34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3" y="15"/>
                    <a:pt x="233" y="34"/>
                  </a:cubicBezTo>
                  <a:close/>
                  <a:moveTo>
                    <a:pt x="400" y="1200"/>
                  </a:moveTo>
                  <a:lnTo>
                    <a:pt x="200" y="1600"/>
                  </a:lnTo>
                  <a:lnTo>
                    <a:pt x="0" y="1200"/>
                  </a:lnTo>
                  <a:lnTo>
                    <a:pt x="400" y="1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91" name="Freeform 440"/>
            <p:cNvSpPr>
              <a:spLocks noEditPoints="1"/>
            </p:cNvSpPr>
            <p:nvPr/>
          </p:nvSpPr>
          <p:spPr bwMode="auto">
            <a:xfrm>
              <a:off x="3750" y="1615"/>
              <a:ext cx="33" cy="89"/>
            </a:xfrm>
            <a:custGeom>
              <a:avLst/>
              <a:gdLst>
                <a:gd name="T0" fmla="*/ 0 w 400"/>
                <a:gd name="T1" fmla="*/ 0 h 1083"/>
                <a:gd name="T2" fmla="*/ 0 w 400"/>
                <a:gd name="T3" fmla="*/ 0 h 1083"/>
                <a:gd name="T4" fmla="*/ 0 w 400"/>
                <a:gd name="T5" fmla="*/ 0 h 1083"/>
                <a:gd name="T6" fmla="*/ 0 w 400"/>
                <a:gd name="T7" fmla="*/ 0 h 1083"/>
                <a:gd name="T8" fmla="*/ 0 w 400"/>
                <a:gd name="T9" fmla="*/ 0 h 1083"/>
                <a:gd name="T10" fmla="*/ 0 w 400"/>
                <a:gd name="T11" fmla="*/ 0 h 1083"/>
                <a:gd name="T12" fmla="*/ 0 w 400"/>
                <a:gd name="T13" fmla="*/ 0 h 1083"/>
                <a:gd name="T14" fmla="*/ 0 w 400"/>
                <a:gd name="T15" fmla="*/ 0 h 1083"/>
                <a:gd name="T16" fmla="*/ 0 w 400"/>
                <a:gd name="T17" fmla="*/ 0 h 1083"/>
                <a:gd name="T18" fmla="*/ 0 w 400"/>
                <a:gd name="T19" fmla="*/ 0 h 1083"/>
                <a:gd name="T20" fmla="*/ 0 w 400"/>
                <a:gd name="T21" fmla="*/ 0 h 10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083"/>
                <a:gd name="T35" fmla="*/ 400 w 400"/>
                <a:gd name="T36" fmla="*/ 1083 h 10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083">
                  <a:moveTo>
                    <a:pt x="167" y="1050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3"/>
                  </a:cubicBezTo>
                  <a:lnTo>
                    <a:pt x="234" y="1050"/>
                  </a:lnTo>
                  <a:cubicBezTo>
                    <a:pt x="234" y="1069"/>
                    <a:pt x="219" y="1083"/>
                    <a:pt x="200" y="1083"/>
                  </a:cubicBezTo>
                  <a:cubicBezTo>
                    <a:pt x="182" y="1083"/>
                    <a:pt x="167" y="1069"/>
                    <a:pt x="167" y="105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92" name="Group 441"/>
            <p:cNvGrpSpPr>
              <a:grpSpLocks/>
            </p:cNvGrpSpPr>
            <p:nvPr/>
          </p:nvGrpSpPr>
          <p:grpSpPr bwMode="auto">
            <a:xfrm>
              <a:off x="3739" y="1585"/>
              <a:ext cx="55" cy="28"/>
              <a:chOff x="3764" y="1141"/>
              <a:chExt cx="64" cy="33"/>
            </a:xfrm>
          </p:grpSpPr>
          <p:sp>
            <p:nvSpPr>
              <p:cNvPr id="147999" name="Freeform 442"/>
              <p:cNvSpPr>
                <a:spLocks/>
              </p:cNvSpPr>
              <p:nvPr/>
            </p:nvSpPr>
            <p:spPr bwMode="auto">
              <a:xfrm>
                <a:off x="3764" y="1141"/>
                <a:ext cx="64" cy="33"/>
              </a:xfrm>
              <a:custGeom>
                <a:avLst/>
                <a:gdLst>
                  <a:gd name="T0" fmla="*/ 64 w 64"/>
                  <a:gd name="T1" fmla="*/ 33 h 33"/>
                  <a:gd name="T2" fmla="*/ 0 w 64"/>
                  <a:gd name="T3" fmla="*/ 33 h 33"/>
                  <a:gd name="T4" fmla="*/ 32 w 64"/>
                  <a:gd name="T5" fmla="*/ 0 h 33"/>
                  <a:gd name="T6" fmla="*/ 64 w 64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33"/>
                  <a:gd name="T14" fmla="*/ 64 w 6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33">
                    <a:moveTo>
                      <a:pt x="64" y="33"/>
                    </a:moveTo>
                    <a:lnTo>
                      <a:pt x="0" y="33"/>
                    </a:lnTo>
                    <a:lnTo>
                      <a:pt x="32" y="0"/>
                    </a:lnTo>
                    <a:lnTo>
                      <a:pt x="64" y="33"/>
                    </a:lnTo>
                    <a:close/>
                  </a:path>
                </a:pathLst>
              </a:custGeom>
              <a:solidFill>
                <a:srgbClr val="38B64A"/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0" name="Freeform 443"/>
              <p:cNvSpPr>
                <a:spLocks/>
              </p:cNvSpPr>
              <p:nvPr/>
            </p:nvSpPr>
            <p:spPr bwMode="auto">
              <a:xfrm>
                <a:off x="3764" y="1141"/>
                <a:ext cx="64" cy="33"/>
              </a:xfrm>
              <a:custGeom>
                <a:avLst/>
                <a:gdLst>
                  <a:gd name="T0" fmla="*/ 64 w 64"/>
                  <a:gd name="T1" fmla="*/ 33 h 33"/>
                  <a:gd name="T2" fmla="*/ 0 w 64"/>
                  <a:gd name="T3" fmla="*/ 33 h 33"/>
                  <a:gd name="T4" fmla="*/ 32 w 64"/>
                  <a:gd name="T5" fmla="*/ 0 h 33"/>
                  <a:gd name="T6" fmla="*/ 64 w 64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33"/>
                  <a:gd name="T14" fmla="*/ 64 w 6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33">
                    <a:moveTo>
                      <a:pt x="64" y="33"/>
                    </a:moveTo>
                    <a:lnTo>
                      <a:pt x="0" y="33"/>
                    </a:lnTo>
                    <a:lnTo>
                      <a:pt x="32" y="0"/>
                    </a:lnTo>
                    <a:lnTo>
                      <a:pt x="64" y="33"/>
                    </a:lnTo>
                    <a:close/>
                  </a:path>
                </a:pathLst>
              </a:custGeom>
              <a:solidFill>
                <a:srgbClr val="38B64A"/>
              </a:solidFill>
              <a:ln w="635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693" name="Rectangle 444"/>
            <p:cNvSpPr>
              <a:spLocks noChangeArrowheads="1"/>
            </p:cNvSpPr>
            <p:nvPr/>
          </p:nvSpPr>
          <p:spPr bwMode="auto">
            <a:xfrm>
              <a:off x="3724" y="1710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P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94" name="Rectangle 445"/>
            <p:cNvSpPr>
              <a:spLocks noChangeArrowheads="1"/>
            </p:cNvSpPr>
            <p:nvPr/>
          </p:nvSpPr>
          <p:spPr bwMode="auto">
            <a:xfrm>
              <a:off x="3724" y="1763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95" name="Rectangle 446"/>
            <p:cNvSpPr>
              <a:spLocks noChangeArrowheads="1"/>
            </p:cNvSpPr>
            <p:nvPr/>
          </p:nvSpPr>
          <p:spPr bwMode="auto">
            <a:xfrm>
              <a:off x="3722" y="1818"/>
              <a:ext cx="3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D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96" name="Rectangle 447"/>
            <p:cNvSpPr>
              <a:spLocks noChangeArrowheads="1"/>
            </p:cNvSpPr>
            <p:nvPr/>
          </p:nvSpPr>
          <p:spPr bwMode="auto">
            <a:xfrm>
              <a:off x="3855" y="1707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P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97" name="Rectangle 448"/>
            <p:cNvSpPr>
              <a:spLocks noChangeArrowheads="1"/>
            </p:cNvSpPr>
            <p:nvPr/>
          </p:nvSpPr>
          <p:spPr bwMode="auto">
            <a:xfrm>
              <a:off x="3855" y="1759"/>
              <a:ext cx="3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S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98" name="Rectangle 449"/>
            <p:cNvSpPr>
              <a:spLocks noChangeArrowheads="1"/>
            </p:cNvSpPr>
            <p:nvPr/>
          </p:nvSpPr>
          <p:spPr bwMode="auto">
            <a:xfrm>
              <a:off x="3853" y="1811"/>
              <a:ext cx="3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aseline="0">
                  <a:solidFill>
                    <a:srgbClr val="000000"/>
                  </a:solidFill>
                </a:rPr>
                <a:t>D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699" name="Freeform 450"/>
            <p:cNvSpPr>
              <a:spLocks noEditPoints="1"/>
            </p:cNvSpPr>
            <p:nvPr/>
          </p:nvSpPr>
          <p:spPr bwMode="auto">
            <a:xfrm>
              <a:off x="3090" y="1883"/>
              <a:ext cx="204" cy="21"/>
            </a:xfrm>
            <a:custGeom>
              <a:avLst/>
              <a:gdLst>
                <a:gd name="T0" fmla="*/ 0 w 2484"/>
                <a:gd name="T1" fmla="*/ 0 h 267"/>
                <a:gd name="T2" fmla="*/ 0 w 2484"/>
                <a:gd name="T3" fmla="*/ 0 h 267"/>
                <a:gd name="T4" fmla="*/ 0 w 2484"/>
                <a:gd name="T5" fmla="*/ 0 h 267"/>
                <a:gd name="T6" fmla="*/ 0 w 2484"/>
                <a:gd name="T7" fmla="*/ 0 h 267"/>
                <a:gd name="T8" fmla="*/ 0 w 2484"/>
                <a:gd name="T9" fmla="*/ 0 h 267"/>
                <a:gd name="T10" fmla="*/ 0 w 2484"/>
                <a:gd name="T11" fmla="*/ 0 h 267"/>
                <a:gd name="T12" fmla="*/ 0 w 2484"/>
                <a:gd name="T13" fmla="*/ 0 h 267"/>
                <a:gd name="T14" fmla="*/ 0 w 2484"/>
                <a:gd name="T15" fmla="*/ 0 h 267"/>
                <a:gd name="T16" fmla="*/ 0 w 2484"/>
                <a:gd name="T17" fmla="*/ 0 h 267"/>
                <a:gd name="T18" fmla="*/ 0 w 2484"/>
                <a:gd name="T19" fmla="*/ 0 h 267"/>
                <a:gd name="T20" fmla="*/ 0 w 2484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84"/>
                <a:gd name="T34" fmla="*/ 0 h 267"/>
                <a:gd name="T35" fmla="*/ 2484 w 2484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84" h="267">
                  <a:moveTo>
                    <a:pt x="200" y="100"/>
                  </a:moveTo>
                  <a:lnTo>
                    <a:pt x="2450" y="100"/>
                  </a:lnTo>
                  <a:cubicBezTo>
                    <a:pt x="2469" y="100"/>
                    <a:pt x="2484" y="115"/>
                    <a:pt x="2484" y="134"/>
                  </a:cubicBezTo>
                  <a:cubicBezTo>
                    <a:pt x="2484" y="152"/>
                    <a:pt x="2469" y="167"/>
                    <a:pt x="2450" y="167"/>
                  </a:cubicBezTo>
                  <a:lnTo>
                    <a:pt x="200" y="167"/>
                  </a:lnTo>
                  <a:cubicBezTo>
                    <a:pt x="182" y="167"/>
                    <a:pt x="167" y="152"/>
                    <a:pt x="167" y="134"/>
                  </a:cubicBezTo>
                  <a:cubicBezTo>
                    <a:pt x="167" y="115"/>
                    <a:pt x="182" y="100"/>
                    <a:pt x="200" y="100"/>
                  </a:cubicBezTo>
                  <a:close/>
                  <a:moveTo>
                    <a:pt x="267" y="267"/>
                  </a:moveTo>
                  <a:lnTo>
                    <a:pt x="0" y="134"/>
                  </a:lnTo>
                  <a:lnTo>
                    <a:pt x="267" y="0"/>
                  </a:lnTo>
                  <a:lnTo>
                    <a:pt x="267" y="267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0" name="Freeform 451"/>
            <p:cNvSpPr>
              <a:spLocks noEditPoints="1"/>
            </p:cNvSpPr>
            <p:nvPr/>
          </p:nvSpPr>
          <p:spPr bwMode="auto">
            <a:xfrm>
              <a:off x="3090" y="1904"/>
              <a:ext cx="327" cy="23"/>
            </a:xfrm>
            <a:custGeom>
              <a:avLst/>
              <a:gdLst>
                <a:gd name="T0" fmla="*/ 0 w 3984"/>
                <a:gd name="T1" fmla="*/ 0 h 267"/>
                <a:gd name="T2" fmla="*/ 0 w 3984"/>
                <a:gd name="T3" fmla="*/ 0 h 267"/>
                <a:gd name="T4" fmla="*/ 0 w 3984"/>
                <a:gd name="T5" fmla="*/ 0 h 267"/>
                <a:gd name="T6" fmla="*/ 0 w 3984"/>
                <a:gd name="T7" fmla="*/ 0 h 267"/>
                <a:gd name="T8" fmla="*/ 0 w 3984"/>
                <a:gd name="T9" fmla="*/ 0 h 267"/>
                <a:gd name="T10" fmla="*/ 0 w 3984"/>
                <a:gd name="T11" fmla="*/ 0 h 267"/>
                <a:gd name="T12" fmla="*/ 0 w 3984"/>
                <a:gd name="T13" fmla="*/ 0 h 267"/>
                <a:gd name="T14" fmla="*/ 0 w 3984"/>
                <a:gd name="T15" fmla="*/ 0 h 267"/>
                <a:gd name="T16" fmla="*/ 0 w 3984"/>
                <a:gd name="T17" fmla="*/ 0 h 267"/>
                <a:gd name="T18" fmla="*/ 0 w 3984"/>
                <a:gd name="T19" fmla="*/ 0 h 267"/>
                <a:gd name="T20" fmla="*/ 0 w 3984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84"/>
                <a:gd name="T34" fmla="*/ 0 h 267"/>
                <a:gd name="T35" fmla="*/ 3984 w 3984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84" h="267">
                  <a:moveTo>
                    <a:pt x="200" y="100"/>
                  </a:moveTo>
                  <a:lnTo>
                    <a:pt x="3950" y="100"/>
                  </a:lnTo>
                  <a:cubicBezTo>
                    <a:pt x="3969" y="100"/>
                    <a:pt x="3984" y="115"/>
                    <a:pt x="3984" y="133"/>
                  </a:cubicBezTo>
                  <a:cubicBezTo>
                    <a:pt x="3984" y="152"/>
                    <a:pt x="3969" y="167"/>
                    <a:pt x="3950" y="167"/>
                  </a:cubicBezTo>
                  <a:lnTo>
                    <a:pt x="200" y="167"/>
                  </a:lnTo>
                  <a:cubicBezTo>
                    <a:pt x="182" y="167"/>
                    <a:pt x="167" y="152"/>
                    <a:pt x="167" y="133"/>
                  </a:cubicBezTo>
                  <a:cubicBezTo>
                    <a:pt x="167" y="115"/>
                    <a:pt x="182" y="100"/>
                    <a:pt x="200" y="100"/>
                  </a:cubicBezTo>
                  <a:close/>
                  <a:moveTo>
                    <a:pt x="267" y="267"/>
                  </a:moveTo>
                  <a:lnTo>
                    <a:pt x="0" y="133"/>
                  </a:lnTo>
                  <a:lnTo>
                    <a:pt x="267" y="0"/>
                  </a:lnTo>
                  <a:lnTo>
                    <a:pt x="267" y="267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1" name="Freeform 452"/>
            <p:cNvSpPr>
              <a:spLocks noEditPoints="1"/>
            </p:cNvSpPr>
            <p:nvPr/>
          </p:nvSpPr>
          <p:spPr bwMode="auto">
            <a:xfrm>
              <a:off x="3862" y="1885"/>
              <a:ext cx="184" cy="23"/>
            </a:xfrm>
            <a:custGeom>
              <a:avLst/>
              <a:gdLst>
                <a:gd name="T0" fmla="*/ 0 w 2233"/>
                <a:gd name="T1" fmla="*/ 0 h 266"/>
                <a:gd name="T2" fmla="*/ 0 w 2233"/>
                <a:gd name="T3" fmla="*/ 0 h 266"/>
                <a:gd name="T4" fmla="*/ 0 w 2233"/>
                <a:gd name="T5" fmla="*/ 0 h 266"/>
                <a:gd name="T6" fmla="*/ 0 w 2233"/>
                <a:gd name="T7" fmla="*/ 0 h 266"/>
                <a:gd name="T8" fmla="*/ 0 w 2233"/>
                <a:gd name="T9" fmla="*/ 0 h 266"/>
                <a:gd name="T10" fmla="*/ 0 w 2233"/>
                <a:gd name="T11" fmla="*/ 0 h 266"/>
                <a:gd name="T12" fmla="*/ 0 w 2233"/>
                <a:gd name="T13" fmla="*/ 0 h 266"/>
                <a:gd name="T14" fmla="*/ 0 w 2233"/>
                <a:gd name="T15" fmla="*/ 0 h 266"/>
                <a:gd name="T16" fmla="*/ 0 w 2233"/>
                <a:gd name="T17" fmla="*/ 0 h 266"/>
                <a:gd name="T18" fmla="*/ 0 w 2233"/>
                <a:gd name="T19" fmla="*/ 0 h 266"/>
                <a:gd name="T20" fmla="*/ 0 w 2233"/>
                <a:gd name="T21" fmla="*/ 0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33"/>
                <a:gd name="T34" fmla="*/ 0 h 266"/>
                <a:gd name="T35" fmla="*/ 2233 w 2233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33" h="266">
                  <a:moveTo>
                    <a:pt x="2033" y="166"/>
                  </a:moveTo>
                  <a:lnTo>
                    <a:pt x="33" y="166"/>
                  </a:lnTo>
                  <a:cubicBezTo>
                    <a:pt x="15" y="166"/>
                    <a:pt x="0" y="152"/>
                    <a:pt x="0" y="133"/>
                  </a:cubicBezTo>
                  <a:cubicBezTo>
                    <a:pt x="0" y="115"/>
                    <a:pt x="15" y="100"/>
                    <a:pt x="33" y="100"/>
                  </a:cubicBezTo>
                  <a:lnTo>
                    <a:pt x="2033" y="100"/>
                  </a:lnTo>
                  <a:cubicBezTo>
                    <a:pt x="2052" y="100"/>
                    <a:pt x="2067" y="115"/>
                    <a:pt x="2067" y="133"/>
                  </a:cubicBezTo>
                  <a:cubicBezTo>
                    <a:pt x="2067" y="152"/>
                    <a:pt x="2052" y="166"/>
                    <a:pt x="2033" y="166"/>
                  </a:cubicBezTo>
                  <a:close/>
                  <a:moveTo>
                    <a:pt x="1967" y="0"/>
                  </a:moveTo>
                  <a:lnTo>
                    <a:pt x="2233" y="133"/>
                  </a:lnTo>
                  <a:lnTo>
                    <a:pt x="1967" y="266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2" name="Freeform 453"/>
            <p:cNvSpPr>
              <a:spLocks noEditPoints="1"/>
            </p:cNvSpPr>
            <p:nvPr/>
          </p:nvSpPr>
          <p:spPr bwMode="auto">
            <a:xfrm>
              <a:off x="3740" y="1909"/>
              <a:ext cx="308" cy="22"/>
            </a:xfrm>
            <a:custGeom>
              <a:avLst/>
              <a:gdLst>
                <a:gd name="T0" fmla="*/ 0 w 3750"/>
                <a:gd name="T1" fmla="*/ 0 h 267"/>
                <a:gd name="T2" fmla="*/ 0 w 3750"/>
                <a:gd name="T3" fmla="*/ 0 h 267"/>
                <a:gd name="T4" fmla="*/ 0 w 3750"/>
                <a:gd name="T5" fmla="*/ 0 h 267"/>
                <a:gd name="T6" fmla="*/ 0 w 3750"/>
                <a:gd name="T7" fmla="*/ 0 h 267"/>
                <a:gd name="T8" fmla="*/ 0 w 3750"/>
                <a:gd name="T9" fmla="*/ 0 h 267"/>
                <a:gd name="T10" fmla="*/ 0 w 3750"/>
                <a:gd name="T11" fmla="*/ 0 h 267"/>
                <a:gd name="T12" fmla="*/ 0 w 3750"/>
                <a:gd name="T13" fmla="*/ 0 h 267"/>
                <a:gd name="T14" fmla="*/ 0 w 3750"/>
                <a:gd name="T15" fmla="*/ 0 h 267"/>
                <a:gd name="T16" fmla="*/ 0 w 3750"/>
                <a:gd name="T17" fmla="*/ 0 h 267"/>
                <a:gd name="T18" fmla="*/ 0 w 3750"/>
                <a:gd name="T19" fmla="*/ 0 h 267"/>
                <a:gd name="T20" fmla="*/ 0 w 3750"/>
                <a:gd name="T21" fmla="*/ 0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50"/>
                <a:gd name="T34" fmla="*/ 0 h 267"/>
                <a:gd name="T35" fmla="*/ 3750 w 3750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50" h="267">
                  <a:moveTo>
                    <a:pt x="3550" y="167"/>
                  </a:moveTo>
                  <a:lnTo>
                    <a:pt x="33" y="167"/>
                  </a:lnTo>
                  <a:cubicBezTo>
                    <a:pt x="15" y="167"/>
                    <a:pt x="0" y="152"/>
                    <a:pt x="0" y="133"/>
                  </a:cubicBezTo>
                  <a:cubicBezTo>
                    <a:pt x="0" y="115"/>
                    <a:pt x="15" y="100"/>
                    <a:pt x="33" y="100"/>
                  </a:cubicBezTo>
                  <a:lnTo>
                    <a:pt x="3550" y="100"/>
                  </a:lnTo>
                  <a:cubicBezTo>
                    <a:pt x="3568" y="100"/>
                    <a:pt x="3583" y="115"/>
                    <a:pt x="3583" y="133"/>
                  </a:cubicBezTo>
                  <a:cubicBezTo>
                    <a:pt x="3583" y="152"/>
                    <a:pt x="3568" y="167"/>
                    <a:pt x="3550" y="167"/>
                  </a:cubicBezTo>
                  <a:close/>
                  <a:moveTo>
                    <a:pt x="3483" y="0"/>
                  </a:moveTo>
                  <a:lnTo>
                    <a:pt x="3750" y="133"/>
                  </a:lnTo>
                  <a:lnTo>
                    <a:pt x="3483" y="267"/>
                  </a:lnTo>
                  <a:lnTo>
                    <a:pt x="3483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3" name="Freeform 454"/>
            <p:cNvSpPr>
              <a:spLocks noEditPoints="1"/>
            </p:cNvSpPr>
            <p:nvPr/>
          </p:nvSpPr>
          <p:spPr bwMode="auto">
            <a:xfrm>
              <a:off x="3853" y="1867"/>
              <a:ext cx="22" cy="32"/>
            </a:xfrm>
            <a:custGeom>
              <a:avLst/>
              <a:gdLst>
                <a:gd name="T0" fmla="*/ 0 w 266"/>
                <a:gd name="T1" fmla="*/ 0 h 402"/>
                <a:gd name="T2" fmla="*/ 0 w 266"/>
                <a:gd name="T3" fmla="*/ 0 h 402"/>
                <a:gd name="T4" fmla="*/ 0 w 266"/>
                <a:gd name="T5" fmla="*/ 0 h 402"/>
                <a:gd name="T6" fmla="*/ 0 w 266"/>
                <a:gd name="T7" fmla="*/ 0 h 402"/>
                <a:gd name="T8" fmla="*/ 0 w 266"/>
                <a:gd name="T9" fmla="*/ 0 h 402"/>
                <a:gd name="T10" fmla="*/ 0 w 266"/>
                <a:gd name="T11" fmla="*/ 0 h 402"/>
                <a:gd name="T12" fmla="*/ 0 w 266"/>
                <a:gd name="T13" fmla="*/ 0 h 402"/>
                <a:gd name="T14" fmla="*/ 0 w 266"/>
                <a:gd name="T15" fmla="*/ 0 h 402"/>
                <a:gd name="T16" fmla="*/ 0 w 266"/>
                <a:gd name="T17" fmla="*/ 0 h 402"/>
                <a:gd name="T18" fmla="*/ 0 w 266"/>
                <a:gd name="T19" fmla="*/ 0 h 402"/>
                <a:gd name="T20" fmla="*/ 0 w 266"/>
                <a:gd name="T21" fmla="*/ 0 h 4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6"/>
                <a:gd name="T34" fmla="*/ 0 h 402"/>
                <a:gd name="T35" fmla="*/ 266 w 266"/>
                <a:gd name="T36" fmla="*/ 402 h 4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6" h="402">
                  <a:moveTo>
                    <a:pt x="106" y="369"/>
                  </a:moveTo>
                  <a:lnTo>
                    <a:pt x="95" y="202"/>
                  </a:lnTo>
                  <a:cubicBezTo>
                    <a:pt x="94" y="184"/>
                    <a:pt x="107" y="168"/>
                    <a:pt x="126" y="167"/>
                  </a:cubicBezTo>
                  <a:cubicBezTo>
                    <a:pt x="144" y="165"/>
                    <a:pt x="160" y="179"/>
                    <a:pt x="161" y="198"/>
                  </a:cubicBezTo>
                  <a:lnTo>
                    <a:pt x="173" y="365"/>
                  </a:lnTo>
                  <a:cubicBezTo>
                    <a:pt x="174" y="383"/>
                    <a:pt x="160" y="399"/>
                    <a:pt x="142" y="400"/>
                  </a:cubicBezTo>
                  <a:cubicBezTo>
                    <a:pt x="123" y="402"/>
                    <a:pt x="107" y="388"/>
                    <a:pt x="106" y="369"/>
                  </a:cubicBezTo>
                  <a:close/>
                  <a:moveTo>
                    <a:pt x="0" y="276"/>
                  </a:moveTo>
                  <a:lnTo>
                    <a:pt x="114" y="0"/>
                  </a:lnTo>
                  <a:lnTo>
                    <a:pt x="266" y="257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4" name="Freeform 455"/>
            <p:cNvSpPr>
              <a:spLocks noEditPoints="1"/>
            </p:cNvSpPr>
            <p:nvPr/>
          </p:nvSpPr>
          <p:spPr bwMode="auto">
            <a:xfrm>
              <a:off x="3730" y="1870"/>
              <a:ext cx="22" cy="52"/>
            </a:xfrm>
            <a:custGeom>
              <a:avLst/>
              <a:gdLst>
                <a:gd name="T0" fmla="*/ 0 w 266"/>
                <a:gd name="T1" fmla="*/ 0 h 634"/>
                <a:gd name="T2" fmla="*/ 0 w 266"/>
                <a:gd name="T3" fmla="*/ 0 h 634"/>
                <a:gd name="T4" fmla="*/ 0 w 266"/>
                <a:gd name="T5" fmla="*/ 0 h 634"/>
                <a:gd name="T6" fmla="*/ 0 w 266"/>
                <a:gd name="T7" fmla="*/ 0 h 634"/>
                <a:gd name="T8" fmla="*/ 0 w 266"/>
                <a:gd name="T9" fmla="*/ 0 h 634"/>
                <a:gd name="T10" fmla="*/ 0 w 266"/>
                <a:gd name="T11" fmla="*/ 0 h 634"/>
                <a:gd name="T12" fmla="*/ 0 w 266"/>
                <a:gd name="T13" fmla="*/ 0 h 634"/>
                <a:gd name="T14" fmla="*/ 0 w 266"/>
                <a:gd name="T15" fmla="*/ 0 h 634"/>
                <a:gd name="T16" fmla="*/ 0 w 266"/>
                <a:gd name="T17" fmla="*/ 0 h 634"/>
                <a:gd name="T18" fmla="*/ 0 w 266"/>
                <a:gd name="T19" fmla="*/ 0 h 634"/>
                <a:gd name="T20" fmla="*/ 0 w 266"/>
                <a:gd name="T21" fmla="*/ 0 h 6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6"/>
                <a:gd name="T34" fmla="*/ 0 h 634"/>
                <a:gd name="T35" fmla="*/ 266 w 266"/>
                <a:gd name="T36" fmla="*/ 634 h 6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6" h="634">
                  <a:moveTo>
                    <a:pt x="90" y="600"/>
                  </a:moveTo>
                  <a:lnTo>
                    <a:pt x="102" y="199"/>
                  </a:lnTo>
                  <a:cubicBezTo>
                    <a:pt x="102" y="181"/>
                    <a:pt x="117" y="167"/>
                    <a:pt x="136" y="167"/>
                  </a:cubicBezTo>
                  <a:cubicBezTo>
                    <a:pt x="154" y="168"/>
                    <a:pt x="169" y="183"/>
                    <a:pt x="168" y="201"/>
                  </a:cubicBezTo>
                  <a:lnTo>
                    <a:pt x="157" y="601"/>
                  </a:lnTo>
                  <a:cubicBezTo>
                    <a:pt x="157" y="620"/>
                    <a:pt x="141" y="634"/>
                    <a:pt x="123" y="634"/>
                  </a:cubicBezTo>
                  <a:cubicBezTo>
                    <a:pt x="104" y="633"/>
                    <a:pt x="90" y="618"/>
                    <a:pt x="90" y="600"/>
                  </a:cubicBezTo>
                  <a:close/>
                  <a:moveTo>
                    <a:pt x="0" y="263"/>
                  </a:moveTo>
                  <a:lnTo>
                    <a:pt x="140" y="0"/>
                  </a:lnTo>
                  <a:lnTo>
                    <a:pt x="266" y="271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5" name="Freeform 456"/>
            <p:cNvSpPr>
              <a:spLocks noEditPoints="1"/>
            </p:cNvSpPr>
            <p:nvPr/>
          </p:nvSpPr>
          <p:spPr bwMode="auto">
            <a:xfrm>
              <a:off x="3404" y="1867"/>
              <a:ext cx="21" cy="51"/>
            </a:xfrm>
            <a:custGeom>
              <a:avLst/>
              <a:gdLst>
                <a:gd name="T0" fmla="*/ 0 w 267"/>
                <a:gd name="T1" fmla="*/ 0 h 635"/>
                <a:gd name="T2" fmla="*/ 0 w 267"/>
                <a:gd name="T3" fmla="*/ 0 h 635"/>
                <a:gd name="T4" fmla="*/ 0 w 267"/>
                <a:gd name="T5" fmla="*/ 0 h 635"/>
                <a:gd name="T6" fmla="*/ 0 w 267"/>
                <a:gd name="T7" fmla="*/ 0 h 635"/>
                <a:gd name="T8" fmla="*/ 0 w 267"/>
                <a:gd name="T9" fmla="*/ 0 h 635"/>
                <a:gd name="T10" fmla="*/ 0 w 267"/>
                <a:gd name="T11" fmla="*/ 0 h 635"/>
                <a:gd name="T12" fmla="*/ 0 w 267"/>
                <a:gd name="T13" fmla="*/ 0 h 635"/>
                <a:gd name="T14" fmla="*/ 0 w 267"/>
                <a:gd name="T15" fmla="*/ 0 h 635"/>
                <a:gd name="T16" fmla="*/ 0 w 267"/>
                <a:gd name="T17" fmla="*/ 0 h 635"/>
                <a:gd name="T18" fmla="*/ 0 w 267"/>
                <a:gd name="T19" fmla="*/ 0 h 635"/>
                <a:gd name="T20" fmla="*/ 0 w 267"/>
                <a:gd name="T21" fmla="*/ 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"/>
                <a:gd name="T34" fmla="*/ 0 h 635"/>
                <a:gd name="T35" fmla="*/ 267 w 267"/>
                <a:gd name="T36" fmla="*/ 635 h 6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" h="635">
                  <a:moveTo>
                    <a:pt x="86" y="599"/>
                  </a:moveTo>
                  <a:lnTo>
                    <a:pt x="103" y="199"/>
                  </a:lnTo>
                  <a:cubicBezTo>
                    <a:pt x="104" y="181"/>
                    <a:pt x="119" y="166"/>
                    <a:pt x="138" y="167"/>
                  </a:cubicBezTo>
                  <a:cubicBezTo>
                    <a:pt x="156" y="168"/>
                    <a:pt x="170" y="183"/>
                    <a:pt x="169" y="202"/>
                  </a:cubicBezTo>
                  <a:lnTo>
                    <a:pt x="153" y="602"/>
                  </a:lnTo>
                  <a:cubicBezTo>
                    <a:pt x="152" y="620"/>
                    <a:pt x="136" y="635"/>
                    <a:pt x="118" y="634"/>
                  </a:cubicBezTo>
                  <a:cubicBezTo>
                    <a:pt x="100" y="633"/>
                    <a:pt x="85" y="617"/>
                    <a:pt x="86" y="599"/>
                  </a:cubicBezTo>
                  <a:close/>
                  <a:moveTo>
                    <a:pt x="0" y="261"/>
                  </a:moveTo>
                  <a:lnTo>
                    <a:pt x="144" y="0"/>
                  </a:lnTo>
                  <a:lnTo>
                    <a:pt x="267" y="272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Freeform 457"/>
            <p:cNvSpPr>
              <a:spLocks noEditPoints="1"/>
            </p:cNvSpPr>
            <p:nvPr/>
          </p:nvSpPr>
          <p:spPr bwMode="auto">
            <a:xfrm>
              <a:off x="3280" y="1862"/>
              <a:ext cx="21" cy="35"/>
            </a:xfrm>
            <a:custGeom>
              <a:avLst/>
              <a:gdLst>
                <a:gd name="T0" fmla="*/ 0 w 267"/>
                <a:gd name="T1" fmla="*/ 0 h 434"/>
                <a:gd name="T2" fmla="*/ 0 w 267"/>
                <a:gd name="T3" fmla="*/ 0 h 434"/>
                <a:gd name="T4" fmla="*/ 0 w 267"/>
                <a:gd name="T5" fmla="*/ 0 h 434"/>
                <a:gd name="T6" fmla="*/ 0 w 267"/>
                <a:gd name="T7" fmla="*/ 0 h 434"/>
                <a:gd name="T8" fmla="*/ 0 w 267"/>
                <a:gd name="T9" fmla="*/ 0 h 434"/>
                <a:gd name="T10" fmla="*/ 0 w 267"/>
                <a:gd name="T11" fmla="*/ 0 h 434"/>
                <a:gd name="T12" fmla="*/ 0 w 267"/>
                <a:gd name="T13" fmla="*/ 0 h 434"/>
                <a:gd name="T14" fmla="*/ 0 w 267"/>
                <a:gd name="T15" fmla="*/ 0 h 434"/>
                <a:gd name="T16" fmla="*/ 0 w 267"/>
                <a:gd name="T17" fmla="*/ 0 h 434"/>
                <a:gd name="T18" fmla="*/ 0 w 267"/>
                <a:gd name="T19" fmla="*/ 0 h 434"/>
                <a:gd name="T20" fmla="*/ 0 w 267"/>
                <a:gd name="T21" fmla="*/ 0 h 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"/>
                <a:gd name="T34" fmla="*/ 0 h 434"/>
                <a:gd name="T35" fmla="*/ 267 w 267"/>
                <a:gd name="T36" fmla="*/ 434 h 4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" h="434">
                  <a:moveTo>
                    <a:pt x="100" y="400"/>
                  </a:moveTo>
                  <a:lnTo>
                    <a:pt x="100" y="200"/>
                  </a:lnTo>
                  <a:cubicBezTo>
                    <a:pt x="100" y="182"/>
                    <a:pt x="115" y="167"/>
                    <a:pt x="133" y="167"/>
                  </a:cubicBezTo>
                  <a:cubicBezTo>
                    <a:pt x="152" y="167"/>
                    <a:pt x="167" y="182"/>
                    <a:pt x="167" y="200"/>
                  </a:cubicBezTo>
                  <a:lnTo>
                    <a:pt x="167" y="400"/>
                  </a:lnTo>
                  <a:cubicBezTo>
                    <a:pt x="167" y="419"/>
                    <a:pt x="152" y="434"/>
                    <a:pt x="133" y="434"/>
                  </a:cubicBezTo>
                  <a:cubicBezTo>
                    <a:pt x="115" y="434"/>
                    <a:pt x="100" y="419"/>
                    <a:pt x="100" y="400"/>
                  </a:cubicBezTo>
                  <a:close/>
                  <a:moveTo>
                    <a:pt x="0" y="267"/>
                  </a:moveTo>
                  <a:lnTo>
                    <a:pt x="133" y="0"/>
                  </a:lnTo>
                  <a:lnTo>
                    <a:pt x="267" y="267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7" name="Line 458"/>
            <p:cNvSpPr>
              <a:spLocks noChangeShapeType="1"/>
            </p:cNvSpPr>
            <p:nvPr/>
          </p:nvSpPr>
          <p:spPr bwMode="auto">
            <a:xfrm>
              <a:off x="3254" y="1317"/>
              <a:ext cx="246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8" name="Line 459"/>
            <p:cNvSpPr>
              <a:spLocks noChangeShapeType="1"/>
            </p:cNvSpPr>
            <p:nvPr/>
          </p:nvSpPr>
          <p:spPr bwMode="auto">
            <a:xfrm flipH="1" flipV="1">
              <a:off x="3479" y="1288"/>
              <a:ext cx="21" cy="2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9" name="Line 460"/>
            <p:cNvSpPr>
              <a:spLocks noChangeShapeType="1"/>
            </p:cNvSpPr>
            <p:nvPr/>
          </p:nvSpPr>
          <p:spPr bwMode="auto">
            <a:xfrm>
              <a:off x="3278" y="1284"/>
              <a:ext cx="201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0" name="Line 461"/>
            <p:cNvSpPr>
              <a:spLocks noChangeShapeType="1"/>
            </p:cNvSpPr>
            <p:nvPr/>
          </p:nvSpPr>
          <p:spPr bwMode="auto">
            <a:xfrm>
              <a:off x="3254" y="1317"/>
              <a:ext cx="246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1" name="Line 462"/>
            <p:cNvSpPr>
              <a:spLocks noChangeShapeType="1"/>
            </p:cNvSpPr>
            <p:nvPr/>
          </p:nvSpPr>
          <p:spPr bwMode="auto">
            <a:xfrm flipH="1" flipV="1">
              <a:off x="3479" y="1288"/>
              <a:ext cx="21" cy="29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2" name="Line 463"/>
            <p:cNvSpPr>
              <a:spLocks noChangeShapeType="1"/>
            </p:cNvSpPr>
            <p:nvPr/>
          </p:nvSpPr>
          <p:spPr bwMode="auto">
            <a:xfrm>
              <a:off x="3278" y="1284"/>
              <a:ext cx="201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3" name="Line 464"/>
            <p:cNvSpPr>
              <a:spLocks noChangeShapeType="1"/>
            </p:cNvSpPr>
            <p:nvPr/>
          </p:nvSpPr>
          <p:spPr bwMode="auto">
            <a:xfrm>
              <a:off x="3631" y="1321"/>
              <a:ext cx="41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4" name="Line 465"/>
            <p:cNvSpPr>
              <a:spLocks noChangeShapeType="1"/>
            </p:cNvSpPr>
            <p:nvPr/>
          </p:nvSpPr>
          <p:spPr bwMode="auto">
            <a:xfrm flipV="1">
              <a:off x="3634" y="1286"/>
              <a:ext cx="41" cy="35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5" name="Line 466"/>
            <p:cNvSpPr>
              <a:spLocks noChangeShapeType="1"/>
            </p:cNvSpPr>
            <p:nvPr/>
          </p:nvSpPr>
          <p:spPr bwMode="auto">
            <a:xfrm flipH="1" flipV="1">
              <a:off x="4010" y="1290"/>
              <a:ext cx="34" cy="3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6" name="Line 467"/>
            <p:cNvSpPr>
              <a:spLocks noChangeShapeType="1"/>
            </p:cNvSpPr>
            <p:nvPr/>
          </p:nvSpPr>
          <p:spPr bwMode="auto">
            <a:xfrm>
              <a:off x="3672" y="1286"/>
              <a:ext cx="338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7" name="Line 468"/>
            <p:cNvSpPr>
              <a:spLocks noChangeShapeType="1"/>
            </p:cNvSpPr>
            <p:nvPr/>
          </p:nvSpPr>
          <p:spPr bwMode="auto">
            <a:xfrm>
              <a:off x="3631" y="1321"/>
              <a:ext cx="413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8" name="Line 469"/>
            <p:cNvSpPr>
              <a:spLocks noChangeShapeType="1"/>
            </p:cNvSpPr>
            <p:nvPr/>
          </p:nvSpPr>
          <p:spPr bwMode="auto">
            <a:xfrm flipH="1" flipV="1">
              <a:off x="4010" y="1290"/>
              <a:ext cx="34" cy="31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19" name="Line 470"/>
            <p:cNvSpPr>
              <a:spLocks noChangeShapeType="1"/>
            </p:cNvSpPr>
            <p:nvPr/>
          </p:nvSpPr>
          <p:spPr bwMode="auto">
            <a:xfrm>
              <a:off x="3672" y="1286"/>
              <a:ext cx="338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0" name="Line 471"/>
            <p:cNvSpPr>
              <a:spLocks noChangeShapeType="1"/>
            </p:cNvSpPr>
            <p:nvPr/>
          </p:nvSpPr>
          <p:spPr bwMode="auto">
            <a:xfrm flipV="1">
              <a:off x="3377" y="1382"/>
              <a:ext cx="0" cy="204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1" name="Line 472"/>
            <p:cNvSpPr>
              <a:spLocks noChangeShapeType="1"/>
            </p:cNvSpPr>
            <p:nvPr/>
          </p:nvSpPr>
          <p:spPr bwMode="auto">
            <a:xfrm>
              <a:off x="3377" y="1382"/>
              <a:ext cx="328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2" name="Freeform 473"/>
            <p:cNvSpPr>
              <a:spLocks noEditPoints="1"/>
            </p:cNvSpPr>
            <p:nvPr/>
          </p:nvSpPr>
          <p:spPr bwMode="auto">
            <a:xfrm>
              <a:off x="3688" y="1321"/>
              <a:ext cx="33" cy="67"/>
            </a:xfrm>
            <a:custGeom>
              <a:avLst/>
              <a:gdLst>
                <a:gd name="T0" fmla="*/ 0 w 400"/>
                <a:gd name="T1" fmla="*/ 0 h 817"/>
                <a:gd name="T2" fmla="*/ 0 w 400"/>
                <a:gd name="T3" fmla="*/ 0 h 817"/>
                <a:gd name="T4" fmla="*/ 0 w 400"/>
                <a:gd name="T5" fmla="*/ 0 h 817"/>
                <a:gd name="T6" fmla="*/ 0 w 400"/>
                <a:gd name="T7" fmla="*/ 0 h 817"/>
                <a:gd name="T8" fmla="*/ 0 w 400"/>
                <a:gd name="T9" fmla="*/ 0 h 817"/>
                <a:gd name="T10" fmla="*/ 0 w 400"/>
                <a:gd name="T11" fmla="*/ 0 h 817"/>
                <a:gd name="T12" fmla="*/ 0 w 400"/>
                <a:gd name="T13" fmla="*/ 0 h 817"/>
                <a:gd name="T14" fmla="*/ 0 w 400"/>
                <a:gd name="T15" fmla="*/ 0 h 817"/>
                <a:gd name="T16" fmla="*/ 0 w 400"/>
                <a:gd name="T17" fmla="*/ 0 h 817"/>
                <a:gd name="T18" fmla="*/ 0 w 400"/>
                <a:gd name="T19" fmla="*/ 0 h 817"/>
                <a:gd name="T20" fmla="*/ 0 w 400"/>
                <a:gd name="T21" fmla="*/ 0 h 8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817"/>
                <a:gd name="T35" fmla="*/ 400 w 400"/>
                <a:gd name="T36" fmla="*/ 817 h 8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817">
                  <a:moveTo>
                    <a:pt x="167" y="784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784"/>
                  </a:lnTo>
                  <a:cubicBezTo>
                    <a:pt x="234" y="802"/>
                    <a:pt x="219" y="817"/>
                    <a:pt x="200" y="817"/>
                  </a:cubicBezTo>
                  <a:cubicBezTo>
                    <a:pt x="182" y="817"/>
                    <a:pt x="167" y="802"/>
                    <a:pt x="167" y="78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3" name="Line 474"/>
            <p:cNvSpPr>
              <a:spLocks noChangeShapeType="1"/>
            </p:cNvSpPr>
            <p:nvPr/>
          </p:nvSpPr>
          <p:spPr bwMode="auto">
            <a:xfrm flipV="1">
              <a:off x="3767" y="1364"/>
              <a:ext cx="0" cy="22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4" name="Line 475"/>
            <p:cNvSpPr>
              <a:spLocks noChangeShapeType="1"/>
            </p:cNvSpPr>
            <p:nvPr/>
          </p:nvSpPr>
          <p:spPr bwMode="auto">
            <a:xfrm flipH="1">
              <a:off x="3447" y="1365"/>
              <a:ext cx="323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5" name="Freeform 476"/>
            <p:cNvSpPr>
              <a:spLocks noEditPoints="1"/>
            </p:cNvSpPr>
            <p:nvPr/>
          </p:nvSpPr>
          <p:spPr bwMode="auto">
            <a:xfrm>
              <a:off x="3430" y="1317"/>
              <a:ext cx="33" cy="56"/>
            </a:xfrm>
            <a:custGeom>
              <a:avLst/>
              <a:gdLst>
                <a:gd name="T0" fmla="*/ 0 w 400"/>
                <a:gd name="T1" fmla="*/ 0 h 684"/>
                <a:gd name="T2" fmla="*/ 0 w 400"/>
                <a:gd name="T3" fmla="*/ 0 h 684"/>
                <a:gd name="T4" fmla="*/ 0 w 400"/>
                <a:gd name="T5" fmla="*/ 0 h 684"/>
                <a:gd name="T6" fmla="*/ 0 w 400"/>
                <a:gd name="T7" fmla="*/ 0 h 684"/>
                <a:gd name="T8" fmla="*/ 0 w 400"/>
                <a:gd name="T9" fmla="*/ 0 h 684"/>
                <a:gd name="T10" fmla="*/ 0 w 400"/>
                <a:gd name="T11" fmla="*/ 0 h 684"/>
                <a:gd name="T12" fmla="*/ 0 w 400"/>
                <a:gd name="T13" fmla="*/ 0 h 684"/>
                <a:gd name="T14" fmla="*/ 0 w 400"/>
                <a:gd name="T15" fmla="*/ 0 h 684"/>
                <a:gd name="T16" fmla="*/ 0 w 400"/>
                <a:gd name="T17" fmla="*/ 0 h 684"/>
                <a:gd name="T18" fmla="*/ 0 w 400"/>
                <a:gd name="T19" fmla="*/ 0 h 684"/>
                <a:gd name="T20" fmla="*/ 0 w 400"/>
                <a:gd name="T21" fmla="*/ 0 h 6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684"/>
                <a:gd name="T35" fmla="*/ 400 w 400"/>
                <a:gd name="T36" fmla="*/ 684 h 6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684">
                  <a:moveTo>
                    <a:pt x="167" y="650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650"/>
                  </a:lnTo>
                  <a:cubicBezTo>
                    <a:pt x="234" y="669"/>
                    <a:pt x="219" y="684"/>
                    <a:pt x="200" y="684"/>
                  </a:cubicBezTo>
                  <a:cubicBezTo>
                    <a:pt x="182" y="684"/>
                    <a:pt x="167" y="669"/>
                    <a:pt x="167" y="650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6" name="Freeform 477"/>
            <p:cNvSpPr>
              <a:spLocks noEditPoints="1"/>
            </p:cNvSpPr>
            <p:nvPr/>
          </p:nvSpPr>
          <p:spPr bwMode="auto">
            <a:xfrm>
              <a:off x="3369" y="1063"/>
              <a:ext cx="33" cy="221"/>
            </a:xfrm>
            <a:custGeom>
              <a:avLst/>
              <a:gdLst>
                <a:gd name="T0" fmla="*/ 0 w 400"/>
                <a:gd name="T1" fmla="*/ 0 h 2700"/>
                <a:gd name="T2" fmla="*/ 0 w 400"/>
                <a:gd name="T3" fmla="*/ 0 h 2700"/>
                <a:gd name="T4" fmla="*/ 0 w 400"/>
                <a:gd name="T5" fmla="*/ 0 h 2700"/>
                <a:gd name="T6" fmla="*/ 0 w 400"/>
                <a:gd name="T7" fmla="*/ 0 h 2700"/>
                <a:gd name="T8" fmla="*/ 0 w 400"/>
                <a:gd name="T9" fmla="*/ 0 h 2700"/>
                <a:gd name="T10" fmla="*/ 0 w 400"/>
                <a:gd name="T11" fmla="*/ 0 h 2700"/>
                <a:gd name="T12" fmla="*/ 0 w 400"/>
                <a:gd name="T13" fmla="*/ 0 h 2700"/>
                <a:gd name="T14" fmla="*/ 0 w 400"/>
                <a:gd name="T15" fmla="*/ 0 h 2700"/>
                <a:gd name="T16" fmla="*/ 0 w 400"/>
                <a:gd name="T17" fmla="*/ 0 h 2700"/>
                <a:gd name="T18" fmla="*/ 0 w 400"/>
                <a:gd name="T19" fmla="*/ 0 h 2700"/>
                <a:gd name="T20" fmla="*/ 0 w 400"/>
                <a:gd name="T21" fmla="*/ 0 h 2700"/>
                <a:gd name="T22" fmla="*/ 0 w 400"/>
                <a:gd name="T23" fmla="*/ 0 h 2700"/>
                <a:gd name="T24" fmla="*/ 0 w 400"/>
                <a:gd name="T25" fmla="*/ 0 h 2700"/>
                <a:gd name="T26" fmla="*/ 0 w 400"/>
                <a:gd name="T27" fmla="*/ 0 h 2700"/>
                <a:gd name="T28" fmla="*/ 0 w 400"/>
                <a:gd name="T29" fmla="*/ 0 h 27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2700"/>
                <a:gd name="T47" fmla="*/ 400 w 400"/>
                <a:gd name="T48" fmla="*/ 2700 h 27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2700">
                  <a:moveTo>
                    <a:pt x="167" y="2367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2367"/>
                  </a:lnTo>
                  <a:cubicBezTo>
                    <a:pt x="234" y="2386"/>
                    <a:pt x="219" y="2400"/>
                    <a:pt x="200" y="2400"/>
                  </a:cubicBezTo>
                  <a:cubicBezTo>
                    <a:pt x="182" y="2400"/>
                    <a:pt x="167" y="2386"/>
                    <a:pt x="167" y="2367"/>
                  </a:cubicBezTo>
                  <a:close/>
                  <a:moveTo>
                    <a:pt x="400" y="2300"/>
                  </a:moveTo>
                  <a:lnTo>
                    <a:pt x="200" y="2700"/>
                  </a:lnTo>
                  <a:lnTo>
                    <a:pt x="0" y="2300"/>
                  </a:lnTo>
                  <a:lnTo>
                    <a:pt x="400" y="2300"/>
                  </a:ln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651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7" name="Freeform 478"/>
            <p:cNvSpPr>
              <a:spLocks noEditPoints="1"/>
            </p:cNvSpPr>
            <p:nvPr/>
          </p:nvSpPr>
          <p:spPr bwMode="auto">
            <a:xfrm>
              <a:off x="3738" y="1063"/>
              <a:ext cx="32" cy="221"/>
            </a:xfrm>
            <a:custGeom>
              <a:avLst/>
              <a:gdLst>
                <a:gd name="T0" fmla="*/ 0 w 400"/>
                <a:gd name="T1" fmla="*/ 0 h 2700"/>
                <a:gd name="T2" fmla="*/ 0 w 400"/>
                <a:gd name="T3" fmla="*/ 0 h 2700"/>
                <a:gd name="T4" fmla="*/ 0 w 400"/>
                <a:gd name="T5" fmla="*/ 0 h 2700"/>
                <a:gd name="T6" fmla="*/ 0 w 400"/>
                <a:gd name="T7" fmla="*/ 0 h 2700"/>
                <a:gd name="T8" fmla="*/ 0 w 400"/>
                <a:gd name="T9" fmla="*/ 0 h 2700"/>
                <a:gd name="T10" fmla="*/ 0 w 400"/>
                <a:gd name="T11" fmla="*/ 0 h 2700"/>
                <a:gd name="T12" fmla="*/ 0 w 400"/>
                <a:gd name="T13" fmla="*/ 0 h 2700"/>
                <a:gd name="T14" fmla="*/ 0 w 400"/>
                <a:gd name="T15" fmla="*/ 0 h 2700"/>
                <a:gd name="T16" fmla="*/ 0 w 400"/>
                <a:gd name="T17" fmla="*/ 0 h 2700"/>
                <a:gd name="T18" fmla="*/ 0 w 400"/>
                <a:gd name="T19" fmla="*/ 0 h 2700"/>
                <a:gd name="T20" fmla="*/ 0 w 400"/>
                <a:gd name="T21" fmla="*/ 0 h 2700"/>
                <a:gd name="T22" fmla="*/ 0 w 400"/>
                <a:gd name="T23" fmla="*/ 0 h 2700"/>
                <a:gd name="T24" fmla="*/ 0 w 400"/>
                <a:gd name="T25" fmla="*/ 0 h 2700"/>
                <a:gd name="T26" fmla="*/ 0 w 400"/>
                <a:gd name="T27" fmla="*/ 0 h 2700"/>
                <a:gd name="T28" fmla="*/ 0 w 400"/>
                <a:gd name="T29" fmla="*/ 0 h 27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2700"/>
                <a:gd name="T47" fmla="*/ 400 w 400"/>
                <a:gd name="T48" fmla="*/ 2700 h 27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2700">
                  <a:moveTo>
                    <a:pt x="167" y="2367"/>
                  </a:move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lnTo>
                    <a:pt x="234" y="2367"/>
                  </a:lnTo>
                  <a:cubicBezTo>
                    <a:pt x="234" y="2386"/>
                    <a:pt x="219" y="2400"/>
                    <a:pt x="200" y="2400"/>
                  </a:cubicBezTo>
                  <a:cubicBezTo>
                    <a:pt x="182" y="2400"/>
                    <a:pt x="167" y="2386"/>
                    <a:pt x="167" y="2367"/>
                  </a:cubicBezTo>
                  <a:close/>
                  <a:moveTo>
                    <a:pt x="400" y="2300"/>
                  </a:moveTo>
                  <a:lnTo>
                    <a:pt x="200" y="2700"/>
                  </a:lnTo>
                  <a:lnTo>
                    <a:pt x="0" y="2300"/>
                  </a:lnTo>
                  <a:lnTo>
                    <a:pt x="400" y="2300"/>
                  </a:ln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8" name="Line 479"/>
            <p:cNvSpPr>
              <a:spLocks noChangeShapeType="1"/>
            </p:cNvSpPr>
            <p:nvPr/>
          </p:nvSpPr>
          <p:spPr bwMode="auto">
            <a:xfrm>
              <a:off x="3524" y="2563"/>
              <a:ext cx="0" cy="328"/>
            </a:xfrm>
            <a:prstGeom prst="line">
              <a:avLst/>
            </a:prstGeom>
            <a:noFill/>
            <a:ln w="44450">
              <a:solidFill>
                <a:srgbClr val="74B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29" name="Line 480"/>
            <p:cNvSpPr>
              <a:spLocks noChangeShapeType="1"/>
            </p:cNvSpPr>
            <p:nvPr/>
          </p:nvSpPr>
          <p:spPr bwMode="auto">
            <a:xfrm flipV="1">
              <a:off x="3258" y="2954"/>
              <a:ext cx="114" cy="1"/>
            </a:xfrm>
            <a:prstGeom prst="line">
              <a:avLst/>
            </a:prstGeom>
            <a:noFill/>
            <a:ln w="44450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0" name="Line 481"/>
            <p:cNvSpPr>
              <a:spLocks noChangeShapeType="1"/>
            </p:cNvSpPr>
            <p:nvPr/>
          </p:nvSpPr>
          <p:spPr bwMode="auto">
            <a:xfrm flipV="1">
              <a:off x="3840" y="2956"/>
              <a:ext cx="974" cy="0"/>
            </a:xfrm>
            <a:prstGeom prst="line">
              <a:avLst/>
            </a:prstGeom>
            <a:noFill/>
            <a:ln w="44450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731" name="Group 482"/>
            <p:cNvGrpSpPr>
              <a:grpSpLocks/>
            </p:cNvGrpSpPr>
            <p:nvPr/>
          </p:nvGrpSpPr>
          <p:grpSpPr bwMode="auto">
            <a:xfrm>
              <a:off x="4816" y="2824"/>
              <a:ext cx="413" cy="235"/>
              <a:chOff x="5023" y="2589"/>
              <a:chExt cx="482" cy="275"/>
            </a:xfrm>
          </p:grpSpPr>
          <p:sp>
            <p:nvSpPr>
              <p:cNvPr id="147997" name="Rectangle 483"/>
              <p:cNvSpPr>
                <a:spLocks noChangeArrowheads="1"/>
              </p:cNvSpPr>
              <p:nvPr/>
            </p:nvSpPr>
            <p:spPr bwMode="auto">
              <a:xfrm>
                <a:off x="5023" y="2589"/>
                <a:ext cx="482" cy="275"/>
              </a:xfrm>
              <a:prstGeom prst="rect">
                <a:avLst/>
              </a:prstGeom>
              <a:solidFill>
                <a:srgbClr val="5E6C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8" name="Rectangle 484"/>
              <p:cNvSpPr>
                <a:spLocks noChangeArrowheads="1"/>
              </p:cNvSpPr>
              <p:nvPr/>
            </p:nvSpPr>
            <p:spPr bwMode="auto">
              <a:xfrm>
                <a:off x="5023" y="2589"/>
                <a:ext cx="482" cy="275"/>
              </a:xfrm>
              <a:prstGeom prst="rect">
                <a:avLst/>
              </a:prstGeom>
              <a:solidFill>
                <a:srgbClr val="5E6C9D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32" name="Rectangle 485"/>
            <p:cNvSpPr>
              <a:spLocks noChangeArrowheads="1"/>
            </p:cNvSpPr>
            <p:nvPr/>
          </p:nvSpPr>
          <p:spPr bwMode="auto">
            <a:xfrm>
              <a:off x="4905" y="2894"/>
              <a:ext cx="2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chemeClr val="bg1"/>
                  </a:solidFill>
                </a:rPr>
                <a:t>DPMU</a:t>
              </a:r>
              <a:endParaRPr lang="en-US" sz="3200" b="1" i="1" baseline="0">
                <a:solidFill>
                  <a:schemeClr val="bg1"/>
                </a:solidFill>
              </a:endParaRPr>
            </a:p>
          </p:txBody>
        </p:sp>
        <p:grpSp>
          <p:nvGrpSpPr>
            <p:cNvPr id="147733" name="Group 486"/>
            <p:cNvGrpSpPr>
              <a:grpSpLocks/>
            </p:cNvGrpSpPr>
            <p:nvPr/>
          </p:nvGrpSpPr>
          <p:grpSpPr bwMode="auto">
            <a:xfrm>
              <a:off x="4975" y="2672"/>
              <a:ext cx="230" cy="106"/>
              <a:chOff x="5208" y="2412"/>
              <a:chExt cx="269" cy="124"/>
            </a:xfrm>
          </p:grpSpPr>
          <p:sp>
            <p:nvSpPr>
              <p:cNvPr id="147995" name="Rectangle 487"/>
              <p:cNvSpPr>
                <a:spLocks noChangeArrowheads="1"/>
              </p:cNvSpPr>
              <p:nvPr/>
            </p:nvSpPr>
            <p:spPr bwMode="auto">
              <a:xfrm>
                <a:off x="5208" y="2412"/>
                <a:ext cx="269" cy="12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6" name="Rectangle 488"/>
              <p:cNvSpPr>
                <a:spLocks noChangeArrowheads="1"/>
              </p:cNvSpPr>
              <p:nvPr/>
            </p:nvSpPr>
            <p:spPr bwMode="auto">
              <a:xfrm>
                <a:off x="5208" y="2412"/>
                <a:ext cx="269" cy="124"/>
              </a:xfrm>
              <a:prstGeom prst="rect">
                <a:avLst/>
              </a:prstGeom>
              <a:noFill/>
              <a:ln w="0" cap="rnd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34" name="Rectangle 489"/>
            <p:cNvSpPr>
              <a:spLocks noChangeArrowheads="1"/>
            </p:cNvSpPr>
            <p:nvPr/>
          </p:nvSpPr>
          <p:spPr bwMode="auto">
            <a:xfrm>
              <a:off x="4983" y="2682"/>
              <a:ext cx="2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S PLL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35" name="Line 490"/>
            <p:cNvSpPr>
              <a:spLocks noChangeShapeType="1"/>
            </p:cNvSpPr>
            <p:nvPr/>
          </p:nvSpPr>
          <p:spPr bwMode="auto">
            <a:xfrm>
              <a:off x="5207" y="2690"/>
              <a:ext cx="142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6" name="Line 491"/>
            <p:cNvSpPr>
              <a:spLocks noChangeShapeType="1"/>
            </p:cNvSpPr>
            <p:nvPr/>
          </p:nvSpPr>
          <p:spPr bwMode="auto">
            <a:xfrm>
              <a:off x="5208" y="2757"/>
              <a:ext cx="143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7" name="Line 492"/>
            <p:cNvSpPr>
              <a:spLocks noChangeShapeType="1"/>
            </p:cNvSpPr>
            <p:nvPr/>
          </p:nvSpPr>
          <p:spPr bwMode="auto">
            <a:xfrm>
              <a:off x="5349" y="2690"/>
              <a:ext cx="0" cy="15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8" name="Line 493"/>
            <p:cNvSpPr>
              <a:spLocks noChangeShapeType="1"/>
            </p:cNvSpPr>
            <p:nvPr/>
          </p:nvSpPr>
          <p:spPr bwMode="auto">
            <a:xfrm>
              <a:off x="5351" y="2742"/>
              <a:ext cx="0" cy="14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39" name="Freeform 494"/>
            <p:cNvSpPr>
              <a:spLocks noEditPoints="1"/>
            </p:cNvSpPr>
            <p:nvPr/>
          </p:nvSpPr>
          <p:spPr bwMode="auto">
            <a:xfrm>
              <a:off x="5082" y="2778"/>
              <a:ext cx="21" cy="42"/>
            </a:xfrm>
            <a:custGeom>
              <a:avLst/>
              <a:gdLst>
                <a:gd name="T0" fmla="*/ 0 w 133"/>
                <a:gd name="T1" fmla="*/ 0 h 258"/>
                <a:gd name="T2" fmla="*/ 0 w 133"/>
                <a:gd name="T3" fmla="*/ 0 h 258"/>
                <a:gd name="T4" fmla="*/ 0 w 133"/>
                <a:gd name="T5" fmla="*/ 0 h 258"/>
                <a:gd name="T6" fmla="*/ 0 w 133"/>
                <a:gd name="T7" fmla="*/ 0 h 258"/>
                <a:gd name="T8" fmla="*/ 0 w 133"/>
                <a:gd name="T9" fmla="*/ 0 h 258"/>
                <a:gd name="T10" fmla="*/ 0 w 133"/>
                <a:gd name="T11" fmla="*/ 0 h 258"/>
                <a:gd name="T12" fmla="*/ 0 w 133"/>
                <a:gd name="T13" fmla="*/ 0 h 258"/>
                <a:gd name="T14" fmla="*/ 0 w 133"/>
                <a:gd name="T15" fmla="*/ 0 h 258"/>
                <a:gd name="T16" fmla="*/ 0 w 133"/>
                <a:gd name="T17" fmla="*/ 0 h 258"/>
                <a:gd name="T18" fmla="*/ 0 w 133"/>
                <a:gd name="T19" fmla="*/ 0 h 258"/>
                <a:gd name="T20" fmla="*/ 0 w 133"/>
                <a:gd name="T21" fmla="*/ 0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258"/>
                <a:gd name="T35" fmla="*/ 133 w 133"/>
                <a:gd name="T36" fmla="*/ 258 h 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258">
                  <a:moveTo>
                    <a:pt x="83" y="16"/>
                  </a:moveTo>
                  <a:lnTo>
                    <a:pt x="83" y="91"/>
                  </a:lnTo>
                  <a:cubicBezTo>
                    <a:pt x="83" y="101"/>
                    <a:pt x="76" y="108"/>
                    <a:pt x="67" y="108"/>
                  </a:cubicBezTo>
                  <a:cubicBezTo>
                    <a:pt x="58" y="108"/>
                    <a:pt x="50" y="101"/>
                    <a:pt x="50" y="91"/>
                  </a:cubicBezTo>
                  <a:lnTo>
                    <a:pt x="50" y="16"/>
                  </a:lnTo>
                  <a:cubicBezTo>
                    <a:pt x="50" y="7"/>
                    <a:pt x="58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lose/>
                  <a:moveTo>
                    <a:pt x="133" y="58"/>
                  </a:moveTo>
                  <a:lnTo>
                    <a:pt x="67" y="258"/>
                  </a:lnTo>
                  <a:lnTo>
                    <a:pt x="0" y="58"/>
                  </a:lnTo>
                  <a:lnTo>
                    <a:pt x="133" y="5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0" name="Rectangle 495"/>
            <p:cNvSpPr>
              <a:spLocks noChangeArrowheads="1"/>
            </p:cNvSpPr>
            <p:nvPr/>
          </p:nvSpPr>
          <p:spPr bwMode="auto">
            <a:xfrm>
              <a:off x="5294" y="3143"/>
              <a:ext cx="138" cy="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1" name="Rectangle 496"/>
            <p:cNvSpPr>
              <a:spLocks noChangeArrowheads="1"/>
            </p:cNvSpPr>
            <p:nvPr/>
          </p:nvSpPr>
          <p:spPr bwMode="auto">
            <a:xfrm>
              <a:off x="5325" y="3142"/>
              <a:ext cx="81" cy="19"/>
            </a:xfrm>
            <a:prstGeom prst="rect">
              <a:avLst/>
            </a:prstGeom>
            <a:noFill/>
            <a:ln w="3175" cap="rnd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2" name="Line 497"/>
            <p:cNvSpPr>
              <a:spLocks noChangeShapeType="1"/>
            </p:cNvSpPr>
            <p:nvPr/>
          </p:nvSpPr>
          <p:spPr bwMode="auto">
            <a:xfrm flipH="1">
              <a:off x="5325" y="3168"/>
              <a:ext cx="78" cy="0"/>
            </a:xfrm>
            <a:prstGeom prst="line">
              <a:avLst/>
            </a:prstGeom>
            <a:noFill/>
            <a:ln w="3175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3" name="Line 498"/>
            <p:cNvSpPr>
              <a:spLocks noChangeShapeType="1"/>
            </p:cNvSpPr>
            <p:nvPr/>
          </p:nvSpPr>
          <p:spPr bwMode="auto">
            <a:xfrm flipH="1">
              <a:off x="5325" y="3135"/>
              <a:ext cx="81" cy="0"/>
            </a:xfrm>
            <a:prstGeom prst="line">
              <a:avLst/>
            </a:prstGeom>
            <a:noFill/>
            <a:ln w="3175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744" name="Group 499"/>
            <p:cNvGrpSpPr>
              <a:grpSpLocks/>
            </p:cNvGrpSpPr>
            <p:nvPr/>
          </p:nvGrpSpPr>
          <p:grpSpPr bwMode="auto">
            <a:xfrm>
              <a:off x="4990" y="3104"/>
              <a:ext cx="229" cy="107"/>
              <a:chOff x="5226" y="2912"/>
              <a:chExt cx="268" cy="125"/>
            </a:xfrm>
          </p:grpSpPr>
          <p:sp>
            <p:nvSpPr>
              <p:cNvPr id="147993" name="Rectangle 500"/>
              <p:cNvSpPr>
                <a:spLocks noChangeArrowheads="1"/>
              </p:cNvSpPr>
              <p:nvPr/>
            </p:nvSpPr>
            <p:spPr bwMode="auto">
              <a:xfrm>
                <a:off x="5226" y="2912"/>
                <a:ext cx="268" cy="12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4" name="Rectangle 501"/>
              <p:cNvSpPr>
                <a:spLocks noChangeArrowheads="1"/>
              </p:cNvSpPr>
              <p:nvPr/>
            </p:nvSpPr>
            <p:spPr bwMode="auto">
              <a:xfrm>
                <a:off x="5226" y="2912"/>
                <a:ext cx="268" cy="125"/>
              </a:xfrm>
              <a:prstGeom prst="rect">
                <a:avLst/>
              </a:prstGeom>
              <a:noFill/>
              <a:ln w="0" cap="rnd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45" name="Line 502"/>
            <p:cNvSpPr>
              <a:spLocks noChangeShapeType="1"/>
            </p:cNvSpPr>
            <p:nvPr/>
          </p:nvSpPr>
          <p:spPr bwMode="auto">
            <a:xfrm>
              <a:off x="5222" y="3119"/>
              <a:ext cx="143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6" name="Line 503"/>
            <p:cNvSpPr>
              <a:spLocks noChangeShapeType="1"/>
            </p:cNvSpPr>
            <p:nvPr/>
          </p:nvSpPr>
          <p:spPr bwMode="auto">
            <a:xfrm>
              <a:off x="5224" y="3186"/>
              <a:ext cx="143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7" name="Line 504"/>
            <p:cNvSpPr>
              <a:spLocks noChangeShapeType="1"/>
            </p:cNvSpPr>
            <p:nvPr/>
          </p:nvSpPr>
          <p:spPr bwMode="auto">
            <a:xfrm>
              <a:off x="5365" y="3119"/>
              <a:ext cx="0" cy="14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8" name="Line 505"/>
            <p:cNvSpPr>
              <a:spLocks noChangeShapeType="1"/>
            </p:cNvSpPr>
            <p:nvPr/>
          </p:nvSpPr>
          <p:spPr bwMode="auto">
            <a:xfrm>
              <a:off x="5366" y="3170"/>
              <a:ext cx="0" cy="15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49" name="Freeform 506"/>
            <p:cNvSpPr>
              <a:spLocks noEditPoints="1"/>
            </p:cNvSpPr>
            <p:nvPr/>
          </p:nvSpPr>
          <p:spPr bwMode="auto">
            <a:xfrm>
              <a:off x="5086" y="3058"/>
              <a:ext cx="21" cy="42"/>
            </a:xfrm>
            <a:custGeom>
              <a:avLst/>
              <a:gdLst>
                <a:gd name="T0" fmla="*/ 0 w 133"/>
                <a:gd name="T1" fmla="*/ 0 h 258"/>
                <a:gd name="T2" fmla="*/ 0 w 133"/>
                <a:gd name="T3" fmla="*/ 0 h 258"/>
                <a:gd name="T4" fmla="*/ 0 w 133"/>
                <a:gd name="T5" fmla="*/ 0 h 258"/>
                <a:gd name="T6" fmla="*/ 0 w 133"/>
                <a:gd name="T7" fmla="*/ 0 h 258"/>
                <a:gd name="T8" fmla="*/ 0 w 133"/>
                <a:gd name="T9" fmla="*/ 0 h 258"/>
                <a:gd name="T10" fmla="*/ 0 w 133"/>
                <a:gd name="T11" fmla="*/ 0 h 258"/>
                <a:gd name="T12" fmla="*/ 0 w 133"/>
                <a:gd name="T13" fmla="*/ 0 h 258"/>
                <a:gd name="T14" fmla="*/ 0 w 133"/>
                <a:gd name="T15" fmla="*/ 0 h 258"/>
                <a:gd name="T16" fmla="*/ 0 w 133"/>
                <a:gd name="T17" fmla="*/ 0 h 258"/>
                <a:gd name="T18" fmla="*/ 0 w 133"/>
                <a:gd name="T19" fmla="*/ 0 h 258"/>
                <a:gd name="T20" fmla="*/ 0 w 133"/>
                <a:gd name="T21" fmla="*/ 0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258"/>
                <a:gd name="T35" fmla="*/ 133 w 133"/>
                <a:gd name="T36" fmla="*/ 258 h 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258">
                  <a:moveTo>
                    <a:pt x="83" y="17"/>
                  </a:moveTo>
                  <a:lnTo>
                    <a:pt x="83" y="92"/>
                  </a:lnTo>
                  <a:cubicBezTo>
                    <a:pt x="83" y="101"/>
                    <a:pt x="76" y="108"/>
                    <a:pt x="67" y="108"/>
                  </a:cubicBezTo>
                  <a:cubicBezTo>
                    <a:pt x="58" y="108"/>
                    <a:pt x="50" y="101"/>
                    <a:pt x="50" y="92"/>
                  </a:cubicBezTo>
                  <a:lnTo>
                    <a:pt x="50" y="17"/>
                  </a:lnTo>
                  <a:cubicBezTo>
                    <a:pt x="50" y="8"/>
                    <a:pt x="58" y="0"/>
                    <a:pt x="67" y="0"/>
                  </a:cubicBezTo>
                  <a:cubicBezTo>
                    <a:pt x="76" y="0"/>
                    <a:pt x="83" y="8"/>
                    <a:pt x="83" y="17"/>
                  </a:cubicBezTo>
                  <a:close/>
                  <a:moveTo>
                    <a:pt x="133" y="58"/>
                  </a:moveTo>
                  <a:lnTo>
                    <a:pt x="67" y="258"/>
                  </a:lnTo>
                  <a:lnTo>
                    <a:pt x="0" y="58"/>
                  </a:lnTo>
                  <a:lnTo>
                    <a:pt x="133" y="5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0" name="Freeform 507"/>
            <p:cNvSpPr>
              <a:spLocks noEditPoints="1"/>
            </p:cNvSpPr>
            <p:nvPr/>
          </p:nvSpPr>
          <p:spPr bwMode="auto">
            <a:xfrm>
              <a:off x="5126" y="2780"/>
              <a:ext cx="22" cy="42"/>
            </a:xfrm>
            <a:custGeom>
              <a:avLst/>
              <a:gdLst>
                <a:gd name="T0" fmla="*/ 0 w 133"/>
                <a:gd name="T1" fmla="*/ 0 h 259"/>
                <a:gd name="T2" fmla="*/ 0 w 133"/>
                <a:gd name="T3" fmla="*/ 0 h 259"/>
                <a:gd name="T4" fmla="*/ 0 w 133"/>
                <a:gd name="T5" fmla="*/ 0 h 259"/>
                <a:gd name="T6" fmla="*/ 0 w 133"/>
                <a:gd name="T7" fmla="*/ 0 h 259"/>
                <a:gd name="T8" fmla="*/ 0 w 133"/>
                <a:gd name="T9" fmla="*/ 0 h 259"/>
                <a:gd name="T10" fmla="*/ 0 w 133"/>
                <a:gd name="T11" fmla="*/ 0 h 259"/>
                <a:gd name="T12" fmla="*/ 0 w 133"/>
                <a:gd name="T13" fmla="*/ 0 h 259"/>
                <a:gd name="T14" fmla="*/ 0 w 133"/>
                <a:gd name="T15" fmla="*/ 0 h 259"/>
                <a:gd name="T16" fmla="*/ 0 w 133"/>
                <a:gd name="T17" fmla="*/ 0 h 259"/>
                <a:gd name="T18" fmla="*/ 0 w 133"/>
                <a:gd name="T19" fmla="*/ 0 h 259"/>
                <a:gd name="T20" fmla="*/ 0 w 133"/>
                <a:gd name="T21" fmla="*/ 0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3"/>
                <a:gd name="T34" fmla="*/ 0 h 259"/>
                <a:gd name="T35" fmla="*/ 133 w 133"/>
                <a:gd name="T36" fmla="*/ 259 h 2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3" h="259">
                  <a:moveTo>
                    <a:pt x="83" y="167"/>
                  </a:moveTo>
                  <a:lnTo>
                    <a:pt x="83" y="242"/>
                  </a:lnTo>
                  <a:cubicBezTo>
                    <a:pt x="83" y="251"/>
                    <a:pt x="76" y="259"/>
                    <a:pt x="67" y="259"/>
                  </a:cubicBezTo>
                  <a:cubicBezTo>
                    <a:pt x="57" y="259"/>
                    <a:pt x="50" y="251"/>
                    <a:pt x="50" y="242"/>
                  </a:cubicBezTo>
                  <a:lnTo>
                    <a:pt x="50" y="167"/>
                  </a:lnTo>
                  <a:cubicBezTo>
                    <a:pt x="50" y="158"/>
                    <a:pt x="57" y="150"/>
                    <a:pt x="67" y="150"/>
                  </a:cubicBezTo>
                  <a:cubicBezTo>
                    <a:pt x="76" y="150"/>
                    <a:pt x="83" y="158"/>
                    <a:pt x="83" y="167"/>
                  </a:cubicBezTo>
                  <a:close/>
                  <a:moveTo>
                    <a:pt x="0" y="200"/>
                  </a:moveTo>
                  <a:lnTo>
                    <a:pt x="67" y="0"/>
                  </a:lnTo>
                  <a:lnTo>
                    <a:pt x="133" y="20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1" name="Line 508"/>
            <p:cNvSpPr>
              <a:spLocks noChangeShapeType="1"/>
            </p:cNvSpPr>
            <p:nvPr/>
          </p:nvSpPr>
          <p:spPr bwMode="auto">
            <a:xfrm>
              <a:off x="2575" y="3457"/>
              <a:ext cx="0" cy="86"/>
            </a:xfrm>
            <a:prstGeom prst="line">
              <a:avLst/>
            </a:prstGeom>
            <a:noFill/>
            <a:ln w="30163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2" name="Line 509"/>
            <p:cNvSpPr>
              <a:spLocks noChangeShapeType="1"/>
            </p:cNvSpPr>
            <p:nvPr/>
          </p:nvSpPr>
          <p:spPr bwMode="auto">
            <a:xfrm>
              <a:off x="3102" y="3453"/>
              <a:ext cx="0" cy="86"/>
            </a:xfrm>
            <a:prstGeom prst="line">
              <a:avLst/>
            </a:prstGeom>
            <a:noFill/>
            <a:ln w="30163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3" name="Line 510"/>
            <p:cNvSpPr>
              <a:spLocks noChangeShapeType="1"/>
            </p:cNvSpPr>
            <p:nvPr/>
          </p:nvSpPr>
          <p:spPr bwMode="auto">
            <a:xfrm>
              <a:off x="3727" y="3445"/>
              <a:ext cx="0" cy="87"/>
            </a:xfrm>
            <a:prstGeom prst="line">
              <a:avLst/>
            </a:prstGeom>
            <a:noFill/>
            <a:ln w="30163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4" name="Line 511"/>
            <p:cNvSpPr>
              <a:spLocks noChangeShapeType="1"/>
            </p:cNvSpPr>
            <p:nvPr/>
          </p:nvSpPr>
          <p:spPr bwMode="auto">
            <a:xfrm>
              <a:off x="4338" y="3445"/>
              <a:ext cx="0" cy="86"/>
            </a:xfrm>
            <a:prstGeom prst="line">
              <a:avLst/>
            </a:prstGeom>
            <a:noFill/>
            <a:ln w="30163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5" name="Freeform 512"/>
            <p:cNvSpPr>
              <a:spLocks noEditPoints="1"/>
            </p:cNvSpPr>
            <p:nvPr/>
          </p:nvSpPr>
          <p:spPr bwMode="auto">
            <a:xfrm>
              <a:off x="3115" y="3674"/>
              <a:ext cx="32" cy="169"/>
            </a:xfrm>
            <a:custGeom>
              <a:avLst/>
              <a:gdLst>
                <a:gd name="T0" fmla="*/ 0 w 200"/>
                <a:gd name="T1" fmla="*/ 0 h 1025"/>
                <a:gd name="T2" fmla="*/ 0 w 200"/>
                <a:gd name="T3" fmla="*/ 0 h 1025"/>
                <a:gd name="T4" fmla="*/ 0 w 200"/>
                <a:gd name="T5" fmla="*/ 0 h 1025"/>
                <a:gd name="T6" fmla="*/ 0 w 200"/>
                <a:gd name="T7" fmla="*/ 0 h 1025"/>
                <a:gd name="T8" fmla="*/ 0 w 200"/>
                <a:gd name="T9" fmla="*/ 0 h 1025"/>
                <a:gd name="T10" fmla="*/ 0 w 200"/>
                <a:gd name="T11" fmla="*/ 0 h 1025"/>
                <a:gd name="T12" fmla="*/ 0 w 200"/>
                <a:gd name="T13" fmla="*/ 0 h 1025"/>
                <a:gd name="T14" fmla="*/ 0 w 200"/>
                <a:gd name="T15" fmla="*/ 0 h 1025"/>
                <a:gd name="T16" fmla="*/ 0 w 200"/>
                <a:gd name="T17" fmla="*/ 0 h 1025"/>
                <a:gd name="T18" fmla="*/ 0 w 200"/>
                <a:gd name="T19" fmla="*/ 0 h 1025"/>
                <a:gd name="T20" fmla="*/ 0 w 200"/>
                <a:gd name="T21" fmla="*/ 0 h 1025"/>
                <a:gd name="T22" fmla="*/ 0 w 200"/>
                <a:gd name="T23" fmla="*/ 0 h 1025"/>
                <a:gd name="T24" fmla="*/ 0 w 200"/>
                <a:gd name="T25" fmla="*/ 0 h 1025"/>
                <a:gd name="T26" fmla="*/ 0 w 200"/>
                <a:gd name="T27" fmla="*/ 0 h 1025"/>
                <a:gd name="T28" fmla="*/ 0 w 200"/>
                <a:gd name="T29" fmla="*/ 0 h 10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025"/>
                <a:gd name="T47" fmla="*/ 200 w 200"/>
                <a:gd name="T48" fmla="*/ 1025 h 10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025">
                  <a:moveTo>
                    <a:pt x="116" y="167"/>
                  </a:moveTo>
                  <a:lnTo>
                    <a:pt x="116" y="859"/>
                  </a:lnTo>
                  <a:cubicBezTo>
                    <a:pt x="116" y="868"/>
                    <a:pt x="109" y="875"/>
                    <a:pt x="100" y="875"/>
                  </a:cubicBezTo>
                  <a:cubicBezTo>
                    <a:pt x="91" y="875"/>
                    <a:pt x="83" y="868"/>
                    <a:pt x="83" y="859"/>
                  </a:cubicBezTo>
                  <a:lnTo>
                    <a:pt x="83" y="167"/>
                  </a:lnTo>
                  <a:cubicBezTo>
                    <a:pt x="83" y="158"/>
                    <a:pt x="91" y="150"/>
                    <a:pt x="100" y="150"/>
                  </a:cubicBezTo>
                  <a:cubicBezTo>
                    <a:pt x="109" y="150"/>
                    <a:pt x="116" y="158"/>
                    <a:pt x="116" y="167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  <a:moveTo>
                    <a:pt x="200" y="825"/>
                  </a:moveTo>
                  <a:lnTo>
                    <a:pt x="100" y="1025"/>
                  </a:lnTo>
                  <a:lnTo>
                    <a:pt x="0" y="825"/>
                  </a:lnTo>
                  <a:lnTo>
                    <a:pt x="200" y="825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56" name="Freeform 513"/>
            <p:cNvSpPr>
              <a:spLocks noEditPoints="1"/>
            </p:cNvSpPr>
            <p:nvPr/>
          </p:nvSpPr>
          <p:spPr bwMode="auto">
            <a:xfrm>
              <a:off x="3710" y="3636"/>
              <a:ext cx="34" cy="207"/>
            </a:xfrm>
            <a:custGeom>
              <a:avLst/>
              <a:gdLst>
                <a:gd name="T0" fmla="*/ 0 w 200"/>
                <a:gd name="T1" fmla="*/ 0 h 1258"/>
                <a:gd name="T2" fmla="*/ 0 w 200"/>
                <a:gd name="T3" fmla="*/ 0 h 1258"/>
                <a:gd name="T4" fmla="*/ 0 w 200"/>
                <a:gd name="T5" fmla="*/ 0 h 1258"/>
                <a:gd name="T6" fmla="*/ 0 w 200"/>
                <a:gd name="T7" fmla="*/ 0 h 1258"/>
                <a:gd name="T8" fmla="*/ 0 w 200"/>
                <a:gd name="T9" fmla="*/ 0 h 1258"/>
                <a:gd name="T10" fmla="*/ 0 w 200"/>
                <a:gd name="T11" fmla="*/ 0 h 1258"/>
                <a:gd name="T12" fmla="*/ 0 w 200"/>
                <a:gd name="T13" fmla="*/ 0 h 1258"/>
                <a:gd name="T14" fmla="*/ 0 w 200"/>
                <a:gd name="T15" fmla="*/ 0 h 1258"/>
                <a:gd name="T16" fmla="*/ 0 w 200"/>
                <a:gd name="T17" fmla="*/ 0 h 1258"/>
                <a:gd name="T18" fmla="*/ 0 w 200"/>
                <a:gd name="T19" fmla="*/ 0 h 1258"/>
                <a:gd name="T20" fmla="*/ 0 w 200"/>
                <a:gd name="T21" fmla="*/ 0 h 1258"/>
                <a:gd name="T22" fmla="*/ 0 w 200"/>
                <a:gd name="T23" fmla="*/ 0 h 1258"/>
                <a:gd name="T24" fmla="*/ 0 w 200"/>
                <a:gd name="T25" fmla="*/ 0 h 1258"/>
                <a:gd name="T26" fmla="*/ 0 w 200"/>
                <a:gd name="T27" fmla="*/ 0 h 1258"/>
                <a:gd name="T28" fmla="*/ 0 w 200"/>
                <a:gd name="T29" fmla="*/ 0 h 1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258"/>
                <a:gd name="T47" fmla="*/ 200 w 200"/>
                <a:gd name="T48" fmla="*/ 1258 h 12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258">
                  <a:moveTo>
                    <a:pt x="116" y="167"/>
                  </a:moveTo>
                  <a:lnTo>
                    <a:pt x="116" y="1092"/>
                  </a:lnTo>
                  <a:cubicBezTo>
                    <a:pt x="116" y="1101"/>
                    <a:pt x="109" y="1108"/>
                    <a:pt x="100" y="1108"/>
                  </a:cubicBezTo>
                  <a:cubicBezTo>
                    <a:pt x="91" y="1108"/>
                    <a:pt x="83" y="1101"/>
                    <a:pt x="83" y="1092"/>
                  </a:cubicBezTo>
                  <a:lnTo>
                    <a:pt x="83" y="167"/>
                  </a:lnTo>
                  <a:cubicBezTo>
                    <a:pt x="83" y="158"/>
                    <a:pt x="91" y="150"/>
                    <a:pt x="100" y="150"/>
                  </a:cubicBezTo>
                  <a:cubicBezTo>
                    <a:pt x="109" y="150"/>
                    <a:pt x="116" y="158"/>
                    <a:pt x="116" y="167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  <a:moveTo>
                    <a:pt x="200" y="1058"/>
                  </a:moveTo>
                  <a:lnTo>
                    <a:pt x="100" y="1258"/>
                  </a:lnTo>
                  <a:lnTo>
                    <a:pt x="0" y="1058"/>
                  </a:lnTo>
                  <a:lnTo>
                    <a:pt x="200" y="105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757" name="Group 514"/>
            <p:cNvGrpSpPr>
              <a:grpSpLocks/>
            </p:cNvGrpSpPr>
            <p:nvPr/>
          </p:nvGrpSpPr>
          <p:grpSpPr bwMode="auto">
            <a:xfrm>
              <a:off x="2925" y="3515"/>
              <a:ext cx="277" cy="114"/>
              <a:chOff x="2315" y="3397"/>
              <a:chExt cx="324" cy="133"/>
            </a:xfrm>
          </p:grpSpPr>
          <p:sp>
            <p:nvSpPr>
              <p:cNvPr id="147991" name="Freeform 515"/>
              <p:cNvSpPr>
                <a:spLocks/>
              </p:cNvSpPr>
              <p:nvPr/>
            </p:nvSpPr>
            <p:spPr bwMode="auto">
              <a:xfrm>
                <a:off x="2315" y="3397"/>
                <a:ext cx="324" cy="133"/>
              </a:xfrm>
              <a:custGeom>
                <a:avLst/>
                <a:gdLst>
                  <a:gd name="T0" fmla="*/ 0 w 3375"/>
                  <a:gd name="T1" fmla="*/ 0 h 1392"/>
                  <a:gd name="T2" fmla="*/ 0 w 3375"/>
                  <a:gd name="T3" fmla="*/ 0 h 1392"/>
                  <a:gd name="T4" fmla="*/ 0 w 3375"/>
                  <a:gd name="T5" fmla="*/ 0 h 1392"/>
                  <a:gd name="T6" fmla="*/ 0 w 3375"/>
                  <a:gd name="T7" fmla="*/ 0 h 1392"/>
                  <a:gd name="T8" fmla="*/ 0 w 3375"/>
                  <a:gd name="T9" fmla="*/ 0 h 1392"/>
                  <a:gd name="T10" fmla="*/ 0 w 3375"/>
                  <a:gd name="T11" fmla="*/ 0 h 1392"/>
                  <a:gd name="T12" fmla="*/ 0 w 3375"/>
                  <a:gd name="T13" fmla="*/ 0 h 1392"/>
                  <a:gd name="T14" fmla="*/ 0 w 3375"/>
                  <a:gd name="T15" fmla="*/ 0 h 1392"/>
                  <a:gd name="T16" fmla="*/ 0 w 3375"/>
                  <a:gd name="T17" fmla="*/ 0 h 1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392"/>
                  <a:gd name="T29" fmla="*/ 3375 w 3375"/>
                  <a:gd name="T30" fmla="*/ 1392 h 1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392">
                    <a:moveTo>
                      <a:pt x="232" y="0"/>
                    </a:moveTo>
                    <a:cubicBezTo>
                      <a:pt x="104" y="0"/>
                      <a:pt x="0" y="104"/>
                      <a:pt x="0" y="232"/>
                    </a:cubicBezTo>
                    <a:lnTo>
                      <a:pt x="0" y="1160"/>
                    </a:lnTo>
                    <a:cubicBezTo>
                      <a:pt x="0" y="1288"/>
                      <a:pt x="104" y="1392"/>
                      <a:pt x="232" y="1392"/>
                    </a:cubicBezTo>
                    <a:lnTo>
                      <a:pt x="3143" y="1392"/>
                    </a:lnTo>
                    <a:cubicBezTo>
                      <a:pt x="3271" y="1392"/>
                      <a:pt x="3375" y="1288"/>
                      <a:pt x="3375" y="1160"/>
                    </a:cubicBezTo>
                    <a:lnTo>
                      <a:pt x="3375" y="232"/>
                    </a:lnTo>
                    <a:cubicBezTo>
                      <a:pt x="3375" y="104"/>
                      <a:pt x="3271" y="0"/>
                      <a:pt x="3143" y="0"/>
                    </a:cubicBez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2" name="Freeform 516"/>
              <p:cNvSpPr>
                <a:spLocks/>
              </p:cNvSpPr>
              <p:nvPr/>
            </p:nvSpPr>
            <p:spPr bwMode="auto">
              <a:xfrm>
                <a:off x="2315" y="3397"/>
                <a:ext cx="324" cy="133"/>
              </a:xfrm>
              <a:custGeom>
                <a:avLst/>
                <a:gdLst>
                  <a:gd name="T0" fmla="*/ 0 w 3375"/>
                  <a:gd name="T1" fmla="*/ 0 h 1392"/>
                  <a:gd name="T2" fmla="*/ 0 w 3375"/>
                  <a:gd name="T3" fmla="*/ 0 h 1392"/>
                  <a:gd name="T4" fmla="*/ 0 w 3375"/>
                  <a:gd name="T5" fmla="*/ 0 h 1392"/>
                  <a:gd name="T6" fmla="*/ 0 w 3375"/>
                  <a:gd name="T7" fmla="*/ 0 h 1392"/>
                  <a:gd name="T8" fmla="*/ 0 w 3375"/>
                  <a:gd name="T9" fmla="*/ 0 h 1392"/>
                  <a:gd name="T10" fmla="*/ 0 w 3375"/>
                  <a:gd name="T11" fmla="*/ 0 h 1392"/>
                  <a:gd name="T12" fmla="*/ 0 w 3375"/>
                  <a:gd name="T13" fmla="*/ 0 h 1392"/>
                  <a:gd name="T14" fmla="*/ 0 w 3375"/>
                  <a:gd name="T15" fmla="*/ 0 h 1392"/>
                  <a:gd name="T16" fmla="*/ 0 w 3375"/>
                  <a:gd name="T17" fmla="*/ 0 h 1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392"/>
                  <a:gd name="T29" fmla="*/ 3375 w 3375"/>
                  <a:gd name="T30" fmla="*/ 1392 h 1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392">
                    <a:moveTo>
                      <a:pt x="232" y="0"/>
                    </a:moveTo>
                    <a:cubicBezTo>
                      <a:pt x="104" y="0"/>
                      <a:pt x="0" y="104"/>
                      <a:pt x="0" y="232"/>
                    </a:cubicBezTo>
                    <a:lnTo>
                      <a:pt x="0" y="1160"/>
                    </a:lnTo>
                    <a:cubicBezTo>
                      <a:pt x="0" y="1288"/>
                      <a:pt x="104" y="1392"/>
                      <a:pt x="232" y="1392"/>
                    </a:cubicBezTo>
                    <a:lnTo>
                      <a:pt x="3143" y="1392"/>
                    </a:lnTo>
                    <a:cubicBezTo>
                      <a:pt x="3271" y="1392"/>
                      <a:pt x="3375" y="1288"/>
                      <a:pt x="3375" y="1160"/>
                    </a:cubicBezTo>
                    <a:lnTo>
                      <a:pt x="3375" y="232"/>
                    </a:lnTo>
                    <a:cubicBezTo>
                      <a:pt x="3375" y="104"/>
                      <a:pt x="3271" y="0"/>
                      <a:pt x="3143" y="0"/>
                    </a:cubicBezTo>
                    <a:lnTo>
                      <a:pt x="232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58" name="Rectangle 517"/>
            <p:cNvSpPr>
              <a:spLocks noChangeArrowheads="1"/>
            </p:cNvSpPr>
            <p:nvPr/>
          </p:nvSpPr>
          <p:spPr bwMode="auto">
            <a:xfrm>
              <a:off x="3014" y="3538"/>
              <a:ext cx="12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General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59" name="Rectangle 518"/>
            <p:cNvSpPr>
              <a:spLocks noChangeArrowheads="1"/>
            </p:cNvSpPr>
            <p:nvPr/>
          </p:nvSpPr>
          <p:spPr bwMode="auto">
            <a:xfrm>
              <a:off x="2987" y="3571"/>
              <a:ext cx="181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Purpose I/O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60" name="Group 519"/>
            <p:cNvGrpSpPr>
              <a:grpSpLocks/>
            </p:cNvGrpSpPr>
            <p:nvPr/>
          </p:nvGrpSpPr>
          <p:grpSpPr bwMode="auto">
            <a:xfrm>
              <a:off x="2952" y="3529"/>
              <a:ext cx="277" cy="114"/>
              <a:chOff x="2346" y="3413"/>
              <a:chExt cx="324" cy="134"/>
            </a:xfrm>
          </p:grpSpPr>
          <p:sp>
            <p:nvSpPr>
              <p:cNvPr id="147989" name="Freeform 520"/>
              <p:cNvSpPr>
                <a:spLocks/>
              </p:cNvSpPr>
              <p:nvPr/>
            </p:nvSpPr>
            <p:spPr bwMode="auto">
              <a:xfrm>
                <a:off x="2346" y="3413"/>
                <a:ext cx="324" cy="134"/>
              </a:xfrm>
              <a:custGeom>
                <a:avLst/>
                <a:gdLst>
                  <a:gd name="T0" fmla="*/ 0 w 3375"/>
                  <a:gd name="T1" fmla="*/ 0 h 1400"/>
                  <a:gd name="T2" fmla="*/ 0 w 3375"/>
                  <a:gd name="T3" fmla="*/ 0 h 1400"/>
                  <a:gd name="T4" fmla="*/ 0 w 3375"/>
                  <a:gd name="T5" fmla="*/ 0 h 1400"/>
                  <a:gd name="T6" fmla="*/ 0 w 3375"/>
                  <a:gd name="T7" fmla="*/ 0 h 1400"/>
                  <a:gd name="T8" fmla="*/ 0 w 3375"/>
                  <a:gd name="T9" fmla="*/ 0 h 1400"/>
                  <a:gd name="T10" fmla="*/ 0 w 3375"/>
                  <a:gd name="T11" fmla="*/ 0 h 1400"/>
                  <a:gd name="T12" fmla="*/ 0 w 3375"/>
                  <a:gd name="T13" fmla="*/ 0 h 1400"/>
                  <a:gd name="T14" fmla="*/ 0 w 3375"/>
                  <a:gd name="T15" fmla="*/ 0 h 1400"/>
                  <a:gd name="T16" fmla="*/ 0 w 3375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400"/>
                  <a:gd name="T29" fmla="*/ 3375 w 3375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400">
                    <a:moveTo>
                      <a:pt x="233" y="0"/>
                    </a:moveTo>
                    <a:cubicBezTo>
                      <a:pt x="104" y="0"/>
                      <a:pt x="0" y="105"/>
                      <a:pt x="0" y="233"/>
                    </a:cubicBezTo>
                    <a:lnTo>
                      <a:pt x="0" y="1167"/>
                    </a:lnTo>
                    <a:cubicBezTo>
                      <a:pt x="0" y="1296"/>
                      <a:pt x="104" y="1400"/>
                      <a:pt x="233" y="1400"/>
                    </a:cubicBezTo>
                    <a:lnTo>
                      <a:pt x="3141" y="1400"/>
                    </a:lnTo>
                    <a:cubicBezTo>
                      <a:pt x="3270" y="1400"/>
                      <a:pt x="3375" y="1296"/>
                      <a:pt x="3375" y="1167"/>
                    </a:cubicBezTo>
                    <a:lnTo>
                      <a:pt x="3375" y="233"/>
                    </a:lnTo>
                    <a:cubicBezTo>
                      <a:pt x="3375" y="105"/>
                      <a:pt x="3270" y="0"/>
                      <a:pt x="3141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0" name="Freeform 521"/>
              <p:cNvSpPr>
                <a:spLocks/>
              </p:cNvSpPr>
              <p:nvPr/>
            </p:nvSpPr>
            <p:spPr bwMode="auto">
              <a:xfrm>
                <a:off x="2346" y="3413"/>
                <a:ext cx="324" cy="134"/>
              </a:xfrm>
              <a:custGeom>
                <a:avLst/>
                <a:gdLst>
                  <a:gd name="T0" fmla="*/ 0 w 3375"/>
                  <a:gd name="T1" fmla="*/ 0 h 1400"/>
                  <a:gd name="T2" fmla="*/ 0 w 3375"/>
                  <a:gd name="T3" fmla="*/ 0 h 1400"/>
                  <a:gd name="T4" fmla="*/ 0 w 3375"/>
                  <a:gd name="T5" fmla="*/ 0 h 1400"/>
                  <a:gd name="T6" fmla="*/ 0 w 3375"/>
                  <a:gd name="T7" fmla="*/ 0 h 1400"/>
                  <a:gd name="T8" fmla="*/ 0 w 3375"/>
                  <a:gd name="T9" fmla="*/ 0 h 1400"/>
                  <a:gd name="T10" fmla="*/ 0 w 3375"/>
                  <a:gd name="T11" fmla="*/ 0 h 1400"/>
                  <a:gd name="T12" fmla="*/ 0 w 3375"/>
                  <a:gd name="T13" fmla="*/ 0 h 1400"/>
                  <a:gd name="T14" fmla="*/ 0 w 3375"/>
                  <a:gd name="T15" fmla="*/ 0 h 1400"/>
                  <a:gd name="T16" fmla="*/ 0 w 3375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400"/>
                  <a:gd name="T29" fmla="*/ 3375 w 3375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400">
                    <a:moveTo>
                      <a:pt x="233" y="0"/>
                    </a:moveTo>
                    <a:cubicBezTo>
                      <a:pt x="104" y="0"/>
                      <a:pt x="0" y="105"/>
                      <a:pt x="0" y="233"/>
                    </a:cubicBezTo>
                    <a:lnTo>
                      <a:pt x="0" y="1167"/>
                    </a:lnTo>
                    <a:cubicBezTo>
                      <a:pt x="0" y="1296"/>
                      <a:pt x="104" y="1400"/>
                      <a:pt x="233" y="1400"/>
                    </a:cubicBezTo>
                    <a:lnTo>
                      <a:pt x="3141" y="1400"/>
                    </a:lnTo>
                    <a:cubicBezTo>
                      <a:pt x="3270" y="1400"/>
                      <a:pt x="3375" y="1296"/>
                      <a:pt x="3375" y="1167"/>
                    </a:cubicBezTo>
                    <a:lnTo>
                      <a:pt x="3375" y="233"/>
                    </a:lnTo>
                    <a:cubicBezTo>
                      <a:pt x="3375" y="105"/>
                      <a:pt x="3270" y="0"/>
                      <a:pt x="3141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61" name="Rectangle 522"/>
            <p:cNvSpPr>
              <a:spLocks noChangeArrowheads="1"/>
            </p:cNvSpPr>
            <p:nvPr/>
          </p:nvSpPr>
          <p:spPr bwMode="auto">
            <a:xfrm>
              <a:off x="3039" y="3553"/>
              <a:ext cx="12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General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62" name="Rectangle 523"/>
            <p:cNvSpPr>
              <a:spLocks noChangeArrowheads="1"/>
            </p:cNvSpPr>
            <p:nvPr/>
          </p:nvSpPr>
          <p:spPr bwMode="auto">
            <a:xfrm>
              <a:off x="3014" y="3585"/>
              <a:ext cx="181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Purpose I/O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63" name="Group 524"/>
            <p:cNvGrpSpPr>
              <a:grpSpLocks/>
            </p:cNvGrpSpPr>
            <p:nvPr/>
          </p:nvGrpSpPr>
          <p:grpSpPr bwMode="auto">
            <a:xfrm>
              <a:off x="2978" y="3542"/>
              <a:ext cx="278" cy="114"/>
              <a:chOff x="2377" y="3428"/>
              <a:chExt cx="325" cy="134"/>
            </a:xfrm>
          </p:grpSpPr>
          <p:sp>
            <p:nvSpPr>
              <p:cNvPr id="147987" name="Freeform 525"/>
              <p:cNvSpPr>
                <a:spLocks/>
              </p:cNvSpPr>
              <p:nvPr/>
            </p:nvSpPr>
            <p:spPr bwMode="auto">
              <a:xfrm>
                <a:off x="2377" y="3428"/>
                <a:ext cx="325" cy="134"/>
              </a:xfrm>
              <a:custGeom>
                <a:avLst/>
                <a:gdLst>
                  <a:gd name="T0" fmla="*/ 0 w 3392"/>
                  <a:gd name="T1" fmla="*/ 0 h 1400"/>
                  <a:gd name="T2" fmla="*/ 0 w 3392"/>
                  <a:gd name="T3" fmla="*/ 0 h 1400"/>
                  <a:gd name="T4" fmla="*/ 0 w 3392"/>
                  <a:gd name="T5" fmla="*/ 0 h 1400"/>
                  <a:gd name="T6" fmla="*/ 0 w 3392"/>
                  <a:gd name="T7" fmla="*/ 0 h 1400"/>
                  <a:gd name="T8" fmla="*/ 0 w 3392"/>
                  <a:gd name="T9" fmla="*/ 0 h 1400"/>
                  <a:gd name="T10" fmla="*/ 0 w 3392"/>
                  <a:gd name="T11" fmla="*/ 0 h 1400"/>
                  <a:gd name="T12" fmla="*/ 0 w 3392"/>
                  <a:gd name="T13" fmla="*/ 0 h 1400"/>
                  <a:gd name="T14" fmla="*/ 0 w 3392"/>
                  <a:gd name="T15" fmla="*/ 0 h 1400"/>
                  <a:gd name="T16" fmla="*/ 0 w 3392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2"/>
                  <a:gd name="T28" fmla="*/ 0 h 1400"/>
                  <a:gd name="T29" fmla="*/ 3392 w 339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2" h="1400">
                    <a:moveTo>
                      <a:pt x="234" y="0"/>
                    </a:moveTo>
                    <a:cubicBezTo>
                      <a:pt x="105" y="0"/>
                      <a:pt x="0" y="105"/>
                      <a:pt x="0" y="234"/>
                    </a:cubicBezTo>
                    <a:lnTo>
                      <a:pt x="0" y="1167"/>
                    </a:lnTo>
                    <a:cubicBezTo>
                      <a:pt x="0" y="1296"/>
                      <a:pt x="105" y="1400"/>
                      <a:pt x="234" y="1400"/>
                    </a:cubicBezTo>
                    <a:lnTo>
                      <a:pt x="3159" y="1400"/>
                    </a:lnTo>
                    <a:cubicBezTo>
                      <a:pt x="3288" y="1400"/>
                      <a:pt x="3392" y="1296"/>
                      <a:pt x="3392" y="1167"/>
                    </a:cubicBezTo>
                    <a:lnTo>
                      <a:pt x="3392" y="234"/>
                    </a:lnTo>
                    <a:cubicBezTo>
                      <a:pt x="3392" y="105"/>
                      <a:pt x="3288" y="0"/>
                      <a:pt x="3159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8" name="Freeform 526"/>
              <p:cNvSpPr>
                <a:spLocks/>
              </p:cNvSpPr>
              <p:nvPr/>
            </p:nvSpPr>
            <p:spPr bwMode="auto">
              <a:xfrm>
                <a:off x="2377" y="3428"/>
                <a:ext cx="325" cy="134"/>
              </a:xfrm>
              <a:custGeom>
                <a:avLst/>
                <a:gdLst>
                  <a:gd name="T0" fmla="*/ 0 w 3392"/>
                  <a:gd name="T1" fmla="*/ 0 h 1400"/>
                  <a:gd name="T2" fmla="*/ 0 w 3392"/>
                  <a:gd name="T3" fmla="*/ 0 h 1400"/>
                  <a:gd name="T4" fmla="*/ 0 w 3392"/>
                  <a:gd name="T5" fmla="*/ 0 h 1400"/>
                  <a:gd name="T6" fmla="*/ 0 w 3392"/>
                  <a:gd name="T7" fmla="*/ 0 h 1400"/>
                  <a:gd name="T8" fmla="*/ 0 w 3392"/>
                  <a:gd name="T9" fmla="*/ 0 h 1400"/>
                  <a:gd name="T10" fmla="*/ 0 w 3392"/>
                  <a:gd name="T11" fmla="*/ 0 h 1400"/>
                  <a:gd name="T12" fmla="*/ 0 w 3392"/>
                  <a:gd name="T13" fmla="*/ 0 h 1400"/>
                  <a:gd name="T14" fmla="*/ 0 w 3392"/>
                  <a:gd name="T15" fmla="*/ 0 h 1400"/>
                  <a:gd name="T16" fmla="*/ 0 w 3392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2"/>
                  <a:gd name="T28" fmla="*/ 0 h 1400"/>
                  <a:gd name="T29" fmla="*/ 3392 w 339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2" h="1400">
                    <a:moveTo>
                      <a:pt x="234" y="0"/>
                    </a:moveTo>
                    <a:cubicBezTo>
                      <a:pt x="105" y="0"/>
                      <a:pt x="0" y="105"/>
                      <a:pt x="0" y="234"/>
                    </a:cubicBezTo>
                    <a:lnTo>
                      <a:pt x="0" y="1167"/>
                    </a:lnTo>
                    <a:cubicBezTo>
                      <a:pt x="0" y="1296"/>
                      <a:pt x="105" y="1400"/>
                      <a:pt x="234" y="1400"/>
                    </a:cubicBezTo>
                    <a:lnTo>
                      <a:pt x="3159" y="1400"/>
                    </a:lnTo>
                    <a:cubicBezTo>
                      <a:pt x="3288" y="1400"/>
                      <a:pt x="3392" y="1296"/>
                      <a:pt x="3392" y="1167"/>
                    </a:cubicBezTo>
                    <a:lnTo>
                      <a:pt x="3392" y="234"/>
                    </a:lnTo>
                    <a:cubicBezTo>
                      <a:pt x="3392" y="105"/>
                      <a:pt x="3288" y="0"/>
                      <a:pt x="3159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64" name="Rectangle 527"/>
            <p:cNvSpPr>
              <a:spLocks noChangeArrowheads="1"/>
            </p:cNvSpPr>
            <p:nvPr/>
          </p:nvSpPr>
          <p:spPr bwMode="auto">
            <a:xfrm>
              <a:off x="3067" y="3565"/>
              <a:ext cx="12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General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65" name="Rectangle 528"/>
            <p:cNvSpPr>
              <a:spLocks noChangeArrowheads="1"/>
            </p:cNvSpPr>
            <p:nvPr/>
          </p:nvSpPr>
          <p:spPr bwMode="auto">
            <a:xfrm>
              <a:off x="3041" y="3599"/>
              <a:ext cx="181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Purpose I/O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66" name="Group 529"/>
            <p:cNvGrpSpPr>
              <a:grpSpLocks/>
            </p:cNvGrpSpPr>
            <p:nvPr/>
          </p:nvGrpSpPr>
          <p:grpSpPr bwMode="auto">
            <a:xfrm>
              <a:off x="3005" y="3555"/>
              <a:ext cx="276" cy="115"/>
              <a:chOff x="2408" y="3444"/>
              <a:chExt cx="323" cy="134"/>
            </a:xfrm>
          </p:grpSpPr>
          <p:sp>
            <p:nvSpPr>
              <p:cNvPr id="147985" name="Freeform 530"/>
              <p:cNvSpPr>
                <a:spLocks/>
              </p:cNvSpPr>
              <p:nvPr/>
            </p:nvSpPr>
            <p:spPr bwMode="auto">
              <a:xfrm>
                <a:off x="2408" y="3444"/>
                <a:ext cx="323" cy="134"/>
              </a:xfrm>
              <a:custGeom>
                <a:avLst/>
                <a:gdLst>
                  <a:gd name="T0" fmla="*/ 0 w 1687"/>
                  <a:gd name="T1" fmla="*/ 0 h 696"/>
                  <a:gd name="T2" fmla="*/ 0 w 1687"/>
                  <a:gd name="T3" fmla="*/ 0 h 696"/>
                  <a:gd name="T4" fmla="*/ 0 w 1687"/>
                  <a:gd name="T5" fmla="*/ 0 h 696"/>
                  <a:gd name="T6" fmla="*/ 0 w 1687"/>
                  <a:gd name="T7" fmla="*/ 0 h 696"/>
                  <a:gd name="T8" fmla="*/ 0 w 1687"/>
                  <a:gd name="T9" fmla="*/ 0 h 696"/>
                  <a:gd name="T10" fmla="*/ 0 w 1687"/>
                  <a:gd name="T11" fmla="*/ 0 h 696"/>
                  <a:gd name="T12" fmla="*/ 0 w 1687"/>
                  <a:gd name="T13" fmla="*/ 0 h 696"/>
                  <a:gd name="T14" fmla="*/ 0 w 1687"/>
                  <a:gd name="T15" fmla="*/ 0 h 696"/>
                  <a:gd name="T16" fmla="*/ 0 w 1687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7"/>
                  <a:gd name="T28" fmla="*/ 0 h 696"/>
                  <a:gd name="T29" fmla="*/ 1687 w 1687"/>
                  <a:gd name="T30" fmla="*/ 696 h 6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7" h="696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lnTo>
                      <a:pt x="0" y="580"/>
                    </a:lnTo>
                    <a:cubicBezTo>
                      <a:pt x="0" y="644"/>
                      <a:pt x="52" y="696"/>
                      <a:pt x="116" y="696"/>
                    </a:cubicBezTo>
                    <a:lnTo>
                      <a:pt x="1571" y="696"/>
                    </a:lnTo>
                    <a:cubicBezTo>
                      <a:pt x="1636" y="696"/>
                      <a:pt x="1687" y="644"/>
                      <a:pt x="1687" y="580"/>
                    </a:cubicBezTo>
                    <a:lnTo>
                      <a:pt x="1687" y="116"/>
                    </a:lnTo>
                    <a:cubicBezTo>
                      <a:pt x="1687" y="52"/>
                      <a:pt x="1636" y="0"/>
                      <a:pt x="1571" y="0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C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6" name="Freeform 531"/>
              <p:cNvSpPr>
                <a:spLocks/>
              </p:cNvSpPr>
              <p:nvPr/>
            </p:nvSpPr>
            <p:spPr bwMode="auto">
              <a:xfrm>
                <a:off x="2408" y="3444"/>
                <a:ext cx="323" cy="134"/>
              </a:xfrm>
              <a:custGeom>
                <a:avLst/>
                <a:gdLst>
                  <a:gd name="T0" fmla="*/ 0 w 1687"/>
                  <a:gd name="T1" fmla="*/ 0 h 696"/>
                  <a:gd name="T2" fmla="*/ 0 w 1687"/>
                  <a:gd name="T3" fmla="*/ 0 h 696"/>
                  <a:gd name="T4" fmla="*/ 0 w 1687"/>
                  <a:gd name="T5" fmla="*/ 0 h 696"/>
                  <a:gd name="T6" fmla="*/ 0 w 1687"/>
                  <a:gd name="T7" fmla="*/ 0 h 696"/>
                  <a:gd name="T8" fmla="*/ 0 w 1687"/>
                  <a:gd name="T9" fmla="*/ 0 h 696"/>
                  <a:gd name="T10" fmla="*/ 0 w 1687"/>
                  <a:gd name="T11" fmla="*/ 0 h 696"/>
                  <a:gd name="T12" fmla="*/ 0 w 1687"/>
                  <a:gd name="T13" fmla="*/ 0 h 696"/>
                  <a:gd name="T14" fmla="*/ 0 w 1687"/>
                  <a:gd name="T15" fmla="*/ 0 h 696"/>
                  <a:gd name="T16" fmla="*/ 0 w 1687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7"/>
                  <a:gd name="T28" fmla="*/ 0 h 696"/>
                  <a:gd name="T29" fmla="*/ 1687 w 1687"/>
                  <a:gd name="T30" fmla="*/ 696 h 6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7" h="696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lnTo>
                      <a:pt x="0" y="580"/>
                    </a:lnTo>
                    <a:cubicBezTo>
                      <a:pt x="0" y="644"/>
                      <a:pt x="52" y="696"/>
                      <a:pt x="116" y="696"/>
                    </a:cubicBezTo>
                    <a:lnTo>
                      <a:pt x="1571" y="696"/>
                    </a:lnTo>
                    <a:cubicBezTo>
                      <a:pt x="1636" y="696"/>
                      <a:pt x="1687" y="644"/>
                      <a:pt x="1687" y="580"/>
                    </a:cubicBezTo>
                    <a:lnTo>
                      <a:pt x="1687" y="116"/>
                    </a:lnTo>
                    <a:cubicBezTo>
                      <a:pt x="1687" y="52"/>
                      <a:pt x="1636" y="0"/>
                      <a:pt x="1571" y="0"/>
                    </a:cubicBezTo>
                    <a:lnTo>
                      <a:pt x="116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67" name="Rectangle 532"/>
            <p:cNvSpPr>
              <a:spLocks noChangeArrowheads="1"/>
            </p:cNvSpPr>
            <p:nvPr/>
          </p:nvSpPr>
          <p:spPr bwMode="auto">
            <a:xfrm>
              <a:off x="3088" y="3562"/>
              <a:ext cx="11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GPIO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68" name="Rectangle 533"/>
            <p:cNvSpPr>
              <a:spLocks noChangeArrowheads="1"/>
            </p:cNvSpPr>
            <p:nvPr/>
          </p:nvSpPr>
          <p:spPr bwMode="auto">
            <a:xfrm>
              <a:off x="3118" y="3616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(8)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69" name="Group 534"/>
            <p:cNvGrpSpPr>
              <a:grpSpLocks/>
            </p:cNvGrpSpPr>
            <p:nvPr/>
          </p:nvGrpSpPr>
          <p:grpSpPr bwMode="auto">
            <a:xfrm>
              <a:off x="2925" y="3515"/>
              <a:ext cx="277" cy="114"/>
              <a:chOff x="2315" y="3397"/>
              <a:chExt cx="324" cy="133"/>
            </a:xfrm>
          </p:grpSpPr>
          <p:sp>
            <p:nvSpPr>
              <p:cNvPr id="147983" name="Freeform 535"/>
              <p:cNvSpPr>
                <a:spLocks/>
              </p:cNvSpPr>
              <p:nvPr/>
            </p:nvSpPr>
            <p:spPr bwMode="auto">
              <a:xfrm>
                <a:off x="2315" y="3397"/>
                <a:ext cx="324" cy="133"/>
              </a:xfrm>
              <a:custGeom>
                <a:avLst/>
                <a:gdLst>
                  <a:gd name="T0" fmla="*/ 0 w 3375"/>
                  <a:gd name="T1" fmla="*/ 0 h 1392"/>
                  <a:gd name="T2" fmla="*/ 0 w 3375"/>
                  <a:gd name="T3" fmla="*/ 0 h 1392"/>
                  <a:gd name="T4" fmla="*/ 0 w 3375"/>
                  <a:gd name="T5" fmla="*/ 0 h 1392"/>
                  <a:gd name="T6" fmla="*/ 0 w 3375"/>
                  <a:gd name="T7" fmla="*/ 0 h 1392"/>
                  <a:gd name="T8" fmla="*/ 0 w 3375"/>
                  <a:gd name="T9" fmla="*/ 0 h 1392"/>
                  <a:gd name="T10" fmla="*/ 0 w 3375"/>
                  <a:gd name="T11" fmla="*/ 0 h 1392"/>
                  <a:gd name="T12" fmla="*/ 0 w 3375"/>
                  <a:gd name="T13" fmla="*/ 0 h 1392"/>
                  <a:gd name="T14" fmla="*/ 0 w 3375"/>
                  <a:gd name="T15" fmla="*/ 0 h 1392"/>
                  <a:gd name="T16" fmla="*/ 0 w 3375"/>
                  <a:gd name="T17" fmla="*/ 0 h 1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392"/>
                  <a:gd name="T29" fmla="*/ 3375 w 3375"/>
                  <a:gd name="T30" fmla="*/ 1392 h 1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392">
                    <a:moveTo>
                      <a:pt x="232" y="0"/>
                    </a:moveTo>
                    <a:cubicBezTo>
                      <a:pt x="104" y="0"/>
                      <a:pt x="0" y="104"/>
                      <a:pt x="0" y="232"/>
                    </a:cubicBezTo>
                    <a:lnTo>
                      <a:pt x="0" y="1160"/>
                    </a:lnTo>
                    <a:cubicBezTo>
                      <a:pt x="0" y="1288"/>
                      <a:pt x="104" y="1392"/>
                      <a:pt x="232" y="1392"/>
                    </a:cubicBezTo>
                    <a:lnTo>
                      <a:pt x="3143" y="1392"/>
                    </a:lnTo>
                    <a:cubicBezTo>
                      <a:pt x="3271" y="1392"/>
                      <a:pt x="3375" y="1288"/>
                      <a:pt x="3375" y="1160"/>
                    </a:cubicBezTo>
                    <a:lnTo>
                      <a:pt x="3375" y="232"/>
                    </a:lnTo>
                    <a:cubicBezTo>
                      <a:pt x="3375" y="104"/>
                      <a:pt x="3271" y="0"/>
                      <a:pt x="3143" y="0"/>
                    </a:cubicBez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4" name="Freeform 536"/>
              <p:cNvSpPr>
                <a:spLocks/>
              </p:cNvSpPr>
              <p:nvPr/>
            </p:nvSpPr>
            <p:spPr bwMode="auto">
              <a:xfrm>
                <a:off x="2315" y="3397"/>
                <a:ext cx="324" cy="133"/>
              </a:xfrm>
              <a:custGeom>
                <a:avLst/>
                <a:gdLst>
                  <a:gd name="T0" fmla="*/ 0 w 3375"/>
                  <a:gd name="T1" fmla="*/ 0 h 1392"/>
                  <a:gd name="T2" fmla="*/ 0 w 3375"/>
                  <a:gd name="T3" fmla="*/ 0 h 1392"/>
                  <a:gd name="T4" fmla="*/ 0 w 3375"/>
                  <a:gd name="T5" fmla="*/ 0 h 1392"/>
                  <a:gd name="T6" fmla="*/ 0 w 3375"/>
                  <a:gd name="T7" fmla="*/ 0 h 1392"/>
                  <a:gd name="T8" fmla="*/ 0 w 3375"/>
                  <a:gd name="T9" fmla="*/ 0 h 1392"/>
                  <a:gd name="T10" fmla="*/ 0 w 3375"/>
                  <a:gd name="T11" fmla="*/ 0 h 1392"/>
                  <a:gd name="T12" fmla="*/ 0 w 3375"/>
                  <a:gd name="T13" fmla="*/ 0 h 1392"/>
                  <a:gd name="T14" fmla="*/ 0 w 3375"/>
                  <a:gd name="T15" fmla="*/ 0 h 1392"/>
                  <a:gd name="T16" fmla="*/ 0 w 3375"/>
                  <a:gd name="T17" fmla="*/ 0 h 1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392"/>
                  <a:gd name="T29" fmla="*/ 3375 w 3375"/>
                  <a:gd name="T30" fmla="*/ 1392 h 1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392">
                    <a:moveTo>
                      <a:pt x="232" y="0"/>
                    </a:moveTo>
                    <a:cubicBezTo>
                      <a:pt x="104" y="0"/>
                      <a:pt x="0" y="104"/>
                      <a:pt x="0" y="232"/>
                    </a:cubicBezTo>
                    <a:lnTo>
                      <a:pt x="0" y="1160"/>
                    </a:lnTo>
                    <a:cubicBezTo>
                      <a:pt x="0" y="1288"/>
                      <a:pt x="104" y="1392"/>
                      <a:pt x="232" y="1392"/>
                    </a:cubicBezTo>
                    <a:lnTo>
                      <a:pt x="3143" y="1392"/>
                    </a:lnTo>
                    <a:cubicBezTo>
                      <a:pt x="3271" y="1392"/>
                      <a:pt x="3375" y="1288"/>
                      <a:pt x="3375" y="1160"/>
                    </a:cubicBezTo>
                    <a:lnTo>
                      <a:pt x="3375" y="232"/>
                    </a:lnTo>
                    <a:cubicBezTo>
                      <a:pt x="3375" y="104"/>
                      <a:pt x="3271" y="0"/>
                      <a:pt x="3143" y="0"/>
                    </a:cubicBez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70" name="Rectangle 537"/>
            <p:cNvSpPr>
              <a:spLocks noChangeArrowheads="1"/>
            </p:cNvSpPr>
            <p:nvPr/>
          </p:nvSpPr>
          <p:spPr bwMode="auto">
            <a:xfrm>
              <a:off x="3014" y="3538"/>
              <a:ext cx="12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General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71" name="Rectangle 538"/>
            <p:cNvSpPr>
              <a:spLocks noChangeArrowheads="1"/>
            </p:cNvSpPr>
            <p:nvPr/>
          </p:nvSpPr>
          <p:spPr bwMode="auto">
            <a:xfrm>
              <a:off x="2987" y="3571"/>
              <a:ext cx="181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Purpose I/O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72" name="Group 539"/>
            <p:cNvGrpSpPr>
              <a:grpSpLocks/>
            </p:cNvGrpSpPr>
            <p:nvPr/>
          </p:nvGrpSpPr>
          <p:grpSpPr bwMode="auto">
            <a:xfrm>
              <a:off x="2952" y="3529"/>
              <a:ext cx="277" cy="114"/>
              <a:chOff x="2346" y="3413"/>
              <a:chExt cx="324" cy="134"/>
            </a:xfrm>
          </p:grpSpPr>
          <p:sp>
            <p:nvSpPr>
              <p:cNvPr id="147981" name="Freeform 540"/>
              <p:cNvSpPr>
                <a:spLocks/>
              </p:cNvSpPr>
              <p:nvPr/>
            </p:nvSpPr>
            <p:spPr bwMode="auto">
              <a:xfrm>
                <a:off x="2346" y="3413"/>
                <a:ext cx="324" cy="134"/>
              </a:xfrm>
              <a:custGeom>
                <a:avLst/>
                <a:gdLst>
                  <a:gd name="T0" fmla="*/ 0 w 3375"/>
                  <a:gd name="T1" fmla="*/ 0 h 1400"/>
                  <a:gd name="T2" fmla="*/ 0 w 3375"/>
                  <a:gd name="T3" fmla="*/ 0 h 1400"/>
                  <a:gd name="T4" fmla="*/ 0 w 3375"/>
                  <a:gd name="T5" fmla="*/ 0 h 1400"/>
                  <a:gd name="T6" fmla="*/ 0 w 3375"/>
                  <a:gd name="T7" fmla="*/ 0 h 1400"/>
                  <a:gd name="T8" fmla="*/ 0 w 3375"/>
                  <a:gd name="T9" fmla="*/ 0 h 1400"/>
                  <a:gd name="T10" fmla="*/ 0 w 3375"/>
                  <a:gd name="T11" fmla="*/ 0 h 1400"/>
                  <a:gd name="T12" fmla="*/ 0 w 3375"/>
                  <a:gd name="T13" fmla="*/ 0 h 1400"/>
                  <a:gd name="T14" fmla="*/ 0 w 3375"/>
                  <a:gd name="T15" fmla="*/ 0 h 1400"/>
                  <a:gd name="T16" fmla="*/ 0 w 3375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400"/>
                  <a:gd name="T29" fmla="*/ 3375 w 3375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400">
                    <a:moveTo>
                      <a:pt x="233" y="0"/>
                    </a:moveTo>
                    <a:cubicBezTo>
                      <a:pt x="104" y="0"/>
                      <a:pt x="0" y="105"/>
                      <a:pt x="0" y="233"/>
                    </a:cubicBezTo>
                    <a:lnTo>
                      <a:pt x="0" y="1167"/>
                    </a:lnTo>
                    <a:cubicBezTo>
                      <a:pt x="0" y="1296"/>
                      <a:pt x="104" y="1400"/>
                      <a:pt x="233" y="1400"/>
                    </a:cubicBezTo>
                    <a:lnTo>
                      <a:pt x="3141" y="1400"/>
                    </a:lnTo>
                    <a:cubicBezTo>
                      <a:pt x="3270" y="1400"/>
                      <a:pt x="3375" y="1296"/>
                      <a:pt x="3375" y="1167"/>
                    </a:cubicBezTo>
                    <a:lnTo>
                      <a:pt x="3375" y="233"/>
                    </a:lnTo>
                    <a:cubicBezTo>
                      <a:pt x="3375" y="105"/>
                      <a:pt x="3270" y="0"/>
                      <a:pt x="3141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2" name="Freeform 541"/>
              <p:cNvSpPr>
                <a:spLocks/>
              </p:cNvSpPr>
              <p:nvPr/>
            </p:nvSpPr>
            <p:spPr bwMode="auto">
              <a:xfrm>
                <a:off x="2346" y="3413"/>
                <a:ext cx="324" cy="134"/>
              </a:xfrm>
              <a:custGeom>
                <a:avLst/>
                <a:gdLst>
                  <a:gd name="T0" fmla="*/ 0 w 3375"/>
                  <a:gd name="T1" fmla="*/ 0 h 1400"/>
                  <a:gd name="T2" fmla="*/ 0 w 3375"/>
                  <a:gd name="T3" fmla="*/ 0 h 1400"/>
                  <a:gd name="T4" fmla="*/ 0 w 3375"/>
                  <a:gd name="T5" fmla="*/ 0 h 1400"/>
                  <a:gd name="T6" fmla="*/ 0 w 3375"/>
                  <a:gd name="T7" fmla="*/ 0 h 1400"/>
                  <a:gd name="T8" fmla="*/ 0 w 3375"/>
                  <a:gd name="T9" fmla="*/ 0 h 1400"/>
                  <a:gd name="T10" fmla="*/ 0 w 3375"/>
                  <a:gd name="T11" fmla="*/ 0 h 1400"/>
                  <a:gd name="T12" fmla="*/ 0 w 3375"/>
                  <a:gd name="T13" fmla="*/ 0 h 1400"/>
                  <a:gd name="T14" fmla="*/ 0 w 3375"/>
                  <a:gd name="T15" fmla="*/ 0 h 1400"/>
                  <a:gd name="T16" fmla="*/ 0 w 3375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75"/>
                  <a:gd name="T28" fmla="*/ 0 h 1400"/>
                  <a:gd name="T29" fmla="*/ 3375 w 3375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75" h="1400">
                    <a:moveTo>
                      <a:pt x="233" y="0"/>
                    </a:moveTo>
                    <a:cubicBezTo>
                      <a:pt x="104" y="0"/>
                      <a:pt x="0" y="105"/>
                      <a:pt x="0" y="233"/>
                    </a:cubicBezTo>
                    <a:lnTo>
                      <a:pt x="0" y="1167"/>
                    </a:lnTo>
                    <a:cubicBezTo>
                      <a:pt x="0" y="1296"/>
                      <a:pt x="104" y="1400"/>
                      <a:pt x="233" y="1400"/>
                    </a:cubicBezTo>
                    <a:lnTo>
                      <a:pt x="3141" y="1400"/>
                    </a:lnTo>
                    <a:cubicBezTo>
                      <a:pt x="3270" y="1400"/>
                      <a:pt x="3375" y="1296"/>
                      <a:pt x="3375" y="1167"/>
                    </a:cubicBezTo>
                    <a:lnTo>
                      <a:pt x="3375" y="233"/>
                    </a:lnTo>
                    <a:cubicBezTo>
                      <a:pt x="3375" y="105"/>
                      <a:pt x="3270" y="0"/>
                      <a:pt x="3141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73" name="Rectangle 542"/>
            <p:cNvSpPr>
              <a:spLocks noChangeArrowheads="1"/>
            </p:cNvSpPr>
            <p:nvPr/>
          </p:nvSpPr>
          <p:spPr bwMode="auto">
            <a:xfrm>
              <a:off x="3039" y="3553"/>
              <a:ext cx="12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General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74" name="Rectangle 543"/>
            <p:cNvSpPr>
              <a:spLocks noChangeArrowheads="1"/>
            </p:cNvSpPr>
            <p:nvPr/>
          </p:nvSpPr>
          <p:spPr bwMode="auto">
            <a:xfrm>
              <a:off x="3014" y="3585"/>
              <a:ext cx="181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Purpose I/O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75" name="Group 544"/>
            <p:cNvGrpSpPr>
              <a:grpSpLocks/>
            </p:cNvGrpSpPr>
            <p:nvPr/>
          </p:nvGrpSpPr>
          <p:grpSpPr bwMode="auto">
            <a:xfrm>
              <a:off x="2978" y="3542"/>
              <a:ext cx="278" cy="114"/>
              <a:chOff x="2377" y="3428"/>
              <a:chExt cx="325" cy="134"/>
            </a:xfrm>
          </p:grpSpPr>
          <p:sp>
            <p:nvSpPr>
              <p:cNvPr id="147979" name="Freeform 545"/>
              <p:cNvSpPr>
                <a:spLocks/>
              </p:cNvSpPr>
              <p:nvPr/>
            </p:nvSpPr>
            <p:spPr bwMode="auto">
              <a:xfrm>
                <a:off x="2377" y="3428"/>
                <a:ext cx="325" cy="134"/>
              </a:xfrm>
              <a:custGeom>
                <a:avLst/>
                <a:gdLst>
                  <a:gd name="T0" fmla="*/ 0 w 3392"/>
                  <a:gd name="T1" fmla="*/ 0 h 1400"/>
                  <a:gd name="T2" fmla="*/ 0 w 3392"/>
                  <a:gd name="T3" fmla="*/ 0 h 1400"/>
                  <a:gd name="T4" fmla="*/ 0 w 3392"/>
                  <a:gd name="T5" fmla="*/ 0 h 1400"/>
                  <a:gd name="T6" fmla="*/ 0 w 3392"/>
                  <a:gd name="T7" fmla="*/ 0 h 1400"/>
                  <a:gd name="T8" fmla="*/ 0 w 3392"/>
                  <a:gd name="T9" fmla="*/ 0 h 1400"/>
                  <a:gd name="T10" fmla="*/ 0 w 3392"/>
                  <a:gd name="T11" fmla="*/ 0 h 1400"/>
                  <a:gd name="T12" fmla="*/ 0 w 3392"/>
                  <a:gd name="T13" fmla="*/ 0 h 1400"/>
                  <a:gd name="T14" fmla="*/ 0 w 3392"/>
                  <a:gd name="T15" fmla="*/ 0 h 1400"/>
                  <a:gd name="T16" fmla="*/ 0 w 3392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2"/>
                  <a:gd name="T28" fmla="*/ 0 h 1400"/>
                  <a:gd name="T29" fmla="*/ 3392 w 339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2" h="1400">
                    <a:moveTo>
                      <a:pt x="234" y="0"/>
                    </a:moveTo>
                    <a:cubicBezTo>
                      <a:pt x="105" y="0"/>
                      <a:pt x="0" y="105"/>
                      <a:pt x="0" y="234"/>
                    </a:cubicBezTo>
                    <a:lnTo>
                      <a:pt x="0" y="1167"/>
                    </a:lnTo>
                    <a:cubicBezTo>
                      <a:pt x="0" y="1296"/>
                      <a:pt x="105" y="1400"/>
                      <a:pt x="234" y="1400"/>
                    </a:cubicBezTo>
                    <a:lnTo>
                      <a:pt x="3159" y="1400"/>
                    </a:lnTo>
                    <a:cubicBezTo>
                      <a:pt x="3288" y="1400"/>
                      <a:pt x="3392" y="1296"/>
                      <a:pt x="3392" y="1167"/>
                    </a:cubicBezTo>
                    <a:lnTo>
                      <a:pt x="3392" y="234"/>
                    </a:lnTo>
                    <a:cubicBezTo>
                      <a:pt x="3392" y="105"/>
                      <a:pt x="3288" y="0"/>
                      <a:pt x="3159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0" name="Freeform 546"/>
              <p:cNvSpPr>
                <a:spLocks/>
              </p:cNvSpPr>
              <p:nvPr/>
            </p:nvSpPr>
            <p:spPr bwMode="auto">
              <a:xfrm>
                <a:off x="2377" y="3428"/>
                <a:ext cx="325" cy="134"/>
              </a:xfrm>
              <a:custGeom>
                <a:avLst/>
                <a:gdLst>
                  <a:gd name="T0" fmla="*/ 0 w 3392"/>
                  <a:gd name="T1" fmla="*/ 0 h 1400"/>
                  <a:gd name="T2" fmla="*/ 0 w 3392"/>
                  <a:gd name="T3" fmla="*/ 0 h 1400"/>
                  <a:gd name="T4" fmla="*/ 0 w 3392"/>
                  <a:gd name="T5" fmla="*/ 0 h 1400"/>
                  <a:gd name="T6" fmla="*/ 0 w 3392"/>
                  <a:gd name="T7" fmla="*/ 0 h 1400"/>
                  <a:gd name="T8" fmla="*/ 0 w 3392"/>
                  <a:gd name="T9" fmla="*/ 0 h 1400"/>
                  <a:gd name="T10" fmla="*/ 0 w 3392"/>
                  <a:gd name="T11" fmla="*/ 0 h 1400"/>
                  <a:gd name="T12" fmla="*/ 0 w 3392"/>
                  <a:gd name="T13" fmla="*/ 0 h 1400"/>
                  <a:gd name="T14" fmla="*/ 0 w 3392"/>
                  <a:gd name="T15" fmla="*/ 0 h 1400"/>
                  <a:gd name="T16" fmla="*/ 0 w 3392"/>
                  <a:gd name="T17" fmla="*/ 0 h 1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2"/>
                  <a:gd name="T28" fmla="*/ 0 h 1400"/>
                  <a:gd name="T29" fmla="*/ 3392 w 3392"/>
                  <a:gd name="T30" fmla="*/ 1400 h 1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2" h="1400">
                    <a:moveTo>
                      <a:pt x="234" y="0"/>
                    </a:moveTo>
                    <a:cubicBezTo>
                      <a:pt x="105" y="0"/>
                      <a:pt x="0" y="105"/>
                      <a:pt x="0" y="234"/>
                    </a:cubicBezTo>
                    <a:lnTo>
                      <a:pt x="0" y="1167"/>
                    </a:lnTo>
                    <a:cubicBezTo>
                      <a:pt x="0" y="1296"/>
                      <a:pt x="105" y="1400"/>
                      <a:pt x="234" y="1400"/>
                    </a:cubicBezTo>
                    <a:lnTo>
                      <a:pt x="3159" y="1400"/>
                    </a:lnTo>
                    <a:cubicBezTo>
                      <a:pt x="3288" y="1400"/>
                      <a:pt x="3392" y="1296"/>
                      <a:pt x="3392" y="1167"/>
                    </a:cubicBezTo>
                    <a:lnTo>
                      <a:pt x="3392" y="234"/>
                    </a:lnTo>
                    <a:cubicBezTo>
                      <a:pt x="3392" y="105"/>
                      <a:pt x="3288" y="0"/>
                      <a:pt x="3159" y="0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76" name="Rectangle 547"/>
            <p:cNvSpPr>
              <a:spLocks noChangeArrowheads="1"/>
            </p:cNvSpPr>
            <p:nvPr/>
          </p:nvSpPr>
          <p:spPr bwMode="auto">
            <a:xfrm>
              <a:off x="3067" y="3565"/>
              <a:ext cx="120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General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77" name="Rectangle 548"/>
            <p:cNvSpPr>
              <a:spLocks noChangeArrowheads="1"/>
            </p:cNvSpPr>
            <p:nvPr/>
          </p:nvSpPr>
          <p:spPr bwMode="auto">
            <a:xfrm>
              <a:off x="3041" y="3599"/>
              <a:ext cx="181" cy="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1" baseline="0">
                  <a:solidFill>
                    <a:srgbClr val="000000"/>
                  </a:solidFill>
                </a:rPr>
                <a:t>Purpose I/O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grpSp>
          <p:nvGrpSpPr>
            <p:cNvPr id="147778" name="Group 549"/>
            <p:cNvGrpSpPr>
              <a:grpSpLocks/>
            </p:cNvGrpSpPr>
            <p:nvPr/>
          </p:nvGrpSpPr>
          <p:grpSpPr bwMode="auto">
            <a:xfrm>
              <a:off x="3005" y="3559"/>
              <a:ext cx="276" cy="115"/>
              <a:chOff x="2408" y="3444"/>
              <a:chExt cx="323" cy="134"/>
            </a:xfrm>
          </p:grpSpPr>
          <p:sp>
            <p:nvSpPr>
              <p:cNvPr id="147977" name="Freeform 550"/>
              <p:cNvSpPr>
                <a:spLocks/>
              </p:cNvSpPr>
              <p:nvPr/>
            </p:nvSpPr>
            <p:spPr bwMode="auto">
              <a:xfrm>
                <a:off x="2408" y="3444"/>
                <a:ext cx="323" cy="134"/>
              </a:xfrm>
              <a:custGeom>
                <a:avLst/>
                <a:gdLst>
                  <a:gd name="T0" fmla="*/ 0 w 1687"/>
                  <a:gd name="T1" fmla="*/ 0 h 696"/>
                  <a:gd name="T2" fmla="*/ 0 w 1687"/>
                  <a:gd name="T3" fmla="*/ 0 h 696"/>
                  <a:gd name="T4" fmla="*/ 0 w 1687"/>
                  <a:gd name="T5" fmla="*/ 0 h 696"/>
                  <a:gd name="T6" fmla="*/ 0 w 1687"/>
                  <a:gd name="T7" fmla="*/ 0 h 696"/>
                  <a:gd name="T8" fmla="*/ 0 w 1687"/>
                  <a:gd name="T9" fmla="*/ 0 h 696"/>
                  <a:gd name="T10" fmla="*/ 0 w 1687"/>
                  <a:gd name="T11" fmla="*/ 0 h 696"/>
                  <a:gd name="T12" fmla="*/ 0 w 1687"/>
                  <a:gd name="T13" fmla="*/ 0 h 696"/>
                  <a:gd name="T14" fmla="*/ 0 w 1687"/>
                  <a:gd name="T15" fmla="*/ 0 h 696"/>
                  <a:gd name="T16" fmla="*/ 0 w 1687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7"/>
                  <a:gd name="T28" fmla="*/ 0 h 696"/>
                  <a:gd name="T29" fmla="*/ 1687 w 1687"/>
                  <a:gd name="T30" fmla="*/ 696 h 6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7" h="696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lnTo>
                      <a:pt x="0" y="580"/>
                    </a:lnTo>
                    <a:cubicBezTo>
                      <a:pt x="0" y="644"/>
                      <a:pt x="52" y="696"/>
                      <a:pt x="116" y="696"/>
                    </a:cubicBezTo>
                    <a:lnTo>
                      <a:pt x="1571" y="696"/>
                    </a:lnTo>
                    <a:cubicBezTo>
                      <a:pt x="1636" y="696"/>
                      <a:pt x="1687" y="644"/>
                      <a:pt x="1687" y="580"/>
                    </a:cubicBezTo>
                    <a:lnTo>
                      <a:pt x="1687" y="116"/>
                    </a:lnTo>
                    <a:cubicBezTo>
                      <a:pt x="1687" y="52"/>
                      <a:pt x="1636" y="0"/>
                      <a:pt x="1571" y="0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E6C9D"/>
              </a:solidFill>
              <a:ln w="0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8" name="Freeform 551"/>
              <p:cNvSpPr>
                <a:spLocks/>
              </p:cNvSpPr>
              <p:nvPr/>
            </p:nvSpPr>
            <p:spPr bwMode="auto">
              <a:xfrm>
                <a:off x="2408" y="3444"/>
                <a:ext cx="323" cy="134"/>
              </a:xfrm>
              <a:custGeom>
                <a:avLst/>
                <a:gdLst>
                  <a:gd name="T0" fmla="*/ 0 w 1687"/>
                  <a:gd name="T1" fmla="*/ 0 h 696"/>
                  <a:gd name="T2" fmla="*/ 0 w 1687"/>
                  <a:gd name="T3" fmla="*/ 0 h 696"/>
                  <a:gd name="T4" fmla="*/ 0 w 1687"/>
                  <a:gd name="T5" fmla="*/ 0 h 696"/>
                  <a:gd name="T6" fmla="*/ 0 w 1687"/>
                  <a:gd name="T7" fmla="*/ 0 h 696"/>
                  <a:gd name="T8" fmla="*/ 0 w 1687"/>
                  <a:gd name="T9" fmla="*/ 0 h 696"/>
                  <a:gd name="T10" fmla="*/ 0 w 1687"/>
                  <a:gd name="T11" fmla="*/ 0 h 696"/>
                  <a:gd name="T12" fmla="*/ 0 w 1687"/>
                  <a:gd name="T13" fmla="*/ 0 h 696"/>
                  <a:gd name="T14" fmla="*/ 0 w 1687"/>
                  <a:gd name="T15" fmla="*/ 0 h 696"/>
                  <a:gd name="T16" fmla="*/ 0 w 1687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87"/>
                  <a:gd name="T28" fmla="*/ 0 h 696"/>
                  <a:gd name="T29" fmla="*/ 1687 w 1687"/>
                  <a:gd name="T30" fmla="*/ 696 h 6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87" h="696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lnTo>
                      <a:pt x="0" y="580"/>
                    </a:lnTo>
                    <a:cubicBezTo>
                      <a:pt x="0" y="644"/>
                      <a:pt x="52" y="696"/>
                      <a:pt x="116" y="696"/>
                    </a:cubicBezTo>
                    <a:lnTo>
                      <a:pt x="1571" y="696"/>
                    </a:lnTo>
                    <a:cubicBezTo>
                      <a:pt x="1636" y="696"/>
                      <a:pt x="1687" y="644"/>
                      <a:pt x="1687" y="580"/>
                    </a:cubicBezTo>
                    <a:lnTo>
                      <a:pt x="1687" y="116"/>
                    </a:lnTo>
                    <a:cubicBezTo>
                      <a:pt x="1687" y="52"/>
                      <a:pt x="1636" y="0"/>
                      <a:pt x="1571" y="0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5E6C9D"/>
              </a:solidFill>
              <a:ln w="9525" cap="rnd">
                <a:solidFill>
                  <a:srgbClr val="4A4A4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779" name="Group 552"/>
            <p:cNvGrpSpPr>
              <a:grpSpLocks/>
            </p:cNvGrpSpPr>
            <p:nvPr/>
          </p:nvGrpSpPr>
          <p:grpSpPr bwMode="auto">
            <a:xfrm>
              <a:off x="4025" y="3314"/>
              <a:ext cx="615" cy="86"/>
              <a:chOff x="4091" y="3161"/>
              <a:chExt cx="719" cy="77"/>
            </a:xfrm>
          </p:grpSpPr>
          <p:sp>
            <p:nvSpPr>
              <p:cNvPr id="147975" name="Freeform 553"/>
              <p:cNvSpPr>
                <a:spLocks/>
              </p:cNvSpPr>
              <p:nvPr/>
            </p:nvSpPr>
            <p:spPr bwMode="auto">
              <a:xfrm>
                <a:off x="4091" y="3161"/>
                <a:ext cx="719" cy="77"/>
              </a:xfrm>
              <a:custGeom>
                <a:avLst/>
                <a:gdLst>
                  <a:gd name="T0" fmla="*/ 0 w 3746"/>
                  <a:gd name="T1" fmla="*/ 0 h 404"/>
                  <a:gd name="T2" fmla="*/ 0 w 3746"/>
                  <a:gd name="T3" fmla="*/ 0 h 404"/>
                  <a:gd name="T4" fmla="*/ 0 w 3746"/>
                  <a:gd name="T5" fmla="*/ 0 h 404"/>
                  <a:gd name="T6" fmla="*/ 0 w 3746"/>
                  <a:gd name="T7" fmla="*/ 0 h 404"/>
                  <a:gd name="T8" fmla="*/ 0 w 3746"/>
                  <a:gd name="T9" fmla="*/ 0 h 404"/>
                  <a:gd name="T10" fmla="*/ 0 w 3746"/>
                  <a:gd name="T11" fmla="*/ 0 h 404"/>
                  <a:gd name="T12" fmla="*/ 0 w 3746"/>
                  <a:gd name="T13" fmla="*/ 0 h 404"/>
                  <a:gd name="T14" fmla="*/ 0 w 3746"/>
                  <a:gd name="T15" fmla="*/ 0 h 404"/>
                  <a:gd name="T16" fmla="*/ 0 w 3746"/>
                  <a:gd name="T17" fmla="*/ 0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6"/>
                  <a:gd name="T28" fmla="*/ 0 h 404"/>
                  <a:gd name="T29" fmla="*/ 3746 w 3746"/>
                  <a:gd name="T30" fmla="*/ 404 h 4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6" h="404">
                    <a:moveTo>
                      <a:pt x="67" y="0"/>
                    </a:moveTo>
                    <a:cubicBezTo>
                      <a:pt x="30" y="0"/>
                      <a:pt x="0" y="30"/>
                      <a:pt x="0" y="68"/>
                    </a:cubicBezTo>
                    <a:lnTo>
                      <a:pt x="0" y="337"/>
                    </a:lnTo>
                    <a:cubicBezTo>
                      <a:pt x="0" y="374"/>
                      <a:pt x="30" y="404"/>
                      <a:pt x="67" y="404"/>
                    </a:cubicBezTo>
                    <a:lnTo>
                      <a:pt x="3679" y="404"/>
                    </a:lnTo>
                    <a:cubicBezTo>
                      <a:pt x="3716" y="404"/>
                      <a:pt x="3746" y="374"/>
                      <a:pt x="3746" y="337"/>
                    </a:cubicBezTo>
                    <a:lnTo>
                      <a:pt x="3746" y="68"/>
                    </a:lnTo>
                    <a:cubicBezTo>
                      <a:pt x="3746" y="30"/>
                      <a:pt x="3716" y="0"/>
                      <a:pt x="3679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6" name="Freeform 554"/>
              <p:cNvSpPr>
                <a:spLocks/>
              </p:cNvSpPr>
              <p:nvPr/>
            </p:nvSpPr>
            <p:spPr bwMode="auto">
              <a:xfrm>
                <a:off x="4091" y="3161"/>
                <a:ext cx="719" cy="77"/>
              </a:xfrm>
              <a:custGeom>
                <a:avLst/>
                <a:gdLst>
                  <a:gd name="T0" fmla="*/ 0 w 3746"/>
                  <a:gd name="T1" fmla="*/ 0 h 404"/>
                  <a:gd name="T2" fmla="*/ 0 w 3746"/>
                  <a:gd name="T3" fmla="*/ 0 h 404"/>
                  <a:gd name="T4" fmla="*/ 0 w 3746"/>
                  <a:gd name="T5" fmla="*/ 0 h 404"/>
                  <a:gd name="T6" fmla="*/ 0 w 3746"/>
                  <a:gd name="T7" fmla="*/ 0 h 404"/>
                  <a:gd name="T8" fmla="*/ 0 w 3746"/>
                  <a:gd name="T9" fmla="*/ 0 h 404"/>
                  <a:gd name="T10" fmla="*/ 0 w 3746"/>
                  <a:gd name="T11" fmla="*/ 0 h 404"/>
                  <a:gd name="T12" fmla="*/ 0 w 3746"/>
                  <a:gd name="T13" fmla="*/ 0 h 404"/>
                  <a:gd name="T14" fmla="*/ 0 w 3746"/>
                  <a:gd name="T15" fmla="*/ 0 h 404"/>
                  <a:gd name="T16" fmla="*/ 0 w 3746"/>
                  <a:gd name="T17" fmla="*/ 0 h 4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6"/>
                  <a:gd name="T28" fmla="*/ 0 h 404"/>
                  <a:gd name="T29" fmla="*/ 3746 w 3746"/>
                  <a:gd name="T30" fmla="*/ 404 h 4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6" h="404">
                    <a:moveTo>
                      <a:pt x="67" y="0"/>
                    </a:moveTo>
                    <a:cubicBezTo>
                      <a:pt x="30" y="0"/>
                      <a:pt x="0" y="30"/>
                      <a:pt x="0" y="68"/>
                    </a:cubicBezTo>
                    <a:lnTo>
                      <a:pt x="0" y="337"/>
                    </a:lnTo>
                    <a:cubicBezTo>
                      <a:pt x="0" y="374"/>
                      <a:pt x="30" y="404"/>
                      <a:pt x="67" y="404"/>
                    </a:cubicBezTo>
                    <a:lnTo>
                      <a:pt x="3679" y="404"/>
                    </a:lnTo>
                    <a:cubicBezTo>
                      <a:pt x="3716" y="404"/>
                      <a:pt x="3746" y="374"/>
                      <a:pt x="3746" y="337"/>
                    </a:cubicBezTo>
                    <a:lnTo>
                      <a:pt x="3746" y="68"/>
                    </a:lnTo>
                    <a:cubicBezTo>
                      <a:pt x="3746" y="30"/>
                      <a:pt x="3716" y="0"/>
                      <a:pt x="3679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757575">
                  <a:alpha val="12157"/>
                </a:srgbClr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80" name="Rectangle 555"/>
            <p:cNvSpPr>
              <a:spLocks noChangeArrowheads="1"/>
            </p:cNvSpPr>
            <p:nvPr/>
          </p:nvSpPr>
          <p:spPr bwMode="auto">
            <a:xfrm>
              <a:off x="4067" y="3318"/>
              <a:ext cx="53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 baseline="0">
                  <a:solidFill>
                    <a:srgbClr val="000000"/>
                  </a:solidFill>
                </a:rPr>
                <a:t>Device Controller</a:t>
              </a:r>
              <a:endParaRPr lang="en-US" sz="8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81" name="Line 556"/>
            <p:cNvSpPr>
              <a:spLocks noChangeShapeType="1"/>
            </p:cNvSpPr>
            <p:nvPr/>
          </p:nvSpPr>
          <p:spPr bwMode="auto">
            <a:xfrm>
              <a:off x="3585" y="3344"/>
              <a:ext cx="441" cy="0"/>
            </a:xfrm>
            <a:prstGeom prst="line">
              <a:avLst/>
            </a:prstGeom>
            <a:noFill/>
            <a:ln w="30163">
              <a:solidFill>
                <a:srgbClr val="971A3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2" name="Rectangle 557"/>
            <p:cNvSpPr>
              <a:spLocks noChangeArrowheads="1"/>
            </p:cNvSpPr>
            <p:nvPr/>
          </p:nvSpPr>
          <p:spPr bwMode="auto">
            <a:xfrm>
              <a:off x="4044" y="2988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D</a:t>
              </a:r>
              <a:endParaRPr lang="en-US" sz="1000" i="1" baseline="0">
                <a:solidFill>
                  <a:srgbClr val="000000"/>
                </a:solidFill>
              </a:endParaRPr>
            </a:p>
          </p:txBody>
        </p:sp>
        <p:sp>
          <p:nvSpPr>
            <p:cNvPr id="147783" name="Rectangle 558"/>
            <p:cNvSpPr>
              <a:spLocks noChangeArrowheads="1"/>
            </p:cNvSpPr>
            <p:nvPr/>
          </p:nvSpPr>
          <p:spPr bwMode="auto">
            <a:xfrm>
              <a:off x="4047" y="3123"/>
              <a:ext cx="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I</a:t>
              </a:r>
              <a:endParaRPr lang="en-US" sz="1000" i="1" baseline="0">
                <a:solidFill>
                  <a:srgbClr val="000000"/>
                </a:solidFill>
              </a:endParaRPr>
            </a:p>
          </p:txBody>
        </p:sp>
        <p:sp>
          <p:nvSpPr>
            <p:cNvPr id="147784" name="Line 559"/>
            <p:cNvSpPr>
              <a:spLocks noChangeShapeType="1"/>
            </p:cNvSpPr>
            <p:nvPr/>
          </p:nvSpPr>
          <p:spPr bwMode="auto">
            <a:xfrm>
              <a:off x="3264" y="2654"/>
              <a:ext cx="4" cy="805"/>
            </a:xfrm>
            <a:prstGeom prst="line">
              <a:avLst/>
            </a:prstGeom>
            <a:noFill/>
            <a:ln w="44450">
              <a:solidFill>
                <a:srgbClr val="5E6C9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5" name="Rectangle 560"/>
            <p:cNvSpPr>
              <a:spLocks noChangeArrowheads="1"/>
            </p:cNvSpPr>
            <p:nvPr/>
          </p:nvSpPr>
          <p:spPr bwMode="auto">
            <a:xfrm>
              <a:off x="3972" y="2274"/>
              <a:ext cx="482" cy="2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6" name="Rectangle 561"/>
            <p:cNvSpPr>
              <a:spLocks noChangeArrowheads="1"/>
            </p:cNvSpPr>
            <p:nvPr/>
          </p:nvSpPr>
          <p:spPr bwMode="auto">
            <a:xfrm>
              <a:off x="3972" y="2274"/>
              <a:ext cx="482" cy="26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7" name="Rectangle 562"/>
            <p:cNvSpPr>
              <a:spLocks noChangeArrowheads="1"/>
            </p:cNvSpPr>
            <p:nvPr/>
          </p:nvSpPr>
          <p:spPr bwMode="auto">
            <a:xfrm>
              <a:off x="3972" y="2274"/>
              <a:ext cx="482" cy="26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8" name="Rectangle 563"/>
            <p:cNvSpPr>
              <a:spLocks noChangeArrowheads="1"/>
            </p:cNvSpPr>
            <p:nvPr/>
          </p:nvSpPr>
          <p:spPr bwMode="auto">
            <a:xfrm>
              <a:off x="3972" y="2274"/>
              <a:ext cx="482" cy="26"/>
            </a:xfrm>
            <a:prstGeom prst="rect">
              <a:avLst/>
            </a:prstGeom>
            <a:solidFill>
              <a:srgbClr val="38B64A"/>
            </a:solidFill>
            <a:ln w="3175" cap="rnd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89" name="Freeform 564"/>
            <p:cNvSpPr>
              <a:spLocks noEditPoints="1"/>
            </p:cNvSpPr>
            <p:nvPr/>
          </p:nvSpPr>
          <p:spPr bwMode="auto">
            <a:xfrm>
              <a:off x="4167" y="2227"/>
              <a:ext cx="34" cy="129"/>
            </a:xfrm>
            <a:custGeom>
              <a:avLst/>
              <a:gdLst>
                <a:gd name="T0" fmla="*/ 3 w 40"/>
                <a:gd name="T1" fmla="*/ 3 h 151"/>
                <a:gd name="T2" fmla="*/ 3 w 40"/>
                <a:gd name="T3" fmla="*/ 3 h 151"/>
                <a:gd name="T4" fmla="*/ 3 w 40"/>
                <a:gd name="T5" fmla="*/ 3 h 151"/>
                <a:gd name="T6" fmla="*/ 3 w 40"/>
                <a:gd name="T7" fmla="*/ 3 h 151"/>
                <a:gd name="T8" fmla="*/ 3 w 40"/>
                <a:gd name="T9" fmla="*/ 3 h 151"/>
                <a:gd name="T10" fmla="*/ 0 w 40"/>
                <a:gd name="T11" fmla="*/ 3 h 151"/>
                <a:gd name="T12" fmla="*/ 3 w 40"/>
                <a:gd name="T13" fmla="*/ 0 h 151"/>
                <a:gd name="T14" fmla="*/ 3 w 40"/>
                <a:gd name="T15" fmla="*/ 3 h 151"/>
                <a:gd name="T16" fmla="*/ 0 w 40"/>
                <a:gd name="T17" fmla="*/ 3 h 151"/>
                <a:gd name="T18" fmla="*/ 3 w 40"/>
                <a:gd name="T19" fmla="*/ 3 h 151"/>
                <a:gd name="T20" fmla="*/ 3 w 40"/>
                <a:gd name="T21" fmla="*/ 3 h 151"/>
                <a:gd name="T22" fmla="*/ 1 w 40"/>
                <a:gd name="T23" fmla="*/ 3 h 151"/>
                <a:gd name="T24" fmla="*/ 3 w 40"/>
                <a:gd name="T25" fmla="*/ 3 h 1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51"/>
                <a:gd name="T41" fmla="*/ 40 w 40"/>
                <a:gd name="T42" fmla="*/ 151 h 1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51">
                  <a:moveTo>
                    <a:pt x="24" y="31"/>
                  </a:moveTo>
                  <a:lnTo>
                    <a:pt x="25" y="119"/>
                  </a:lnTo>
                  <a:lnTo>
                    <a:pt x="16" y="120"/>
                  </a:lnTo>
                  <a:lnTo>
                    <a:pt x="14" y="32"/>
                  </a:lnTo>
                  <a:lnTo>
                    <a:pt x="24" y="31"/>
                  </a:lnTo>
                  <a:close/>
                  <a:moveTo>
                    <a:pt x="0" y="38"/>
                  </a:moveTo>
                  <a:lnTo>
                    <a:pt x="18" y="0"/>
                  </a:lnTo>
                  <a:lnTo>
                    <a:pt x="38" y="38"/>
                  </a:lnTo>
                  <a:lnTo>
                    <a:pt x="0" y="38"/>
                  </a:lnTo>
                  <a:close/>
                  <a:moveTo>
                    <a:pt x="40" y="113"/>
                  </a:moveTo>
                  <a:lnTo>
                    <a:pt x="21" y="151"/>
                  </a:lnTo>
                  <a:lnTo>
                    <a:pt x="1" y="114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0" name="Freeform 565"/>
            <p:cNvSpPr>
              <a:spLocks noEditPoints="1"/>
            </p:cNvSpPr>
            <p:nvPr/>
          </p:nvSpPr>
          <p:spPr bwMode="auto">
            <a:xfrm>
              <a:off x="4545" y="2268"/>
              <a:ext cx="64" cy="33"/>
            </a:xfrm>
            <a:custGeom>
              <a:avLst/>
              <a:gdLst>
                <a:gd name="T0" fmla="*/ 0 w 392"/>
                <a:gd name="T1" fmla="*/ 0 h 200"/>
                <a:gd name="T2" fmla="*/ 0 w 392"/>
                <a:gd name="T3" fmla="*/ 0 h 200"/>
                <a:gd name="T4" fmla="*/ 0 w 392"/>
                <a:gd name="T5" fmla="*/ 0 h 200"/>
                <a:gd name="T6" fmla="*/ 0 w 392"/>
                <a:gd name="T7" fmla="*/ 0 h 200"/>
                <a:gd name="T8" fmla="*/ 0 w 392"/>
                <a:gd name="T9" fmla="*/ 0 h 200"/>
                <a:gd name="T10" fmla="*/ 0 w 392"/>
                <a:gd name="T11" fmla="*/ 0 h 200"/>
                <a:gd name="T12" fmla="*/ 0 w 392"/>
                <a:gd name="T13" fmla="*/ 0 h 200"/>
                <a:gd name="T14" fmla="*/ 0 w 392"/>
                <a:gd name="T15" fmla="*/ 0 h 200"/>
                <a:gd name="T16" fmla="*/ 0 w 392"/>
                <a:gd name="T17" fmla="*/ 0 h 200"/>
                <a:gd name="T18" fmla="*/ 0 w 392"/>
                <a:gd name="T19" fmla="*/ 0 h 200"/>
                <a:gd name="T20" fmla="*/ 0 w 392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2"/>
                <a:gd name="T34" fmla="*/ 0 h 200"/>
                <a:gd name="T35" fmla="*/ 392 w 392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2" h="200">
                  <a:moveTo>
                    <a:pt x="17" y="84"/>
                  </a:moveTo>
                  <a:lnTo>
                    <a:pt x="225" y="84"/>
                  </a:lnTo>
                  <a:cubicBezTo>
                    <a:pt x="235" y="84"/>
                    <a:pt x="242" y="91"/>
                    <a:pt x="242" y="100"/>
                  </a:cubicBezTo>
                  <a:cubicBezTo>
                    <a:pt x="242" y="110"/>
                    <a:pt x="235" y="117"/>
                    <a:pt x="225" y="117"/>
                  </a:cubicBezTo>
                  <a:lnTo>
                    <a:pt x="17" y="117"/>
                  </a:lnTo>
                  <a:cubicBezTo>
                    <a:pt x="8" y="117"/>
                    <a:pt x="0" y="110"/>
                    <a:pt x="0" y="100"/>
                  </a:cubicBezTo>
                  <a:cubicBezTo>
                    <a:pt x="0" y="91"/>
                    <a:pt x="8" y="84"/>
                    <a:pt x="17" y="84"/>
                  </a:cubicBezTo>
                  <a:close/>
                  <a:moveTo>
                    <a:pt x="192" y="0"/>
                  </a:moveTo>
                  <a:lnTo>
                    <a:pt x="392" y="100"/>
                  </a:lnTo>
                  <a:lnTo>
                    <a:pt x="192" y="20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791" name="Group 566"/>
            <p:cNvGrpSpPr>
              <a:grpSpLocks/>
            </p:cNvGrpSpPr>
            <p:nvPr/>
          </p:nvGrpSpPr>
          <p:grpSpPr bwMode="auto">
            <a:xfrm>
              <a:off x="4606" y="2091"/>
              <a:ext cx="285" cy="65"/>
              <a:chOff x="4777" y="1732"/>
              <a:chExt cx="333" cy="76"/>
            </a:xfrm>
          </p:grpSpPr>
          <p:sp>
            <p:nvSpPr>
              <p:cNvPr id="147973" name="Freeform 567"/>
              <p:cNvSpPr>
                <a:spLocks/>
              </p:cNvSpPr>
              <p:nvPr/>
            </p:nvSpPr>
            <p:spPr bwMode="auto">
              <a:xfrm>
                <a:off x="4777" y="1732"/>
                <a:ext cx="333" cy="76"/>
              </a:xfrm>
              <a:custGeom>
                <a:avLst/>
                <a:gdLst>
                  <a:gd name="T0" fmla="*/ 0 w 1738"/>
                  <a:gd name="T1" fmla="*/ 0 h 400"/>
                  <a:gd name="T2" fmla="*/ 0 w 1738"/>
                  <a:gd name="T3" fmla="*/ 0 h 400"/>
                  <a:gd name="T4" fmla="*/ 0 w 1738"/>
                  <a:gd name="T5" fmla="*/ 0 h 400"/>
                  <a:gd name="T6" fmla="*/ 0 w 1738"/>
                  <a:gd name="T7" fmla="*/ 0 h 400"/>
                  <a:gd name="T8" fmla="*/ 0 w 1738"/>
                  <a:gd name="T9" fmla="*/ 0 h 400"/>
                  <a:gd name="T10" fmla="*/ 0 w 1738"/>
                  <a:gd name="T11" fmla="*/ 0 h 400"/>
                  <a:gd name="T12" fmla="*/ 0 w 1738"/>
                  <a:gd name="T13" fmla="*/ 0 h 400"/>
                  <a:gd name="T14" fmla="*/ 0 w 1738"/>
                  <a:gd name="T15" fmla="*/ 0 h 400"/>
                  <a:gd name="T16" fmla="*/ 0 w 1738"/>
                  <a:gd name="T17" fmla="*/ 0 h 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8"/>
                  <a:gd name="T28" fmla="*/ 0 h 400"/>
                  <a:gd name="T29" fmla="*/ 1738 w 1738"/>
                  <a:gd name="T30" fmla="*/ 400 h 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8" h="400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lnTo>
                      <a:pt x="0" y="333"/>
                    </a:lnTo>
                    <a:cubicBezTo>
                      <a:pt x="0" y="370"/>
                      <a:pt x="30" y="400"/>
                      <a:pt x="67" y="400"/>
                    </a:cubicBezTo>
                    <a:lnTo>
                      <a:pt x="1671" y="400"/>
                    </a:lnTo>
                    <a:cubicBezTo>
                      <a:pt x="1708" y="400"/>
                      <a:pt x="1738" y="370"/>
                      <a:pt x="1738" y="333"/>
                    </a:cubicBezTo>
                    <a:lnTo>
                      <a:pt x="1738" y="67"/>
                    </a:lnTo>
                    <a:cubicBezTo>
                      <a:pt x="1738" y="30"/>
                      <a:pt x="1708" y="0"/>
                      <a:pt x="1671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4" name="Freeform 568"/>
              <p:cNvSpPr>
                <a:spLocks/>
              </p:cNvSpPr>
              <p:nvPr/>
            </p:nvSpPr>
            <p:spPr bwMode="auto">
              <a:xfrm>
                <a:off x="4777" y="1732"/>
                <a:ext cx="333" cy="76"/>
              </a:xfrm>
              <a:custGeom>
                <a:avLst/>
                <a:gdLst>
                  <a:gd name="T0" fmla="*/ 0 w 1738"/>
                  <a:gd name="T1" fmla="*/ 0 h 400"/>
                  <a:gd name="T2" fmla="*/ 0 w 1738"/>
                  <a:gd name="T3" fmla="*/ 0 h 400"/>
                  <a:gd name="T4" fmla="*/ 0 w 1738"/>
                  <a:gd name="T5" fmla="*/ 0 h 400"/>
                  <a:gd name="T6" fmla="*/ 0 w 1738"/>
                  <a:gd name="T7" fmla="*/ 0 h 400"/>
                  <a:gd name="T8" fmla="*/ 0 w 1738"/>
                  <a:gd name="T9" fmla="*/ 0 h 400"/>
                  <a:gd name="T10" fmla="*/ 0 w 1738"/>
                  <a:gd name="T11" fmla="*/ 0 h 400"/>
                  <a:gd name="T12" fmla="*/ 0 w 1738"/>
                  <a:gd name="T13" fmla="*/ 0 h 400"/>
                  <a:gd name="T14" fmla="*/ 0 w 1738"/>
                  <a:gd name="T15" fmla="*/ 0 h 400"/>
                  <a:gd name="T16" fmla="*/ 0 w 1738"/>
                  <a:gd name="T17" fmla="*/ 0 h 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8"/>
                  <a:gd name="T28" fmla="*/ 0 h 400"/>
                  <a:gd name="T29" fmla="*/ 1738 w 1738"/>
                  <a:gd name="T30" fmla="*/ 400 h 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8" h="400"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lnTo>
                      <a:pt x="0" y="333"/>
                    </a:lnTo>
                    <a:cubicBezTo>
                      <a:pt x="0" y="370"/>
                      <a:pt x="30" y="400"/>
                      <a:pt x="67" y="400"/>
                    </a:cubicBezTo>
                    <a:lnTo>
                      <a:pt x="1671" y="400"/>
                    </a:lnTo>
                    <a:cubicBezTo>
                      <a:pt x="1708" y="400"/>
                      <a:pt x="1738" y="370"/>
                      <a:pt x="1738" y="333"/>
                    </a:cubicBezTo>
                    <a:lnTo>
                      <a:pt x="1738" y="67"/>
                    </a:lnTo>
                    <a:cubicBezTo>
                      <a:pt x="1738" y="30"/>
                      <a:pt x="1708" y="0"/>
                      <a:pt x="1671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92" name="Rectangle 569"/>
            <p:cNvSpPr>
              <a:spLocks noChangeArrowheads="1"/>
            </p:cNvSpPr>
            <p:nvPr/>
          </p:nvSpPr>
          <p:spPr bwMode="auto">
            <a:xfrm>
              <a:off x="4699" y="2095"/>
              <a:ext cx="9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PSD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793" name="Freeform 570"/>
            <p:cNvSpPr>
              <a:spLocks noEditPoints="1"/>
            </p:cNvSpPr>
            <p:nvPr/>
          </p:nvSpPr>
          <p:spPr bwMode="auto">
            <a:xfrm>
              <a:off x="4331" y="2081"/>
              <a:ext cx="286" cy="34"/>
            </a:xfrm>
            <a:custGeom>
              <a:avLst/>
              <a:gdLst>
                <a:gd name="T0" fmla="*/ 0 w 1738"/>
                <a:gd name="T1" fmla="*/ 0 h 200"/>
                <a:gd name="T2" fmla="*/ 0 w 1738"/>
                <a:gd name="T3" fmla="*/ 0 h 200"/>
                <a:gd name="T4" fmla="*/ 0 w 1738"/>
                <a:gd name="T5" fmla="*/ 0 h 200"/>
                <a:gd name="T6" fmla="*/ 0 w 1738"/>
                <a:gd name="T7" fmla="*/ 0 h 200"/>
                <a:gd name="T8" fmla="*/ 0 w 1738"/>
                <a:gd name="T9" fmla="*/ 0 h 200"/>
                <a:gd name="T10" fmla="*/ 0 w 1738"/>
                <a:gd name="T11" fmla="*/ 0 h 200"/>
                <a:gd name="T12" fmla="*/ 0 w 1738"/>
                <a:gd name="T13" fmla="*/ 0 h 200"/>
                <a:gd name="T14" fmla="*/ 0 w 1738"/>
                <a:gd name="T15" fmla="*/ 0 h 200"/>
                <a:gd name="T16" fmla="*/ 0 w 1738"/>
                <a:gd name="T17" fmla="*/ 0 h 200"/>
                <a:gd name="T18" fmla="*/ 0 w 1738"/>
                <a:gd name="T19" fmla="*/ 0 h 200"/>
                <a:gd name="T20" fmla="*/ 0 w 1738"/>
                <a:gd name="T21" fmla="*/ 0 h 200"/>
                <a:gd name="T22" fmla="*/ 0 w 1738"/>
                <a:gd name="T23" fmla="*/ 0 h 200"/>
                <a:gd name="T24" fmla="*/ 0 w 1738"/>
                <a:gd name="T25" fmla="*/ 0 h 200"/>
                <a:gd name="T26" fmla="*/ 0 w 1738"/>
                <a:gd name="T27" fmla="*/ 0 h 200"/>
                <a:gd name="T28" fmla="*/ 0 w 1738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8"/>
                <a:gd name="T46" fmla="*/ 0 h 200"/>
                <a:gd name="T47" fmla="*/ 1738 w 1738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8" h="200">
                  <a:moveTo>
                    <a:pt x="167" y="83"/>
                  </a:moveTo>
                  <a:lnTo>
                    <a:pt x="1571" y="83"/>
                  </a:lnTo>
                  <a:cubicBezTo>
                    <a:pt x="1580" y="83"/>
                    <a:pt x="1588" y="91"/>
                    <a:pt x="1588" y="100"/>
                  </a:cubicBezTo>
                  <a:cubicBezTo>
                    <a:pt x="1588" y="109"/>
                    <a:pt x="1580" y="117"/>
                    <a:pt x="1571" y="117"/>
                  </a:cubicBez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538" y="0"/>
                  </a:moveTo>
                  <a:lnTo>
                    <a:pt x="1738" y="100"/>
                  </a:lnTo>
                  <a:lnTo>
                    <a:pt x="1538" y="200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4" name="Freeform 571"/>
            <p:cNvSpPr>
              <a:spLocks noEditPoints="1"/>
            </p:cNvSpPr>
            <p:nvPr/>
          </p:nvSpPr>
          <p:spPr bwMode="auto">
            <a:xfrm>
              <a:off x="5064" y="2097"/>
              <a:ext cx="329" cy="32"/>
            </a:xfrm>
            <a:custGeom>
              <a:avLst/>
              <a:gdLst>
                <a:gd name="T0" fmla="*/ 0 w 2008"/>
                <a:gd name="T1" fmla="*/ 0 h 200"/>
                <a:gd name="T2" fmla="*/ 0 w 2008"/>
                <a:gd name="T3" fmla="*/ 0 h 200"/>
                <a:gd name="T4" fmla="*/ 0 w 2008"/>
                <a:gd name="T5" fmla="*/ 0 h 200"/>
                <a:gd name="T6" fmla="*/ 0 w 2008"/>
                <a:gd name="T7" fmla="*/ 0 h 200"/>
                <a:gd name="T8" fmla="*/ 0 w 2008"/>
                <a:gd name="T9" fmla="*/ 0 h 200"/>
                <a:gd name="T10" fmla="*/ 0 w 2008"/>
                <a:gd name="T11" fmla="*/ 0 h 200"/>
                <a:gd name="T12" fmla="*/ 0 w 2008"/>
                <a:gd name="T13" fmla="*/ 0 h 200"/>
                <a:gd name="T14" fmla="*/ 0 w 2008"/>
                <a:gd name="T15" fmla="*/ 0 h 200"/>
                <a:gd name="T16" fmla="*/ 0 w 2008"/>
                <a:gd name="T17" fmla="*/ 0 h 200"/>
                <a:gd name="T18" fmla="*/ 0 w 2008"/>
                <a:gd name="T19" fmla="*/ 0 h 200"/>
                <a:gd name="T20" fmla="*/ 0 w 2008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8"/>
                <a:gd name="T34" fmla="*/ 0 h 200"/>
                <a:gd name="T35" fmla="*/ 2008 w 2008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8" h="200">
                  <a:moveTo>
                    <a:pt x="1841" y="116"/>
                  </a:moveTo>
                  <a:lnTo>
                    <a:pt x="16" y="116"/>
                  </a:lnTo>
                  <a:cubicBezTo>
                    <a:pt x="7" y="116"/>
                    <a:pt x="0" y="109"/>
                    <a:pt x="0" y="100"/>
                  </a:cubicBezTo>
                  <a:cubicBezTo>
                    <a:pt x="0" y="90"/>
                    <a:pt x="7" y="83"/>
                    <a:pt x="16" y="83"/>
                  </a:cubicBezTo>
                  <a:lnTo>
                    <a:pt x="1841" y="83"/>
                  </a:lnTo>
                  <a:cubicBezTo>
                    <a:pt x="1851" y="83"/>
                    <a:pt x="1858" y="90"/>
                    <a:pt x="1858" y="100"/>
                  </a:cubicBezTo>
                  <a:cubicBezTo>
                    <a:pt x="1858" y="109"/>
                    <a:pt x="1851" y="116"/>
                    <a:pt x="1841" y="116"/>
                  </a:cubicBezTo>
                  <a:close/>
                  <a:moveTo>
                    <a:pt x="1808" y="0"/>
                  </a:moveTo>
                  <a:lnTo>
                    <a:pt x="2008" y="100"/>
                  </a:lnTo>
                  <a:lnTo>
                    <a:pt x="1808" y="200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5" name="Freeform 572"/>
            <p:cNvSpPr>
              <a:spLocks noEditPoints="1"/>
            </p:cNvSpPr>
            <p:nvPr/>
          </p:nvSpPr>
          <p:spPr bwMode="auto">
            <a:xfrm>
              <a:off x="4885" y="2126"/>
              <a:ext cx="215" cy="32"/>
            </a:xfrm>
            <a:custGeom>
              <a:avLst/>
              <a:gdLst>
                <a:gd name="T0" fmla="*/ 0 w 1304"/>
                <a:gd name="T1" fmla="*/ 0 h 200"/>
                <a:gd name="T2" fmla="*/ 0 w 1304"/>
                <a:gd name="T3" fmla="*/ 0 h 200"/>
                <a:gd name="T4" fmla="*/ 0 w 1304"/>
                <a:gd name="T5" fmla="*/ 0 h 200"/>
                <a:gd name="T6" fmla="*/ 0 w 1304"/>
                <a:gd name="T7" fmla="*/ 0 h 200"/>
                <a:gd name="T8" fmla="*/ 0 w 1304"/>
                <a:gd name="T9" fmla="*/ 0 h 200"/>
                <a:gd name="T10" fmla="*/ 0 w 1304"/>
                <a:gd name="T11" fmla="*/ 0 h 200"/>
                <a:gd name="T12" fmla="*/ 0 w 1304"/>
                <a:gd name="T13" fmla="*/ 0 h 200"/>
                <a:gd name="T14" fmla="*/ 0 w 1304"/>
                <a:gd name="T15" fmla="*/ 0 h 200"/>
                <a:gd name="T16" fmla="*/ 0 w 1304"/>
                <a:gd name="T17" fmla="*/ 0 h 200"/>
                <a:gd name="T18" fmla="*/ 0 w 1304"/>
                <a:gd name="T19" fmla="*/ 0 h 200"/>
                <a:gd name="T20" fmla="*/ 0 w 130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4"/>
                <a:gd name="T34" fmla="*/ 0 h 200"/>
                <a:gd name="T35" fmla="*/ 1304 w 130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4" h="200">
                  <a:moveTo>
                    <a:pt x="1288" y="116"/>
                  </a:moveTo>
                  <a:lnTo>
                    <a:pt x="167" y="116"/>
                  </a:lnTo>
                  <a:cubicBezTo>
                    <a:pt x="158" y="116"/>
                    <a:pt x="150" y="109"/>
                    <a:pt x="150" y="100"/>
                  </a:cubicBezTo>
                  <a:cubicBezTo>
                    <a:pt x="150" y="90"/>
                    <a:pt x="158" y="83"/>
                    <a:pt x="167" y="83"/>
                  </a:cubicBezTo>
                  <a:lnTo>
                    <a:pt x="1288" y="83"/>
                  </a:lnTo>
                  <a:cubicBezTo>
                    <a:pt x="1297" y="83"/>
                    <a:pt x="1304" y="90"/>
                    <a:pt x="1304" y="100"/>
                  </a:cubicBezTo>
                  <a:cubicBezTo>
                    <a:pt x="1304" y="109"/>
                    <a:pt x="1297" y="116"/>
                    <a:pt x="1288" y="116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96" name="Freeform 573"/>
            <p:cNvSpPr>
              <a:spLocks noEditPoints="1"/>
            </p:cNvSpPr>
            <p:nvPr/>
          </p:nvSpPr>
          <p:spPr bwMode="auto">
            <a:xfrm>
              <a:off x="4885" y="2097"/>
              <a:ext cx="143" cy="32"/>
            </a:xfrm>
            <a:custGeom>
              <a:avLst/>
              <a:gdLst>
                <a:gd name="T0" fmla="*/ 0 w 875"/>
                <a:gd name="T1" fmla="*/ 0 h 200"/>
                <a:gd name="T2" fmla="*/ 0 w 875"/>
                <a:gd name="T3" fmla="*/ 0 h 200"/>
                <a:gd name="T4" fmla="*/ 0 w 875"/>
                <a:gd name="T5" fmla="*/ 0 h 200"/>
                <a:gd name="T6" fmla="*/ 0 w 875"/>
                <a:gd name="T7" fmla="*/ 0 h 200"/>
                <a:gd name="T8" fmla="*/ 0 w 875"/>
                <a:gd name="T9" fmla="*/ 0 h 200"/>
                <a:gd name="T10" fmla="*/ 0 w 875"/>
                <a:gd name="T11" fmla="*/ 0 h 200"/>
                <a:gd name="T12" fmla="*/ 0 w 875"/>
                <a:gd name="T13" fmla="*/ 0 h 200"/>
                <a:gd name="T14" fmla="*/ 0 w 875"/>
                <a:gd name="T15" fmla="*/ 0 h 200"/>
                <a:gd name="T16" fmla="*/ 0 w 875"/>
                <a:gd name="T17" fmla="*/ 0 h 200"/>
                <a:gd name="T18" fmla="*/ 0 w 875"/>
                <a:gd name="T19" fmla="*/ 0 h 200"/>
                <a:gd name="T20" fmla="*/ 0 w 875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5"/>
                <a:gd name="T34" fmla="*/ 0 h 200"/>
                <a:gd name="T35" fmla="*/ 875 w 875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5" h="200">
                  <a:moveTo>
                    <a:pt x="17" y="83"/>
                  </a:moveTo>
                  <a:lnTo>
                    <a:pt x="708" y="83"/>
                  </a:lnTo>
                  <a:cubicBezTo>
                    <a:pt x="718" y="83"/>
                    <a:pt x="725" y="90"/>
                    <a:pt x="725" y="100"/>
                  </a:cubicBezTo>
                  <a:cubicBezTo>
                    <a:pt x="725" y="109"/>
                    <a:pt x="718" y="116"/>
                    <a:pt x="708" y="116"/>
                  </a:cubicBezTo>
                  <a:lnTo>
                    <a:pt x="17" y="116"/>
                  </a:lnTo>
                  <a:cubicBezTo>
                    <a:pt x="8" y="116"/>
                    <a:pt x="0" y="109"/>
                    <a:pt x="0" y="100"/>
                  </a:cubicBezTo>
                  <a:cubicBezTo>
                    <a:pt x="0" y="90"/>
                    <a:pt x="8" y="83"/>
                    <a:pt x="17" y="83"/>
                  </a:cubicBezTo>
                  <a:close/>
                  <a:moveTo>
                    <a:pt x="675" y="0"/>
                  </a:moveTo>
                  <a:lnTo>
                    <a:pt x="875" y="100"/>
                  </a:lnTo>
                  <a:lnTo>
                    <a:pt x="675" y="2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797" name="Group 574"/>
            <p:cNvGrpSpPr>
              <a:grpSpLocks/>
            </p:cNvGrpSpPr>
            <p:nvPr/>
          </p:nvGrpSpPr>
          <p:grpSpPr bwMode="auto">
            <a:xfrm>
              <a:off x="5024" y="2091"/>
              <a:ext cx="47" cy="42"/>
              <a:chOff x="5266" y="1732"/>
              <a:chExt cx="55" cy="49"/>
            </a:xfrm>
          </p:grpSpPr>
          <p:sp>
            <p:nvSpPr>
              <p:cNvPr id="147971" name="Freeform 575"/>
              <p:cNvSpPr>
                <a:spLocks/>
              </p:cNvSpPr>
              <p:nvPr/>
            </p:nvSpPr>
            <p:spPr bwMode="auto">
              <a:xfrm>
                <a:off x="5266" y="1732"/>
                <a:ext cx="55" cy="49"/>
              </a:xfrm>
              <a:custGeom>
                <a:avLst/>
                <a:gdLst>
                  <a:gd name="T0" fmla="*/ 0 w 55"/>
                  <a:gd name="T1" fmla="*/ 0 h 49"/>
                  <a:gd name="T2" fmla="*/ 0 w 55"/>
                  <a:gd name="T3" fmla="*/ 49 h 49"/>
                  <a:gd name="T4" fmla="*/ 55 w 55"/>
                  <a:gd name="T5" fmla="*/ 25 h 49"/>
                  <a:gd name="T6" fmla="*/ 0 w 55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9"/>
                  <a:gd name="T14" fmla="*/ 55 w 5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9">
                    <a:moveTo>
                      <a:pt x="0" y="0"/>
                    </a:moveTo>
                    <a:lnTo>
                      <a:pt x="0" y="49"/>
                    </a:lnTo>
                    <a:lnTo>
                      <a:pt x="55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2" name="Freeform 576"/>
              <p:cNvSpPr>
                <a:spLocks/>
              </p:cNvSpPr>
              <p:nvPr/>
            </p:nvSpPr>
            <p:spPr bwMode="auto">
              <a:xfrm>
                <a:off x="5266" y="1732"/>
                <a:ext cx="55" cy="49"/>
              </a:xfrm>
              <a:custGeom>
                <a:avLst/>
                <a:gdLst>
                  <a:gd name="T0" fmla="*/ 0 w 55"/>
                  <a:gd name="T1" fmla="*/ 0 h 49"/>
                  <a:gd name="T2" fmla="*/ 0 w 55"/>
                  <a:gd name="T3" fmla="*/ 49 h 49"/>
                  <a:gd name="T4" fmla="*/ 55 w 55"/>
                  <a:gd name="T5" fmla="*/ 25 h 49"/>
                  <a:gd name="T6" fmla="*/ 0 w 55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9"/>
                  <a:gd name="T14" fmla="*/ 55 w 5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9">
                    <a:moveTo>
                      <a:pt x="0" y="0"/>
                    </a:moveTo>
                    <a:lnTo>
                      <a:pt x="0" y="49"/>
                    </a:lnTo>
                    <a:lnTo>
                      <a:pt x="55" y="2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798" name="Group 577"/>
            <p:cNvGrpSpPr>
              <a:grpSpLocks/>
            </p:cNvGrpSpPr>
            <p:nvPr/>
          </p:nvGrpSpPr>
          <p:grpSpPr bwMode="auto">
            <a:xfrm>
              <a:off x="4606" y="2017"/>
              <a:ext cx="285" cy="65"/>
              <a:chOff x="4777" y="1645"/>
              <a:chExt cx="333" cy="76"/>
            </a:xfrm>
          </p:grpSpPr>
          <p:sp>
            <p:nvSpPr>
              <p:cNvPr id="147969" name="Freeform 578"/>
              <p:cNvSpPr>
                <a:spLocks/>
              </p:cNvSpPr>
              <p:nvPr/>
            </p:nvSpPr>
            <p:spPr bwMode="auto">
              <a:xfrm>
                <a:off x="4777" y="1645"/>
                <a:ext cx="333" cy="76"/>
              </a:xfrm>
              <a:custGeom>
                <a:avLst/>
                <a:gdLst>
                  <a:gd name="T0" fmla="*/ 0 w 1738"/>
                  <a:gd name="T1" fmla="*/ 0 h 400"/>
                  <a:gd name="T2" fmla="*/ 0 w 1738"/>
                  <a:gd name="T3" fmla="*/ 0 h 400"/>
                  <a:gd name="T4" fmla="*/ 0 w 1738"/>
                  <a:gd name="T5" fmla="*/ 0 h 400"/>
                  <a:gd name="T6" fmla="*/ 0 w 1738"/>
                  <a:gd name="T7" fmla="*/ 0 h 400"/>
                  <a:gd name="T8" fmla="*/ 0 w 1738"/>
                  <a:gd name="T9" fmla="*/ 0 h 400"/>
                  <a:gd name="T10" fmla="*/ 0 w 1738"/>
                  <a:gd name="T11" fmla="*/ 0 h 400"/>
                  <a:gd name="T12" fmla="*/ 0 w 1738"/>
                  <a:gd name="T13" fmla="*/ 0 h 400"/>
                  <a:gd name="T14" fmla="*/ 0 w 1738"/>
                  <a:gd name="T15" fmla="*/ 0 h 400"/>
                  <a:gd name="T16" fmla="*/ 0 w 1738"/>
                  <a:gd name="T17" fmla="*/ 0 h 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8"/>
                  <a:gd name="T28" fmla="*/ 0 h 400"/>
                  <a:gd name="T29" fmla="*/ 1738 w 1738"/>
                  <a:gd name="T30" fmla="*/ 400 h 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8" h="400">
                    <a:moveTo>
                      <a:pt x="1671" y="0"/>
                    </a:moveTo>
                    <a:cubicBezTo>
                      <a:pt x="1708" y="0"/>
                      <a:pt x="1738" y="30"/>
                      <a:pt x="1738" y="67"/>
                    </a:cubicBezTo>
                    <a:lnTo>
                      <a:pt x="1738" y="333"/>
                    </a:lnTo>
                    <a:cubicBezTo>
                      <a:pt x="1738" y="370"/>
                      <a:pt x="1708" y="400"/>
                      <a:pt x="1671" y="400"/>
                    </a:cubicBezTo>
                    <a:lnTo>
                      <a:pt x="67" y="400"/>
                    </a:lnTo>
                    <a:cubicBezTo>
                      <a:pt x="30" y="400"/>
                      <a:pt x="0" y="370"/>
                      <a:pt x="0" y="333"/>
                    </a:cubicBezTo>
                    <a:lnTo>
                      <a:pt x="0" y="67"/>
                    </a:lnTo>
                    <a:cubicBezTo>
                      <a:pt x="0" y="30"/>
                      <a:pt x="30" y="0"/>
                      <a:pt x="67" y="0"/>
                    </a:cubicBezTo>
                    <a:lnTo>
                      <a:pt x="1671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0" name="Freeform 579"/>
              <p:cNvSpPr>
                <a:spLocks/>
              </p:cNvSpPr>
              <p:nvPr/>
            </p:nvSpPr>
            <p:spPr bwMode="auto">
              <a:xfrm>
                <a:off x="4777" y="1645"/>
                <a:ext cx="333" cy="76"/>
              </a:xfrm>
              <a:custGeom>
                <a:avLst/>
                <a:gdLst>
                  <a:gd name="T0" fmla="*/ 0 w 1738"/>
                  <a:gd name="T1" fmla="*/ 0 h 400"/>
                  <a:gd name="T2" fmla="*/ 0 w 1738"/>
                  <a:gd name="T3" fmla="*/ 0 h 400"/>
                  <a:gd name="T4" fmla="*/ 0 w 1738"/>
                  <a:gd name="T5" fmla="*/ 0 h 400"/>
                  <a:gd name="T6" fmla="*/ 0 w 1738"/>
                  <a:gd name="T7" fmla="*/ 0 h 400"/>
                  <a:gd name="T8" fmla="*/ 0 w 1738"/>
                  <a:gd name="T9" fmla="*/ 0 h 400"/>
                  <a:gd name="T10" fmla="*/ 0 w 1738"/>
                  <a:gd name="T11" fmla="*/ 0 h 400"/>
                  <a:gd name="T12" fmla="*/ 0 w 1738"/>
                  <a:gd name="T13" fmla="*/ 0 h 400"/>
                  <a:gd name="T14" fmla="*/ 0 w 1738"/>
                  <a:gd name="T15" fmla="*/ 0 h 400"/>
                  <a:gd name="T16" fmla="*/ 0 w 1738"/>
                  <a:gd name="T17" fmla="*/ 0 h 4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8"/>
                  <a:gd name="T28" fmla="*/ 0 h 400"/>
                  <a:gd name="T29" fmla="*/ 1738 w 1738"/>
                  <a:gd name="T30" fmla="*/ 400 h 4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8" h="400">
                    <a:moveTo>
                      <a:pt x="1671" y="0"/>
                    </a:moveTo>
                    <a:cubicBezTo>
                      <a:pt x="1708" y="0"/>
                      <a:pt x="1738" y="30"/>
                      <a:pt x="1738" y="67"/>
                    </a:cubicBezTo>
                    <a:lnTo>
                      <a:pt x="1738" y="333"/>
                    </a:lnTo>
                    <a:cubicBezTo>
                      <a:pt x="1738" y="370"/>
                      <a:pt x="1708" y="400"/>
                      <a:pt x="1671" y="400"/>
                    </a:cubicBezTo>
                    <a:lnTo>
                      <a:pt x="67" y="400"/>
                    </a:lnTo>
                    <a:cubicBezTo>
                      <a:pt x="30" y="400"/>
                      <a:pt x="0" y="370"/>
                      <a:pt x="0" y="333"/>
                    </a:cubicBezTo>
                    <a:lnTo>
                      <a:pt x="0" y="67"/>
                    </a:lnTo>
                    <a:cubicBezTo>
                      <a:pt x="0" y="30"/>
                      <a:pt x="30" y="0"/>
                      <a:pt x="67" y="0"/>
                    </a:cubicBezTo>
                    <a:lnTo>
                      <a:pt x="1671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99" name="Rectangle 580"/>
            <p:cNvSpPr>
              <a:spLocks noChangeArrowheads="1"/>
            </p:cNvSpPr>
            <p:nvPr/>
          </p:nvSpPr>
          <p:spPr bwMode="auto">
            <a:xfrm>
              <a:off x="4699" y="2021"/>
              <a:ext cx="9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PSD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800" name="Freeform 581"/>
            <p:cNvSpPr>
              <a:spLocks noEditPoints="1"/>
            </p:cNvSpPr>
            <p:nvPr/>
          </p:nvSpPr>
          <p:spPr bwMode="auto">
            <a:xfrm>
              <a:off x="4331" y="2039"/>
              <a:ext cx="286" cy="32"/>
            </a:xfrm>
            <a:custGeom>
              <a:avLst/>
              <a:gdLst>
                <a:gd name="T0" fmla="*/ 0 w 1738"/>
                <a:gd name="T1" fmla="*/ 0 h 200"/>
                <a:gd name="T2" fmla="*/ 0 w 1738"/>
                <a:gd name="T3" fmla="*/ 0 h 200"/>
                <a:gd name="T4" fmla="*/ 0 w 1738"/>
                <a:gd name="T5" fmla="*/ 0 h 200"/>
                <a:gd name="T6" fmla="*/ 0 w 1738"/>
                <a:gd name="T7" fmla="*/ 0 h 200"/>
                <a:gd name="T8" fmla="*/ 0 w 1738"/>
                <a:gd name="T9" fmla="*/ 0 h 200"/>
                <a:gd name="T10" fmla="*/ 0 w 1738"/>
                <a:gd name="T11" fmla="*/ 0 h 200"/>
                <a:gd name="T12" fmla="*/ 0 w 1738"/>
                <a:gd name="T13" fmla="*/ 0 h 200"/>
                <a:gd name="T14" fmla="*/ 0 w 1738"/>
                <a:gd name="T15" fmla="*/ 0 h 200"/>
                <a:gd name="T16" fmla="*/ 0 w 1738"/>
                <a:gd name="T17" fmla="*/ 0 h 200"/>
                <a:gd name="T18" fmla="*/ 0 w 1738"/>
                <a:gd name="T19" fmla="*/ 0 h 200"/>
                <a:gd name="T20" fmla="*/ 0 w 1738"/>
                <a:gd name="T21" fmla="*/ 0 h 200"/>
                <a:gd name="T22" fmla="*/ 0 w 1738"/>
                <a:gd name="T23" fmla="*/ 0 h 200"/>
                <a:gd name="T24" fmla="*/ 0 w 1738"/>
                <a:gd name="T25" fmla="*/ 0 h 200"/>
                <a:gd name="T26" fmla="*/ 0 w 1738"/>
                <a:gd name="T27" fmla="*/ 0 h 200"/>
                <a:gd name="T28" fmla="*/ 0 w 1738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8"/>
                <a:gd name="T46" fmla="*/ 0 h 200"/>
                <a:gd name="T47" fmla="*/ 1738 w 1738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8" h="200">
                  <a:moveTo>
                    <a:pt x="167" y="84"/>
                  </a:moveTo>
                  <a:lnTo>
                    <a:pt x="1571" y="84"/>
                  </a:lnTo>
                  <a:cubicBezTo>
                    <a:pt x="1580" y="84"/>
                    <a:pt x="1588" y="91"/>
                    <a:pt x="1588" y="100"/>
                  </a:cubicBezTo>
                  <a:cubicBezTo>
                    <a:pt x="1588" y="110"/>
                    <a:pt x="1580" y="117"/>
                    <a:pt x="1571" y="117"/>
                  </a:cubicBez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538" y="0"/>
                  </a:moveTo>
                  <a:lnTo>
                    <a:pt x="1738" y="100"/>
                  </a:lnTo>
                  <a:lnTo>
                    <a:pt x="1538" y="200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1" name="Freeform 582"/>
            <p:cNvSpPr>
              <a:spLocks noEditPoints="1"/>
            </p:cNvSpPr>
            <p:nvPr/>
          </p:nvSpPr>
          <p:spPr bwMode="auto">
            <a:xfrm>
              <a:off x="5064" y="2054"/>
              <a:ext cx="329" cy="32"/>
            </a:xfrm>
            <a:custGeom>
              <a:avLst/>
              <a:gdLst>
                <a:gd name="T0" fmla="*/ 0 w 2008"/>
                <a:gd name="T1" fmla="*/ 0 h 200"/>
                <a:gd name="T2" fmla="*/ 0 w 2008"/>
                <a:gd name="T3" fmla="*/ 0 h 200"/>
                <a:gd name="T4" fmla="*/ 0 w 2008"/>
                <a:gd name="T5" fmla="*/ 0 h 200"/>
                <a:gd name="T6" fmla="*/ 0 w 2008"/>
                <a:gd name="T7" fmla="*/ 0 h 200"/>
                <a:gd name="T8" fmla="*/ 0 w 2008"/>
                <a:gd name="T9" fmla="*/ 0 h 200"/>
                <a:gd name="T10" fmla="*/ 0 w 2008"/>
                <a:gd name="T11" fmla="*/ 0 h 200"/>
                <a:gd name="T12" fmla="*/ 0 w 2008"/>
                <a:gd name="T13" fmla="*/ 0 h 200"/>
                <a:gd name="T14" fmla="*/ 0 w 2008"/>
                <a:gd name="T15" fmla="*/ 0 h 200"/>
                <a:gd name="T16" fmla="*/ 0 w 2008"/>
                <a:gd name="T17" fmla="*/ 0 h 200"/>
                <a:gd name="T18" fmla="*/ 0 w 2008"/>
                <a:gd name="T19" fmla="*/ 0 h 200"/>
                <a:gd name="T20" fmla="*/ 0 w 2008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8"/>
                <a:gd name="T34" fmla="*/ 0 h 200"/>
                <a:gd name="T35" fmla="*/ 2008 w 2008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8" h="200">
                  <a:moveTo>
                    <a:pt x="1841" y="117"/>
                  </a:moveTo>
                  <a:lnTo>
                    <a:pt x="16" y="117"/>
                  </a:lnTo>
                  <a:cubicBezTo>
                    <a:pt x="7" y="117"/>
                    <a:pt x="0" y="109"/>
                    <a:pt x="0" y="100"/>
                  </a:cubicBezTo>
                  <a:cubicBezTo>
                    <a:pt x="0" y="91"/>
                    <a:pt x="7" y="83"/>
                    <a:pt x="16" y="83"/>
                  </a:cubicBezTo>
                  <a:lnTo>
                    <a:pt x="1841" y="83"/>
                  </a:lnTo>
                  <a:cubicBezTo>
                    <a:pt x="1851" y="83"/>
                    <a:pt x="1858" y="91"/>
                    <a:pt x="1858" y="100"/>
                  </a:cubicBezTo>
                  <a:cubicBezTo>
                    <a:pt x="1858" y="109"/>
                    <a:pt x="1851" y="117"/>
                    <a:pt x="1841" y="117"/>
                  </a:cubicBezTo>
                  <a:close/>
                  <a:moveTo>
                    <a:pt x="1808" y="0"/>
                  </a:moveTo>
                  <a:lnTo>
                    <a:pt x="2008" y="100"/>
                  </a:lnTo>
                  <a:lnTo>
                    <a:pt x="1808" y="200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2" name="Line 583"/>
            <p:cNvSpPr>
              <a:spLocks noChangeShapeType="1"/>
            </p:cNvSpPr>
            <p:nvPr/>
          </p:nvSpPr>
          <p:spPr bwMode="auto">
            <a:xfrm flipV="1">
              <a:off x="5094" y="2033"/>
              <a:ext cx="0" cy="3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3" name="Freeform 584"/>
            <p:cNvSpPr>
              <a:spLocks noEditPoints="1"/>
            </p:cNvSpPr>
            <p:nvPr/>
          </p:nvSpPr>
          <p:spPr bwMode="auto">
            <a:xfrm>
              <a:off x="4883" y="2019"/>
              <a:ext cx="214" cy="32"/>
            </a:xfrm>
            <a:custGeom>
              <a:avLst/>
              <a:gdLst>
                <a:gd name="T0" fmla="*/ 0 w 1304"/>
                <a:gd name="T1" fmla="*/ 0 h 200"/>
                <a:gd name="T2" fmla="*/ 0 w 1304"/>
                <a:gd name="T3" fmla="*/ 0 h 200"/>
                <a:gd name="T4" fmla="*/ 0 w 1304"/>
                <a:gd name="T5" fmla="*/ 0 h 200"/>
                <a:gd name="T6" fmla="*/ 0 w 1304"/>
                <a:gd name="T7" fmla="*/ 0 h 200"/>
                <a:gd name="T8" fmla="*/ 0 w 1304"/>
                <a:gd name="T9" fmla="*/ 0 h 200"/>
                <a:gd name="T10" fmla="*/ 0 w 1304"/>
                <a:gd name="T11" fmla="*/ 0 h 200"/>
                <a:gd name="T12" fmla="*/ 0 w 1304"/>
                <a:gd name="T13" fmla="*/ 0 h 200"/>
                <a:gd name="T14" fmla="*/ 0 w 1304"/>
                <a:gd name="T15" fmla="*/ 0 h 200"/>
                <a:gd name="T16" fmla="*/ 0 w 1304"/>
                <a:gd name="T17" fmla="*/ 0 h 200"/>
                <a:gd name="T18" fmla="*/ 0 w 1304"/>
                <a:gd name="T19" fmla="*/ 0 h 200"/>
                <a:gd name="T20" fmla="*/ 0 w 130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4"/>
                <a:gd name="T34" fmla="*/ 0 h 200"/>
                <a:gd name="T35" fmla="*/ 1304 w 130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4" h="200">
                  <a:moveTo>
                    <a:pt x="1287" y="116"/>
                  </a:moveTo>
                  <a:lnTo>
                    <a:pt x="166" y="116"/>
                  </a:lnTo>
                  <a:cubicBezTo>
                    <a:pt x="157" y="116"/>
                    <a:pt x="150" y="109"/>
                    <a:pt x="150" y="100"/>
                  </a:cubicBezTo>
                  <a:cubicBezTo>
                    <a:pt x="150" y="90"/>
                    <a:pt x="157" y="83"/>
                    <a:pt x="166" y="83"/>
                  </a:cubicBezTo>
                  <a:lnTo>
                    <a:pt x="1287" y="83"/>
                  </a:lnTo>
                  <a:cubicBezTo>
                    <a:pt x="1297" y="83"/>
                    <a:pt x="1304" y="90"/>
                    <a:pt x="1304" y="100"/>
                  </a:cubicBezTo>
                  <a:cubicBezTo>
                    <a:pt x="1304" y="109"/>
                    <a:pt x="1297" y="116"/>
                    <a:pt x="1287" y="116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4" name="Freeform 585"/>
            <p:cNvSpPr>
              <a:spLocks noEditPoints="1"/>
            </p:cNvSpPr>
            <p:nvPr/>
          </p:nvSpPr>
          <p:spPr bwMode="auto">
            <a:xfrm>
              <a:off x="4885" y="2052"/>
              <a:ext cx="143" cy="33"/>
            </a:xfrm>
            <a:custGeom>
              <a:avLst/>
              <a:gdLst>
                <a:gd name="T0" fmla="*/ 0 w 875"/>
                <a:gd name="T1" fmla="*/ 0 h 200"/>
                <a:gd name="T2" fmla="*/ 0 w 875"/>
                <a:gd name="T3" fmla="*/ 0 h 200"/>
                <a:gd name="T4" fmla="*/ 0 w 875"/>
                <a:gd name="T5" fmla="*/ 0 h 200"/>
                <a:gd name="T6" fmla="*/ 0 w 875"/>
                <a:gd name="T7" fmla="*/ 0 h 200"/>
                <a:gd name="T8" fmla="*/ 0 w 875"/>
                <a:gd name="T9" fmla="*/ 0 h 200"/>
                <a:gd name="T10" fmla="*/ 0 w 875"/>
                <a:gd name="T11" fmla="*/ 0 h 200"/>
                <a:gd name="T12" fmla="*/ 0 w 875"/>
                <a:gd name="T13" fmla="*/ 0 h 200"/>
                <a:gd name="T14" fmla="*/ 0 w 875"/>
                <a:gd name="T15" fmla="*/ 0 h 200"/>
                <a:gd name="T16" fmla="*/ 0 w 875"/>
                <a:gd name="T17" fmla="*/ 0 h 200"/>
                <a:gd name="T18" fmla="*/ 0 w 875"/>
                <a:gd name="T19" fmla="*/ 0 h 200"/>
                <a:gd name="T20" fmla="*/ 0 w 875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5"/>
                <a:gd name="T34" fmla="*/ 0 h 200"/>
                <a:gd name="T35" fmla="*/ 875 w 875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5" h="200">
                  <a:moveTo>
                    <a:pt x="17" y="83"/>
                  </a:moveTo>
                  <a:lnTo>
                    <a:pt x="708" y="83"/>
                  </a:lnTo>
                  <a:cubicBezTo>
                    <a:pt x="718" y="83"/>
                    <a:pt x="725" y="91"/>
                    <a:pt x="725" y="100"/>
                  </a:cubicBezTo>
                  <a:cubicBezTo>
                    <a:pt x="725" y="109"/>
                    <a:pt x="718" y="116"/>
                    <a:pt x="708" y="116"/>
                  </a:cubicBezTo>
                  <a:lnTo>
                    <a:pt x="17" y="116"/>
                  </a:lnTo>
                  <a:cubicBezTo>
                    <a:pt x="8" y="116"/>
                    <a:pt x="0" y="109"/>
                    <a:pt x="0" y="100"/>
                  </a:cubicBezTo>
                  <a:cubicBezTo>
                    <a:pt x="0" y="91"/>
                    <a:pt x="8" y="83"/>
                    <a:pt x="17" y="83"/>
                  </a:cubicBezTo>
                  <a:close/>
                  <a:moveTo>
                    <a:pt x="675" y="0"/>
                  </a:moveTo>
                  <a:lnTo>
                    <a:pt x="875" y="100"/>
                  </a:lnTo>
                  <a:lnTo>
                    <a:pt x="675" y="2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05" name="Group 586"/>
            <p:cNvGrpSpPr>
              <a:grpSpLocks/>
            </p:cNvGrpSpPr>
            <p:nvPr/>
          </p:nvGrpSpPr>
          <p:grpSpPr bwMode="auto">
            <a:xfrm>
              <a:off x="5024" y="2051"/>
              <a:ext cx="47" cy="40"/>
              <a:chOff x="5266" y="1685"/>
              <a:chExt cx="55" cy="47"/>
            </a:xfrm>
          </p:grpSpPr>
          <p:sp>
            <p:nvSpPr>
              <p:cNvPr id="147967" name="Freeform 587"/>
              <p:cNvSpPr>
                <a:spLocks/>
              </p:cNvSpPr>
              <p:nvPr/>
            </p:nvSpPr>
            <p:spPr bwMode="auto">
              <a:xfrm>
                <a:off x="5266" y="1685"/>
                <a:ext cx="55" cy="47"/>
              </a:xfrm>
              <a:custGeom>
                <a:avLst/>
                <a:gdLst>
                  <a:gd name="T0" fmla="*/ 0 w 55"/>
                  <a:gd name="T1" fmla="*/ 47 h 47"/>
                  <a:gd name="T2" fmla="*/ 0 w 55"/>
                  <a:gd name="T3" fmla="*/ 0 h 47"/>
                  <a:gd name="T4" fmla="*/ 55 w 55"/>
                  <a:gd name="T5" fmla="*/ 24 h 47"/>
                  <a:gd name="T6" fmla="*/ 0 w 55"/>
                  <a:gd name="T7" fmla="*/ 47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7"/>
                  <a:gd name="T14" fmla="*/ 55 w 5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7">
                    <a:moveTo>
                      <a:pt x="0" y="47"/>
                    </a:moveTo>
                    <a:lnTo>
                      <a:pt x="0" y="0"/>
                    </a:lnTo>
                    <a:lnTo>
                      <a:pt x="55" y="2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8" name="Freeform 588"/>
              <p:cNvSpPr>
                <a:spLocks/>
              </p:cNvSpPr>
              <p:nvPr/>
            </p:nvSpPr>
            <p:spPr bwMode="auto">
              <a:xfrm>
                <a:off x="5266" y="1685"/>
                <a:ext cx="55" cy="47"/>
              </a:xfrm>
              <a:custGeom>
                <a:avLst/>
                <a:gdLst>
                  <a:gd name="T0" fmla="*/ 0 w 55"/>
                  <a:gd name="T1" fmla="*/ 47 h 47"/>
                  <a:gd name="T2" fmla="*/ 0 w 55"/>
                  <a:gd name="T3" fmla="*/ 0 h 47"/>
                  <a:gd name="T4" fmla="*/ 55 w 55"/>
                  <a:gd name="T5" fmla="*/ 24 h 47"/>
                  <a:gd name="T6" fmla="*/ 0 w 55"/>
                  <a:gd name="T7" fmla="*/ 47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7"/>
                  <a:gd name="T14" fmla="*/ 55 w 5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7">
                    <a:moveTo>
                      <a:pt x="0" y="47"/>
                    </a:moveTo>
                    <a:lnTo>
                      <a:pt x="0" y="0"/>
                    </a:lnTo>
                    <a:lnTo>
                      <a:pt x="55" y="24"/>
                    </a:lnTo>
                    <a:lnTo>
                      <a:pt x="0" y="47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06" name="Line 589"/>
            <p:cNvSpPr>
              <a:spLocks noChangeShapeType="1"/>
            </p:cNvSpPr>
            <p:nvPr/>
          </p:nvSpPr>
          <p:spPr bwMode="auto">
            <a:xfrm flipV="1">
              <a:off x="5096" y="2111"/>
              <a:ext cx="0" cy="3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7" name="Freeform 590"/>
            <p:cNvSpPr>
              <a:spLocks noEditPoints="1"/>
            </p:cNvSpPr>
            <p:nvPr/>
          </p:nvSpPr>
          <p:spPr bwMode="auto">
            <a:xfrm>
              <a:off x="4331" y="2081"/>
              <a:ext cx="286" cy="34"/>
            </a:xfrm>
            <a:custGeom>
              <a:avLst/>
              <a:gdLst>
                <a:gd name="T0" fmla="*/ 0 w 1738"/>
                <a:gd name="T1" fmla="*/ 0 h 200"/>
                <a:gd name="T2" fmla="*/ 0 w 1738"/>
                <a:gd name="T3" fmla="*/ 0 h 200"/>
                <a:gd name="T4" fmla="*/ 0 w 1738"/>
                <a:gd name="T5" fmla="*/ 0 h 200"/>
                <a:gd name="T6" fmla="*/ 0 w 1738"/>
                <a:gd name="T7" fmla="*/ 0 h 200"/>
                <a:gd name="T8" fmla="*/ 0 w 1738"/>
                <a:gd name="T9" fmla="*/ 0 h 200"/>
                <a:gd name="T10" fmla="*/ 0 w 1738"/>
                <a:gd name="T11" fmla="*/ 0 h 200"/>
                <a:gd name="T12" fmla="*/ 0 w 1738"/>
                <a:gd name="T13" fmla="*/ 0 h 200"/>
                <a:gd name="T14" fmla="*/ 0 w 1738"/>
                <a:gd name="T15" fmla="*/ 0 h 200"/>
                <a:gd name="T16" fmla="*/ 0 w 1738"/>
                <a:gd name="T17" fmla="*/ 0 h 200"/>
                <a:gd name="T18" fmla="*/ 0 w 1738"/>
                <a:gd name="T19" fmla="*/ 0 h 200"/>
                <a:gd name="T20" fmla="*/ 0 w 1738"/>
                <a:gd name="T21" fmla="*/ 0 h 200"/>
                <a:gd name="T22" fmla="*/ 0 w 1738"/>
                <a:gd name="T23" fmla="*/ 0 h 200"/>
                <a:gd name="T24" fmla="*/ 0 w 1738"/>
                <a:gd name="T25" fmla="*/ 0 h 200"/>
                <a:gd name="T26" fmla="*/ 0 w 1738"/>
                <a:gd name="T27" fmla="*/ 0 h 200"/>
                <a:gd name="T28" fmla="*/ 0 w 1738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8"/>
                <a:gd name="T46" fmla="*/ 0 h 200"/>
                <a:gd name="T47" fmla="*/ 1738 w 1738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8" h="200">
                  <a:moveTo>
                    <a:pt x="167" y="83"/>
                  </a:moveTo>
                  <a:lnTo>
                    <a:pt x="1571" y="83"/>
                  </a:lnTo>
                  <a:cubicBezTo>
                    <a:pt x="1580" y="83"/>
                    <a:pt x="1588" y="91"/>
                    <a:pt x="1588" y="100"/>
                  </a:cubicBezTo>
                  <a:cubicBezTo>
                    <a:pt x="1588" y="109"/>
                    <a:pt x="1580" y="117"/>
                    <a:pt x="1571" y="117"/>
                  </a:cubicBez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538" y="0"/>
                  </a:moveTo>
                  <a:lnTo>
                    <a:pt x="1738" y="100"/>
                  </a:lnTo>
                  <a:lnTo>
                    <a:pt x="1538" y="200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8" name="Freeform 591"/>
            <p:cNvSpPr>
              <a:spLocks noEditPoints="1"/>
            </p:cNvSpPr>
            <p:nvPr/>
          </p:nvSpPr>
          <p:spPr bwMode="auto">
            <a:xfrm>
              <a:off x="5064" y="2097"/>
              <a:ext cx="329" cy="32"/>
            </a:xfrm>
            <a:custGeom>
              <a:avLst/>
              <a:gdLst>
                <a:gd name="T0" fmla="*/ 0 w 2008"/>
                <a:gd name="T1" fmla="*/ 0 h 200"/>
                <a:gd name="T2" fmla="*/ 0 w 2008"/>
                <a:gd name="T3" fmla="*/ 0 h 200"/>
                <a:gd name="T4" fmla="*/ 0 w 2008"/>
                <a:gd name="T5" fmla="*/ 0 h 200"/>
                <a:gd name="T6" fmla="*/ 0 w 2008"/>
                <a:gd name="T7" fmla="*/ 0 h 200"/>
                <a:gd name="T8" fmla="*/ 0 w 2008"/>
                <a:gd name="T9" fmla="*/ 0 h 200"/>
                <a:gd name="T10" fmla="*/ 0 w 2008"/>
                <a:gd name="T11" fmla="*/ 0 h 200"/>
                <a:gd name="T12" fmla="*/ 0 w 2008"/>
                <a:gd name="T13" fmla="*/ 0 h 200"/>
                <a:gd name="T14" fmla="*/ 0 w 2008"/>
                <a:gd name="T15" fmla="*/ 0 h 200"/>
                <a:gd name="T16" fmla="*/ 0 w 2008"/>
                <a:gd name="T17" fmla="*/ 0 h 200"/>
                <a:gd name="T18" fmla="*/ 0 w 2008"/>
                <a:gd name="T19" fmla="*/ 0 h 200"/>
                <a:gd name="T20" fmla="*/ 0 w 2008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8"/>
                <a:gd name="T34" fmla="*/ 0 h 200"/>
                <a:gd name="T35" fmla="*/ 2008 w 2008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8" h="200">
                  <a:moveTo>
                    <a:pt x="1841" y="116"/>
                  </a:moveTo>
                  <a:lnTo>
                    <a:pt x="16" y="116"/>
                  </a:lnTo>
                  <a:cubicBezTo>
                    <a:pt x="7" y="116"/>
                    <a:pt x="0" y="109"/>
                    <a:pt x="0" y="100"/>
                  </a:cubicBezTo>
                  <a:cubicBezTo>
                    <a:pt x="0" y="90"/>
                    <a:pt x="7" y="83"/>
                    <a:pt x="16" y="83"/>
                  </a:cubicBezTo>
                  <a:lnTo>
                    <a:pt x="1841" y="83"/>
                  </a:lnTo>
                  <a:cubicBezTo>
                    <a:pt x="1851" y="83"/>
                    <a:pt x="1858" y="90"/>
                    <a:pt x="1858" y="100"/>
                  </a:cubicBezTo>
                  <a:cubicBezTo>
                    <a:pt x="1858" y="109"/>
                    <a:pt x="1851" y="116"/>
                    <a:pt x="1841" y="116"/>
                  </a:cubicBezTo>
                  <a:close/>
                  <a:moveTo>
                    <a:pt x="1808" y="0"/>
                  </a:moveTo>
                  <a:lnTo>
                    <a:pt x="2008" y="100"/>
                  </a:lnTo>
                  <a:lnTo>
                    <a:pt x="1808" y="200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09" name="Freeform 592"/>
            <p:cNvSpPr>
              <a:spLocks noEditPoints="1"/>
            </p:cNvSpPr>
            <p:nvPr/>
          </p:nvSpPr>
          <p:spPr bwMode="auto">
            <a:xfrm>
              <a:off x="4885" y="2126"/>
              <a:ext cx="215" cy="32"/>
            </a:xfrm>
            <a:custGeom>
              <a:avLst/>
              <a:gdLst>
                <a:gd name="T0" fmla="*/ 0 w 1304"/>
                <a:gd name="T1" fmla="*/ 0 h 200"/>
                <a:gd name="T2" fmla="*/ 0 w 1304"/>
                <a:gd name="T3" fmla="*/ 0 h 200"/>
                <a:gd name="T4" fmla="*/ 0 w 1304"/>
                <a:gd name="T5" fmla="*/ 0 h 200"/>
                <a:gd name="T6" fmla="*/ 0 w 1304"/>
                <a:gd name="T7" fmla="*/ 0 h 200"/>
                <a:gd name="T8" fmla="*/ 0 w 1304"/>
                <a:gd name="T9" fmla="*/ 0 h 200"/>
                <a:gd name="T10" fmla="*/ 0 w 1304"/>
                <a:gd name="T11" fmla="*/ 0 h 200"/>
                <a:gd name="T12" fmla="*/ 0 w 1304"/>
                <a:gd name="T13" fmla="*/ 0 h 200"/>
                <a:gd name="T14" fmla="*/ 0 w 1304"/>
                <a:gd name="T15" fmla="*/ 0 h 200"/>
                <a:gd name="T16" fmla="*/ 0 w 1304"/>
                <a:gd name="T17" fmla="*/ 0 h 200"/>
                <a:gd name="T18" fmla="*/ 0 w 1304"/>
                <a:gd name="T19" fmla="*/ 0 h 200"/>
                <a:gd name="T20" fmla="*/ 0 w 130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4"/>
                <a:gd name="T34" fmla="*/ 0 h 200"/>
                <a:gd name="T35" fmla="*/ 1304 w 130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4" h="200">
                  <a:moveTo>
                    <a:pt x="1288" y="116"/>
                  </a:moveTo>
                  <a:lnTo>
                    <a:pt x="167" y="116"/>
                  </a:lnTo>
                  <a:cubicBezTo>
                    <a:pt x="158" y="116"/>
                    <a:pt x="150" y="109"/>
                    <a:pt x="150" y="100"/>
                  </a:cubicBezTo>
                  <a:cubicBezTo>
                    <a:pt x="150" y="90"/>
                    <a:pt x="158" y="83"/>
                    <a:pt x="167" y="83"/>
                  </a:cubicBezTo>
                  <a:lnTo>
                    <a:pt x="1288" y="83"/>
                  </a:lnTo>
                  <a:cubicBezTo>
                    <a:pt x="1297" y="83"/>
                    <a:pt x="1304" y="90"/>
                    <a:pt x="1304" y="100"/>
                  </a:cubicBezTo>
                  <a:cubicBezTo>
                    <a:pt x="1304" y="109"/>
                    <a:pt x="1297" y="116"/>
                    <a:pt x="1288" y="116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0" name="Freeform 593"/>
            <p:cNvSpPr>
              <a:spLocks noEditPoints="1"/>
            </p:cNvSpPr>
            <p:nvPr/>
          </p:nvSpPr>
          <p:spPr bwMode="auto">
            <a:xfrm>
              <a:off x="4885" y="2097"/>
              <a:ext cx="143" cy="32"/>
            </a:xfrm>
            <a:custGeom>
              <a:avLst/>
              <a:gdLst>
                <a:gd name="T0" fmla="*/ 0 w 875"/>
                <a:gd name="T1" fmla="*/ 0 h 200"/>
                <a:gd name="T2" fmla="*/ 0 w 875"/>
                <a:gd name="T3" fmla="*/ 0 h 200"/>
                <a:gd name="T4" fmla="*/ 0 w 875"/>
                <a:gd name="T5" fmla="*/ 0 h 200"/>
                <a:gd name="T6" fmla="*/ 0 w 875"/>
                <a:gd name="T7" fmla="*/ 0 h 200"/>
                <a:gd name="T8" fmla="*/ 0 w 875"/>
                <a:gd name="T9" fmla="*/ 0 h 200"/>
                <a:gd name="T10" fmla="*/ 0 w 875"/>
                <a:gd name="T11" fmla="*/ 0 h 200"/>
                <a:gd name="T12" fmla="*/ 0 w 875"/>
                <a:gd name="T13" fmla="*/ 0 h 200"/>
                <a:gd name="T14" fmla="*/ 0 w 875"/>
                <a:gd name="T15" fmla="*/ 0 h 200"/>
                <a:gd name="T16" fmla="*/ 0 w 875"/>
                <a:gd name="T17" fmla="*/ 0 h 200"/>
                <a:gd name="T18" fmla="*/ 0 w 875"/>
                <a:gd name="T19" fmla="*/ 0 h 200"/>
                <a:gd name="T20" fmla="*/ 0 w 875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5"/>
                <a:gd name="T34" fmla="*/ 0 h 200"/>
                <a:gd name="T35" fmla="*/ 875 w 875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5" h="200">
                  <a:moveTo>
                    <a:pt x="17" y="83"/>
                  </a:moveTo>
                  <a:lnTo>
                    <a:pt x="708" y="83"/>
                  </a:lnTo>
                  <a:cubicBezTo>
                    <a:pt x="718" y="83"/>
                    <a:pt x="725" y="90"/>
                    <a:pt x="725" y="100"/>
                  </a:cubicBezTo>
                  <a:cubicBezTo>
                    <a:pt x="725" y="109"/>
                    <a:pt x="718" y="116"/>
                    <a:pt x="708" y="116"/>
                  </a:cubicBezTo>
                  <a:lnTo>
                    <a:pt x="17" y="116"/>
                  </a:lnTo>
                  <a:cubicBezTo>
                    <a:pt x="8" y="116"/>
                    <a:pt x="0" y="109"/>
                    <a:pt x="0" y="100"/>
                  </a:cubicBezTo>
                  <a:cubicBezTo>
                    <a:pt x="0" y="90"/>
                    <a:pt x="8" y="83"/>
                    <a:pt x="17" y="83"/>
                  </a:cubicBezTo>
                  <a:close/>
                  <a:moveTo>
                    <a:pt x="675" y="0"/>
                  </a:moveTo>
                  <a:lnTo>
                    <a:pt x="875" y="100"/>
                  </a:lnTo>
                  <a:lnTo>
                    <a:pt x="675" y="2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11" name="Group 594"/>
            <p:cNvGrpSpPr>
              <a:grpSpLocks/>
            </p:cNvGrpSpPr>
            <p:nvPr/>
          </p:nvGrpSpPr>
          <p:grpSpPr bwMode="auto">
            <a:xfrm>
              <a:off x="5024" y="2091"/>
              <a:ext cx="47" cy="42"/>
              <a:chOff x="5266" y="1732"/>
              <a:chExt cx="55" cy="49"/>
            </a:xfrm>
          </p:grpSpPr>
          <p:sp>
            <p:nvSpPr>
              <p:cNvPr id="147965" name="Freeform 595"/>
              <p:cNvSpPr>
                <a:spLocks/>
              </p:cNvSpPr>
              <p:nvPr/>
            </p:nvSpPr>
            <p:spPr bwMode="auto">
              <a:xfrm>
                <a:off x="5266" y="1732"/>
                <a:ext cx="55" cy="49"/>
              </a:xfrm>
              <a:custGeom>
                <a:avLst/>
                <a:gdLst>
                  <a:gd name="T0" fmla="*/ 0 w 55"/>
                  <a:gd name="T1" fmla="*/ 0 h 49"/>
                  <a:gd name="T2" fmla="*/ 0 w 55"/>
                  <a:gd name="T3" fmla="*/ 49 h 49"/>
                  <a:gd name="T4" fmla="*/ 55 w 55"/>
                  <a:gd name="T5" fmla="*/ 25 h 49"/>
                  <a:gd name="T6" fmla="*/ 0 w 55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9"/>
                  <a:gd name="T14" fmla="*/ 55 w 5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9">
                    <a:moveTo>
                      <a:pt x="0" y="0"/>
                    </a:moveTo>
                    <a:lnTo>
                      <a:pt x="0" y="49"/>
                    </a:lnTo>
                    <a:lnTo>
                      <a:pt x="55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B64A"/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6" name="Freeform 596"/>
              <p:cNvSpPr>
                <a:spLocks/>
              </p:cNvSpPr>
              <p:nvPr/>
            </p:nvSpPr>
            <p:spPr bwMode="auto">
              <a:xfrm>
                <a:off x="5266" y="1732"/>
                <a:ext cx="55" cy="49"/>
              </a:xfrm>
              <a:custGeom>
                <a:avLst/>
                <a:gdLst>
                  <a:gd name="T0" fmla="*/ 0 w 55"/>
                  <a:gd name="T1" fmla="*/ 0 h 49"/>
                  <a:gd name="T2" fmla="*/ 0 w 55"/>
                  <a:gd name="T3" fmla="*/ 49 h 49"/>
                  <a:gd name="T4" fmla="*/ 55 w 55"/>
                  <a:gd name="T5" fmla="*/ 25 h 49"/>
                  <a:gd name="T6" fmla="*/ 0 w 55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9"/>
                  <a:gd name="T14" fmla="*/ 55 w 55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9">
                    <a:moveTo>
                      <a:pt x="0" y="0"/>
                    </a:moveTo>
                    <a:lnTo>
                      <a:pt x="0" y="49"/>
                    </a:lnTo>
                    <a:lnTo>
                      <a:pt x="55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B64A"/>
              </a:solidFill>
              <a:ln w="635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12" name="Freeform 597"/>
            <p:cNvSpPr>
              <a:spLocks noEditPoints="1"/>
            </p:cNvSpPr>
            <p:nvPr/>
          </p:nvSpPr>
          <p:spPr bwMode="auto">
            <a:xfrm>
              <a:off x="4331" y="2039"/>
              <a:ext cx="286" cy="32"/>
            </a:xfrm>
            <a:custGeom>
              <a:avLst/>
              <a:gdLst>
                <a:gd name="T0" fmla="*/ 0 w 1738"/>
                <a:gd name="T1" fmla="*/ 0 h 200"/>
                <a:gd name="T2" fmla="*/ 0 w 1738"/>
                <a:gd name="T3" fmla="*/ 0 h 200"/>
                <a:gd name="T4" fmla="*/ 0 w 1738"/>
                <a:gd name="T5" fmla="*/ 0 h 200"/>
                <a:gd name="T6" fmla="*/ 0 w 1738"/>
                <a:gd name="T7" fmla="*/ 0 h 200"/>
                <a:gd name="T8" fmla="*/ 0 w 1738"/>
                <a:gd name="T9" fmla="*/ 0 h 200"/>
                <a:gd name="T10" fmla="*/ 0 w 1738"/>
                <a:gd name="T11" fmla="*/ 0 h 200"/>
                <a:gd name="T12" fmla="*/ 0 w 1738"/>
                <a:gd name="T13" fmla="*/ 0 h 200"/>
                <a:gd name="T14" fmla="*/ 0 w 1738"/>
                <a:gd name="T15" fmla="*/ 0 h 200"/>
                <a:gd name="T16" fmla="*/ 0 w 1738"/>
                <a:gd name="T17" fmla="*/ 0 h 200"/>
                <a:gd name="T18" fmla="*/ 0 w 1738"/>
                <a:gd name="T19" fmla="*/ 0 h 200"/>
                <a:gd name="T20" fmla="*/ 0 w 1738"/>
                <a:gd name="T21" fmla="*/ 0 h 200"/>
                <a:gd name="T22" fmla="*/ 0 w 1738"/>
                <a:gd name="T23" fmla="*/ 0 h 200"/>
                <a:gd name="T24" fmla="*/ 0 w 1738"/>
                <a:gd name="T25" fmla="*/ 0 h 200"/>
                <a:gd name="T26" fmla="*/ 0 w 1738"/>
                <a:gd name="T27" fmla="*/ 0 h 200"/>
                <a:gd name="T28" fmla="*/ 0 w 1738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38"/>
                <a:gd name="T46" fmla="*/ 0 h 200"/>
                <a:gd name="T47" fmla="*/ 1738 w 1738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38" h="200">
                  <a:moveTo>
                    <a:pt x="167" y="84"/>
                  </a:moveTo>
                  <a:lnTo>
                    <a:pt x="1571" y="84"/>
                  </a:lnTo>
                  <a:cubicBezTo>
                    <a:pt x="1580" y="84"/>
                    <a:pt x="1588" y="91"/>
                    <a:pt x="1588" y="100"/>
                  </a:cubicBezTo>
                  <a:cubicBezTo>
                    <a:pt x="1588" y="110"/>
                    <a:pt x="1580" y="117"/>
                    <a:pt x="1571" y="117"/>
                  </a:cubicBez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538" y="0"/>
                  </a:moveTo>
                  <a:lnTo>
                    <a:pt x="1738" y="100"/>
                  </a:lnTo>
                  <a:lnTo>
                    <a:pt x="1538" y="200"/>
                  </a:lnTo>
                  <a:lnTo>
                    <a:pt x="1538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3" name="Freeform 598"/>
            <p:cNvSpPr>
              <a:spLocks noEditPoints="1"/>
            </p:cNvSpPr>
            <p:nvPr/>
          </p:nvSpPr>
          <p:spPr bwMode="auto">
            <a:xfrm>
              <a:off x="5064" y="2054"/>
              <a:ext cx="329" cy="32"/>
            </a:xfrm>
            <a:custGeom>
              <a:avLst/>
              <a:gdLst>
                <a:gd name="T0" fmla="*/ 0 w 2008"/>
                <a:gd name="T1" fmla="*/ 0 h 200"/>
                <a:gd name="T2" fmla="*/ 0 w 2008"/>
                <a:gd name="T3" fmla="*/ 0 h 200"/>
                <a:gd name="T4" fmla="*/ 0 w 2008"/>
                <a:gd name="T5" fmla="*/ 0 h 200"/>
                <a:gd name="T6" fmla="*/ 0 w 2008"/>
                <a:gd name="T7" fmla="*/ 0 h 200"/>
                <a:gd name="T8" fmla="*/ 0 w 2008"/>
                <a:gd name="T9" fmla="*/ 0 h 200"/>
                <a:gd name="T10" fmla="*/ 0 w 2008"/>
                <a:gd name="T11" fmla="*/ 0 h 200"/>
                <a:gd name="T12" fmla="*/ 0 w 2008"/>
                <a:gd name="T13" fmla="*/ 0 h 200"/>
                <a:gd name="T14" fmla="*/ 0 w 2008"/>
                <a:gd name="T15" fmla="*/ 0 h 200"/>
                <a:gd name="T16" fmla="*/ 0 w 2008"/>
                <a:gd name="T17" fmla="*/ 0 h 200"/>
                <a:gd name="T18" fmla="*/ 0 w 2008"/>
                <a:gd name="T19" fmla="*/ 0 h 200"/>
                <a:gd name="T20" fmla="*/ 0 w 2008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8"/>
                <a:gd name="T34" fmla="*/ 0 h 200"/>
                <a:gd name="T35" fmla="*/ 2008 w 2008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8" h="200">
                  <a:moveTo>
                    <a:pt x="1841" y="117"/>
                  </a:moveTo>
                  <a:lnTo>
                    <a:pt x="16" y="117"/>
                  </a:lnTo>
                  <a:cubicBezTo>
                    <a:pt x="7" y="117"/>
                    <a:pt x="0" y="109"/>
                    <a:pt x="0" y="100"/>
                  </a:cubicBezTo>
                  <a:cubicBezTo>
                    <a:pt x="0" y="91"/>
                    <a:pt x="7" y="83"/>
                    <a:pt x="16" y="83"/>
                  </a:cubicBezTo>
                  <a:lnTo>
                    <a:pt x="1841" y="83"/>
                  </a:lnTo>
                  <a:cubicBezTo>
                    <a:pt x="1851" y="83"/>
                    <a:pt x="1858" y="91"/>
                    <a:pt x="1858" y="100"/>
                  </a:cubicBezTo>
                  <a:cubicBezTo>
                    <a:pt x="1858" y="109"/>
                    <a:pt x="1851" y="117"/>
                    <a:pt x="1841" y="117"/>
                  </a:cubicBezTo>
                  <a:close/>
                  <a:moveTo>
                    <a:pt x="1808" y="0"/>
                  </a:moveTo>
                  <a:lnTo>
                    <a:pt x="2008" y="100"/>
                  </a:lnTo>
                  <a:lnTo>
                    <a:pt x="1808" y="200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4" name="Line 599"/>
            <p:cNvSpPr>
              <a:spLocks noChangeShapeType="1"/>
            </p:cNvSpPr>
            <p:nvPr/>
          </p:nvSpPr>
          <p:spPr bwMode="auto">
            <a:xfrm flipV="1">
              <a:off x="5094" y="2033"/>
              <a:ext cx="0" cy="38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5" name="Freeform 600"/>
            <p:cNvSpPr>
              <a:spLocks noEditPoints="1"/>
            </p:cNvSpPr>
            <p:nvPr/>
          </p:nvSpPr>
          <p:spPr bwMode="auto">
            <a:xfrm>
              <a:off x="4883" y="2019"/>
              <a:ext cx="214" cy="32"/>
            </a:xfrm>
            <a:custGeom>
              <a:avLst/>
              <a:gdLst>
                <a:gd name="T0" fmla="*/ 0 w 1304"/>
                <a:gd name="T1" fmla="*/ 0 h 200"/>
                <a:gd name="T2" fmla="*/ 0 w 1304"/>
                <a:gd name="T3" fmla="*/ 0 h 200"/>
                <a:gd name="T4" fmla="*/ 0 w 1304"/>
                <a:gd name="T5" fmla="*/ 0 h 200"/>
                <a:gd name="T6" fmla="*/ 0 w 1304"/>
                <a:gd name="T7" fmla="*/ 0 h 200"/>
                <a:gd name="T8" fmla="*/ 0 w 1304"/>
                <a:gd name="T9" fmla="*/ 0 h 200"/>
                <a:gd name="T10" fmla="*/ 0 w 1304"/>
                <a:gd name="T11" fmla="*/ 0 h 200"/>
                <a:gd name="T12" fmla="*/ 0 w 1304"/>
                <a:gd name="T13" fmla="*/ 0 h 200"/>
                <a:gd name="T14" fmla="*/ 0 w 1304"/>
                <a:gd name="T15" fmla="*/ 0 h 200"/>
                <a:gd name="T16" fmla="*/ 0 w 1304"/>
                <a:gd name="T17" fmla="*/ 0 h 200"/>
                <a:gd name="T18" fmla="*/ 0 w 1304"/>
                <a:gd name="T19" fmla="*/ 0 h 200"/>
                <a:gd name="T20" fmla="*/ 0 w 1304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4"/>
                <a:gd name="T34" fmla="*/ 0 h 200"/>
                <a:gd name="T35" fmla="*/ 1304 w 1304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4" h="200">
                  <a:moveTo>
                    <a:pt x="1287" y="116"/>
                  </a:moveTo>
                  <a:lnTo>
                    <a:pt x="166" y="116"/>
                  </a:lnTo>
                  <a:cubicBezTo>
                    <a:pt x="157" y="116"/>
                    <a:pt x="150" y="109"/>
                    <a:pt x="150" y="100"/>
                  </a:cubicBezTo>
                  <a:cubicBezTo>
                    <a:pt x="150" y="90"/>
                    <a:pt x="157" y="83"/>
                    <a:pt x="166" y="83"/>
                  </a:cubicBezTo>
                  <a:lnTo>
                    <a:pt x="1287" y="83"/>
                  </a:lnTo>
                  <a:cubicBezTo>
                    <a:pt x="1297" y="83"/>
                    <a:pt x="1304" y="90"/>
                    <a:pt x="1304" y="100"/>
                  </a:cubicBezTo>
                  <a:cubicBezTo>
                    <a:pt x="1304" y="109"/>
                    <a:pt x="1297" y="116"/>
                    <a:pt x="1287" y="116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6" name="Freeform 601"/>
            <p:cNvSpPr>
              <a:spLocks noEditPoints="1"/>
            </p:cNvSpPr>
            <p:nvPr/>
          </p:nvSpPr>
          <p:spPr bwMode="auto">
            <a:xfrm>
              <a:off x="4885" y="2052"/>
              <a:ext cx="143" cy="33"/>
            </a:xfrm>
            <a:custGeom>
              <a:avLst/>
              <a:gdLst>
                <a:gd name="T0" fmla="*/ 0 w 875"/>
                <a:gd name="T1" fmla="*/ 0 h 200"/>
                <a:gd name="T2" fmla="*/ 0 w 875"/>
                <a:gd name="T3" fmla="*/ 0 h 200"/>
                <a:gd name="T4" fmla="*/ 0 w 875"/>
                <a:gd name="T5" fmla="*/ 0 h 200"/>
                <a:gd name="T6" fmla="*/ 0 w 875"/>
                <a:gd name="T7" fmla="*/ 0 h 200"/>
                <a:gd name="T8" fmla="*/ 0 w 875"/>
                <a:gd name="T9" fmla="*/ 0 h 200"/>
                <a:gd name="T10" fmla="*/ 0 w 875"/>
                <a:gd name="T11" fmla="*/ 0 h 200"/>
                <a:gd name="T12" fmla="*/ 0 w 875"/>
                <a:gd name="T13" fmla="*/ 0 h 200"/>
                <a:gd name="T14" fmla="*/ 0 w 875"/>
                <a:gd name="T15" fmla="*/ 0 h 200"/>
                <a:gd name="T16" fmla="*/ 0 w 875"/>
                <a:gd name="T17" fmla="*/ 0 h 200"/>
                <a:gd name="T18" fmla="*/ 0 w 875"/>
                <a:gd name="T19" fmla="*/ 0 h 200"/>
                <a:gd name="T20" fmla="*/ 0 w 875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5"/>
                <a:gd name="T34" fmla="*/ 0 h 200"/>
                <a:gd name="T35" fmla="*/ 875 w 875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5" h="200">
                  <a:moveTo>
                    <a:pt x="17" y="83"/>
                  </a:moveTo>
                  <a:lnTo>
                    <a:pt x="708" y="83"/>
                  </a:lnTo>
                  <a:cubicBezTo>
                    <a:pt x="718" y="83"/>
                    <a:pt x="725" y="91"/>
                    <a:pt x="725" y="100"/>
                  </a:cubicBezTo>
                  <a:cubicBezTo>
                    <a:pt x="725" y="109"/>
                    <a:pt x="718" y="116"/>
                    <a:pt x="708" y="116"/>
                  </a:cubicBezTo>
                  <a:lnTo>
                    <a:pt x="17" y="116"/>
                  </a:lnTo>
                  <a:cubicBezTo>
                    <a:pt x="8" y="116"/>
                    <a:pt x="0" y="109"/>
                    <a:pt x="0" y="100"/>
                  </a:cubicBezTo>
                  <a:cubicBezTo>
                    <a:pt x="0" y="91"/>
                    <a:pt x="8" y="83"/>
                    <a:pt x="17" y="83"/>
                  </a:cubicBezTo>
                  <a:close/>
                  <a:moveTo>
                    <a:pt x="675" y="0"/>
                  </a:moveTo>
                  <a:lnTo>
                    <a:pt x="875" y="100"/>
                  </a:lnTo>
                  <a:lnTo>
                    <a:pt x="675" y="2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17" name="Group 602"/>
            <p:cNvGrpSpPr>
              <a:grpSpLocks/>
            </p:cNvGrpSpPr>
            <p:nvPr/>
          </p:nvGrpSpPr>
          <p:grpSpPr bwMode="auto">
            <a:xfrm>
              <a:off x="5024" y="2051"/>
              <a:ext cx="47" cy="40"/>
              <a:chOff x="5266" y="1685"/>
              <a:chExt cx="55" cy="47"/>
            </a:xfrm>
          </p:grpSpPr>
          <p:sp>
            <p:nvSpPr>
              <p:cNvPr id="147963" name="Freeform 603"/>
              <p:cNvSpPr>
                <a:spLocks/>
              </p:cNvSpPr>
              <p:nvPr/>
            </p:nvSpPr>
            <p:spPr bwMode="auto">
              <a:xfrm>
                <a:off x="5266" y="1685"/>
                <a:ext cx="55" cy="47"/>
              </a:xfrm>
              <a:custGeom>
                <a:avLst/>
                <a:gdLst>
                  <a:gd name="T0" fmla="*/ 0 w 55"/>
                  <a:gd name="T1" fmla="*/ 47 h 47"/>
                  <a:gd name="T2" fmla="*/ 0 w 55"/>
                  <a:gd name="T3" fmla="*/ 0 h 47"/>
                  <a:gd name="T4" fmla="*/ 55 w 55"/>
                  <a:gd name="T5" fmla="*/ 24 h 47"/>
                  <a:gd name="T6" fmla="*/ 0 w 55"/>
                  <a:gd name="T7" fmla="*/ 47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7"/>
                  <a:gd name="T14" fmla="*/ 55 w 5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7">
                    <a:moveTo>
                      <a:pt x="0" y="47"/>
                    </a:moveTo>
                    <a:lnTo>
                      <a:pt x="0" y="0"/>
                    </a:lnTo>
                    <a:lnTo>
                      <a:pt x="55" y="2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8B64A"/>
              </a:solidFill>
              <a:ln w="9525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4" name="Freeform 604"/>
              <p:cNvSpPr>
                <a:spLocks/>
              </p:cNvSpPr>
              <p:nvPr/>
            </p:nvSpPr>
            <p:spPr bwMode="auto">
              <a:xfrm>
                <a:off x="5266" y="1685"/>
                <a:ext cx="55" cy="47"/>
              </a:xfrm>
              <a:custGeom>
                <a:avLst/>
                <a:gdLst>
                  <a:gd name="T0" fmla="*/ 0 w 55"/>
                  <a:gd name="T1" fmla="*/ 47 h 47"/>
                  <a:gd name="T2" fmla="*/ 0 w 55"/>
                  <a:gd name="T3" fmla="*/ 0 h 47"/>
                  <a:gd name="T4" fmla="*/ 55 w 55"/>
                  <a:gd name="T5" fmla="*/ 24 h 47"/>
                  <a:gd name="T6" fmla="*/ 0 w 55"/>
                  <a:gd name="T7" fmla="*/ 47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47"/>
                  <a:gd name="T14" fmla="*/ 55 w 5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47">
                    <a:moveTo>
                      <a:pt x="0" y="47"/>
                    </a:moveTo>
                    <a:lnTo>
                      <a:pt x="0" y="0"/>
                    </a:lnTo>
                    <a:lnTo>
                      <a:pt x="55" y="2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8B64A"/>
              </a:solidFill>
              <a:ln w="635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18" name="Line 605"/>
            <p:cNvSpPr>
              <a:spLocks noChangeShapeType="1"/>
            </p:cNvSpPr>
            <p:nvPr/>
          </p:nvSpPr>
          <p:spPr bwMode="auto">
            <a:xfrm flipV="1">
              <a:off x="5096" y="2111"/>
              <a:ext cx="0" cy="33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19" name="Freeform 606"/>
            <p:cNvSpPr>
              <a:spLocks noEditPoints="1"/>
            </p:cNvSpPr>
            <p:nvPr/>
          </p:nvSpPr>
          <p:spPr bwMode="auto">
            <a:xfrm>
              <a:off x="4324" y="1951"/>
              <a:ext cx="278" cy="33"/>
            </a:xfrm>
            <a:custGeom>
              <a:avLst/>
              <a:gdLst>
                <a:gd name="T0" fmla="*/ 0 w 1696"/>
                <a:gd name="T1" fmla="*/ 0 h 200"/>
                <a:gd name="T2" fmla="*/ 0 w 1696"/>
                <a:gd name="T3" fmla="*/ 0 h 200"/>
                <a:gd name="T4" fmla="*/ 0 w 1696"/>
                <a:gd name="T5" fmla="*/ 0 h 200"/>
                <a:gd name="T6" fmla="*/ 0 w 1696"/>
                <a:gd name="T7" fmla="*/ 0 h 200"/>
                <a:gd name="T8" fmla="*/ 0 w 1696"/>
                <a:gd name="T9" fmla="*/ 0 h 200"/>
                <a:gd name="T10" fmla="*/ 0 w 1696"/>
                <a:gd name="T11" fmla="*/ 0 h 200"/>
                <a:gd name="T12" fmla="*/ 0 w 1696"/>
                <a:gd name="T13" fmla="*/ 0 h 200"/>
                <a:gd name="T14" fmla="*/ 0 w 1696"/>
                <a:gd name="T15" fmla="*/ 0 h 200"/>
                <a:gd name="T16" fmla="*/ 0 w 1696"/>
                <a:gd name="T17" fmla="*/ 0 h 200"/>
                <a:gd name="T18" fmla="*/ 0 w 1696"/>
                <a:gd name="T19" fmla="*/ 0 h 200"/>
                <a:gd name="T20" fmla="*/ 0 w 1696"/>
                <a:gd name="T21" fmla="*/ 0 h 200"/>
                <a:gd name="T22" fmla="*/ 0 w 1696"/>
                <a:gd name="T23" fmla="*/ 0 h 200"/>
                <a:gd name="T24" fmla="*/ 0 w 1696"/>
                <a:gd name="T25" fmla="*/ 0 h 200"/>
                <a:gd name="T26" fmla="*/ 0 w 1696"/>
                <a:gd name="T27" fmla="*/ 0 h 200"/>
                <a:gd name="T28" fmla="*/ 0 w 1696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96"/>
                <a:gd name="T46" fmla="*/ 0 h 200"/>
                <a:gd name="T47" fmla="*/ 1696 w 1696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96" h="200">
                  <a:moveTo>
                    <a:pt x="167" y="83"/>
                  </a:moveTo>
                  <a:lnTo>
                    <a:pt x="1529" y="83"/>
                  </a:lnTo>
                  <a:cubicBezTo>
                    <a:pt x="1539" y="83"/>
                    <a:pt x="1546" y="91"/>
                    <a:pt x="1546" y="100"/>
                  </a:cubicBezTo>
                  <a:cubicBezTo>
                    <a:pt x="1546" y="109"/>
                    <a:pt x="1539" y="117"/>
                    <a:pt x="1529" y="117"/>
                  </a:cubicBezTo>
                  <a:lnTo>
                    <a:pt x="167" y="117"/>
                  </a:lnTo>
                  <a:cubicBezTo>
                    <a:pt x="158" y="117"/>
                    <a:pt x="150" y="109"/>
                    <a:pt x="150" y="100"/>
                  </a:cubicBezTo>
                  <a:cubicBezTo>
                    <a:pt x="150" y="91"/>
                    <a:pt x="158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  <a:moveTo>
                    <a:pt x="1496" y="0"/>
                  </a:moveTo>
                  <a:lnTo>
                    <a:pt x="1696" y="100"/>
                  </a:lnTo>
                  <a:lnTo>
                    <a:pt x="1496" y="200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20" name="Group 607"/>
            <p:cNvGrpSpPr>
              <a:grpSpLocks/>
            </p:cNvGrpSpPr>
            <p:nvPr/>
          </p:nvGrpSpPr>
          <p:grpSpPr bwMode="auto">
            <a:xfrm>
              <a:off x="4603" y="1952"/>
              <a:ext cx="370" cy="56"/>
              <a:chOff x="4773" y="1569"/>
              <a:chExt cx="433" cy="65"/>
            </a:xfrm>
          </p:grpSpPr>
          <p:sp>
            <p:nvSpPr>
              <p:cNvPr id="147961" name="Freeform 608"/>
              <p:cNvSpPr>
                <a:spLocks/>
              </p:cNvSpPr>
              <p:nvPr/>
            </p:nvSpPr>
            <p:spPr bwMode="auto">
              <a:xfrm>
                <a:off x="4773" y="1569"/>
                <a:ext cx="433" cy="65"/>
              </a:xfrm>
              <a:custGeom>
                <a:avLst/>
                <a:gdLst>
                  <a:gd name="T0" fmla="*/ 0 w 2255"/>
                  <a:gd name="T1" fmla="*/ 0 h 338"/>
                  <a:gd name="T2" fmla="*/ 0 w 2255"/>
                  <a:gd name="T3" fmla="*/ 0 h 338"/>
                  <a:gd name="T4" fmla="*/ 0 w 2255"/>
                  <a:gd name="T5" fmla="*/ 0 h 338"/>
                  <a:gd name="T6" fmla="*/ 0 w 2255"/>
                  <a:gd name="T7" fmla="*/ 0 h 338"/>
                  <a:gd name="T8" fmla="*/ 0 w 2255"/>
                  <a:gd name="T9" fmla="*/ 0 h 338"/>
                  <a:gd name="T10" fmla="*/ 0 w 2255"/>
                  <a:gd name="T11" fmla="*/ 0 h 338"/>
                  <a:gd name="T12" fmla="*/ 0 w 2255"/>
                  <a:gd name="T13" fmla="*/ 0 h 338"/>
                  <a:gd name="T14" fmla="*/ 0 w 2255"/>
                  <a:gd name="T15" fmla="*/ 0 h 338"/>
                  <a:gd name="T16" fmla="*/ 0 w 2255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5"/>
                  <a:gd name="T28" fmla="*/ 0 h 338"/>
                  <a:gd name="T29" fmla="*/ 2255 w 2255"/>
                  <a:gd name="T30" fmla="*/ 338 h 3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5" h="338">
                    <a:moveTo>
                      <a:pt x="57" y="0"/>
                    </a:moveTo>
                    <a:cubicBezTo>
                      <a:pt x="26" y="0"/>
                      <a:pt x="0" y="25"/>
                      <a:pt x="0" y="57"/>
                    </a:cubicBezTo>
                    <a:lnTo>
                      <a:pt x="0" y="282"/>
                    </a:lnTo>
                    <a:cubicBezTo>
                      <a:pt x="0" y="313"/>
                      <a:pt x="26" y="338"/>
                      <a:pt x="57" y="338"/>
                    </a:cubicBezTo>
                    <a:lnTo>
                      <a:pt x="2198" y="338"/>
                    </a:lnTo>
                    <a:cubicBezTo>
                      <a:pt x="2229" y="338"/>
                      <a:pt x="2255" y="313"/>
                      <a:pt x="2255" y="282"/>
                    </a:cubicBezTo>
                    <a:lnTo>
                      <a:pt x="2255" y="57"/>
                    </a:lnTo>
                    <a:cubicBezTo>
                      <a:pt x="2255" y="25"/>
                      <a:pt x="2229" y="0"/>
                      <a:pt x="2198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2" name="Freeform 609"/>
              <p:cNvSpPr>
                <a:spLocks/>
              </p:cNvSpPr>
              <p:nvPr/>
            </p:nvSpPr>
            <p:spPr bwMode="auto">
              <a:xfrm>
                <a:off x="4773" y="1569"/>
                <a:ext cx="433" cy="65"/>
              </a:xfrm>
              <a:custGeom>
                <a:avLst/>
                <a:gdLst>
                  <a:gd name="T0" fmla="*/ 0 w 2255"/>
                  <a:gd name="T1" fmla="*/ 0 h 338"/>
                  <a:gd name="T2" fmla="*/ 0 w 2255"/>
                  <a:gd name="T3" fmla="*/ 0 h 338"/>
                  <a:gd name="T4" fmla="*/ 0 w 2255"/>
                  <a:gd name="T5" fmla="*/ 0 h 338"/>
                  <a:gd name="T6" fmla="*/ 0 w 2255"/>
                  <a:gd name="T7" fmla="*/ 0 h 338"/>
                  <a:gd name="T8" fmla="*/ 0 w 2255"/>
                  <a:gd name="T9" fmla="*/ 0 h 338"/>
                  <a:gd name="T10" fmla="*/ 0 w 2255"/>
                  <a:gd name="T11" fmla="*/ 0 h 338"/>
                  <a:gd name="T12" fmla="*/ 0 w 2255"/>
                  <a:gd name="T13" fmla="*/ 0 h 338"/>
                  <a:gd name="T14" fmla="*/ 0 w 2255"/>
                  <a:gd name="T15" fmla="*/ 0 h 338"/>
                  <a:gd name="T16" fmla="*/ 0 w 2255"/>
                  <a:gd name="T17" fmla="*/ 0 h 3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55"/>
                  <a:gd name="T28" fmla="*/ 0 h 338"/>
                  <a:gd name="T29" fmla="*/ 2255 w 2255"/>
                  <a:gd name="T30" fmla="*/ 338 h 3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55" h="338">
                    <a:moveTo>
                      <a:pt x="57" y="0"/>
                    </a:moveTo>
                    <a:cubicBezTo>
                      <a:pt x="26" y="0"/>
                      <a:pt x="0" y="25"/>
                      <a:pt x="0" y="57"/>
                    </a:cubicBezTo>
                    <a:lnTo>
                      <a:pt x="0" y="282"/>
                    </a:lnTo>
                    <a:cubicBezTo>
                      <a:pt x="0" y="313"/>
                      <a:pt x="26" y="338"/>
                      <a:pt x="57" y="338"/>
                    </a:cubicBezTo>
                    <a:lnTo>
                      <a:pt x="2198" y="338"/>
                    </a:lnTo>
                    <a:cubicBezTo>
                      <a:pt x="2229" y="338"/>
                      <a:pt x="2255" y="313"/>
                      <a:pt x="2255" y="282"/>
                    </a:cubicBezTo>
                    <a:lnTo>
                      <a:pt x="2255" y="57"/>
                    </a:lnTo>
                    <a:cubicBezTo>
                      <a:pt x="2255" y="25"/>
                      <a:pt x="2229" y="0"/>
                      <a:pt x="2198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21" name="Rectangle 610"/>
            <p:cNvSpPr>
              <a:spLocks noChangeArrowheads="1"/>
            </p:cNvSpPr>
            <p:nvPr/>
          </p:nvSpPr>
          <p:spPr bwMode="auto">
            <a:xfrm>
              <a:off x="4662" y="1951"/>
              <a:ext cx="25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Node GPIO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822" name="Freeform 611"/>
            <p:cNvSpPr>
              <a:spLocks noEditPoints="1"/>
            </p:cNvSpPr>
            <p:nvPr/>
          </p:nvSpPr>
          <p:spPr bwMode="auto">
            <a:xfrm>
              <a:off x="4970" y="1967"/>
              <a:ext cx="72" cy="32"/>
            </a:xfrm>
            <a:custGeom>
              <a:avLst/>
              <a:gdLst>
                <a:gd name="T0" fmla="*/ 0 w 442"/>
                <a:gd name="T1" fmla="*/ 0 h 200"/>
                <a:gd name="T2" fmla="*/ 0 w 442"/>
                <a:gd name="T3" fmla="*/ 0 h 200"/>
                <a:gd name="T4" fmla="*/ 0 w 442"/>
                <a:gd name="T5" fmla="*/ 0 h 200"/>
                <a:gd name="T6" fmla="*/ 0 w 442"/>
                <a:gd name="T7" fmla="*/ 0 h 200"/>
                <a:gd name="T8" fmla="*/ 0 w 442"/>
                <a:gd name="T9" fmla="*/ 0 h 200"/>
                <a:gd name="T10" fmla="*/ 0 w 442"/>
                <a:gd name="T11" fmla="*/ 0 h 200"/>
                <a:gd name="T12" fmla="*/ 0 w 442"/>
                <a:gd name="T13" fmla="*/ 0 h 200"/>
                <a:gd name="T14" fmla="*/ 0 w 442"/>
                <a:gd name="T15" fmla="*/ 0 h 200"/>
                <a:gd name="T16" fmla="*/ 0 w 442"/>
                <a:gd name="T17" fmla="*/ 0 h 200"/>
                <a:gd name="T18" fmla="*/ 0 w 442"/>
                <a:gd name="T19" fmla="*/ 0 h 200"/>
                <a:gd name="T20" fmla="*/ 0 w 442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200"/>
                <a:gd name="T35" fmla="*/ 442 w 442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200">
                  <a:moveTo>
                    <a:pt x="167" y="83"/>
                  </a:moveTo>
                  <a:lnTo>
                    <a:pt x="425" y="83"/>
                  </a:lnTo>
                  <a:cubicBezTo>
                    <a:pt x="434" y="83"/>
                    <a:pt x="442" y="91"/>
                    <a:pt x="442" y="100"/>
                  </a:cubicBezTo>
                  <a:cubicBezTo>
                    <a:pt x="442" y="109"/>
                    <a:pt x="434" y="117"/>
                    <a:pt x="425" y="117"/>
                  </a:cubicBezTo>
                  <a:lnTo>
                    <a:pt x="167" y="117"/>
                  </a:lnTo>
                  <a:cubicBezTo>
                    <a:pt x="157" y="117"/>
                    <a:pt x="150" y="109"/>
                    <a:pt x="150" y="100"/>
                  </a:cubicBezTo>
                  <a:cubicBezTo>
                    <a:pt x="150" y="91"/>
                    <a:pt x="157" y="83"/>
                    <a:pt x="167" y="83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3" name="Line 612"/>
            <p:cNvSpPr>
              <a:spLocks noChangeShapeType="1"/>
            </p:cNvSpPr>
            <p:nvPr/>
          </p:nvSpPr>
          <p:spPr bwMode="auto">
            <a:xfrm flipH="1" flipV="1">
              <a:off x="5038" y="1510"/>
              <a:ext cx="2" cy="471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4" name="Line 613"/>
            <p:cNvSpPr>
              <a:spLocks noChangeShapeType="1"/>
            </p:cNvSpPr>
            <p:nvPr/>
          </p:nvSpPr>
          <p:spPr bwMode="auto">
            <a:xfrm flipH="1">
              <a:off x="3996" y="1512"/>
              <a:ext cx="1042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5" name="Freeform 614"/>
            <p:cNvSpPr>
              <a:spLocks noEditPoints="1"/>
            </p:cNvSpPr>
            <p:nvPr/>
          </p:nvSpPr>
          <p:spPr bwMode="auto">
            <a:xfrm>
              <a:off x="3980" y="1319"/>
              <a:ext cx="33" cy="195"/>
            </a:xfrm>
            <a:custGeom>
              <a:avLst/>
              <a:gdLst>
                <a:gd name="T0" fmla="*/ 0 w 400"/>
                <a:gd name="T1" fmla="*/ 0 h 2384"/>
                <a:gd name="T2" fmla="*/ 0 w 400"/>
                <a:gd name="T3" fmla="*/ 0 h 2384"/>
                <a:gd name="T4" fmla="*/ 0 w 400"/>
                <a:gd name="T5" fmla="*/ 0 h 2384"/>
                <a:gd name="T6" fmla="*/ 0 w 400"/>
                <a:gd name="T7" fmla="*/ 0 h 2384"/>
                <a:gd name="T8" fmla="*/ 0 w 400"/>
                <a:gd name="T9" fmla="*/ 0 h 2384"/>
                <a:gd name="T10" fmla="*/ 0 w 400"/>
                <a:gd name="T11" fmla="*/ 0 h 2384"/>
                <a:gd name="T12" fmla="*/ 0 w 400"/>
                <a:gd name="T13" fmla="*/ 0 h 2384"/>
                <a:gd name="T14" fmla="*/ 0 w 400"/>
                <a:gd name="T15" fmla="*/ 0 h 2384"/>
                <a:gd name="T16" fmla="*/ 0 w 400"/>
                <a:gd name="T17" fmla="*/ 0 h 2384"/>
                <a:gd name="T18" fmla="*/ 0 w 400"/>
                <a:gd name="T19" fmla="*/ 0 h 2384"/>
                <a:gd name="T20" fmla="*/ 0 w 400"/>
                <a:gd name="T21" fmla="*/ 0 h 23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384"/>
                <a:gd name="T35" fmla="*/ 400 w 400"/>
                <a:gd name="T36" fmla="*/ 2384 h 23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384">
                  <a:moveTo>
                    <a:pt x="187" y="2351"/>
                  </a:moveTo>
                  <a:lnTo>
                    <a:pt x="166" y="334"/>
                  </a:lnTo>
                  <a:cubicBezTo>
                    <a:pt x="165" y="316"/>
                    <a:pt x="180" y="301"/>
                    <a:pt x="199" y="300"/>
                  </a:cubicBezTo>
                  <a:cubicBezTo>
                    <a:pt x="217" y="300"/>
                    <a:pt x="232" y="315"/>
                    <a:pt x="232" y="333"/>
                  </a:cubicBezTo>
                  <a:lnTo>
                    <a:pt x="254" y="2350"/>
                  </a:lnTo>
                  <a:cubicBezTo>
                    <a:pt x="254" y="2369"/>
                    <a:pt x="239" y="2384"/>
                    <a:pt x="221" y="2384"/>
                  </a:cubicBezTo>
                  <a:cubicBezTo>
                    <a:pt x="202" y="2384"/>
                    <a:pt x="187" y="2369"/>
                    <a:pt x="187" y="2351"/>
                  </a:cubicBezTo>
                  <a:close/>
                  <a:moveTo>
                    <a:pt x="0" y="403"/>
                  </a:moveTo>
                  <a:lnTo>
                    <a:pt x="195" y="0"/>
                  </a:lnTo>
                  <a:lnTo>
                    <a:pt x="400" y="398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6" name="Freeform 615"/>
            <p:cNvSpPr>
              <a:spLocks noEditPoints="1"/>
            </p:cNvSpPr>
            <p:nvPr/>
          </p:nvSpPr>
          <p:spPr bwMode="auto">
            <a:xfrm>
              <a:off x="2579" y="1637"/>
              <a:ext cx="270" cy="33"/>
            </a:xfrm>
            <a:custGeom>
              <a:avLst/>
              <a:gdLst>
                <a:gd name="T0" fmla="*/ 0 w 3292"/>
                <a:gd name="T1" fmla="*/ 0 h 400"/>
                <a:gd name="T2" fmla="*/ 0 w 3292"/>
                <a:gd name="T3" fmla="*/ 0 h 400"/>
                <a:gd name="T4" fmla="*/ 0 w 3292"/>
                <a:gd name="T5" fmla="*/ 0 h 400"/>
                <a:gd name="T6" fmla="*/ 0 w 3292"/>
                <a:gd name="T7" fmla="*/ 0 h 400"/>
                <a:gd name="T8" fmla="*/ 0 w 3292"/>
                <a:gd name="T9" fmla="*/ 0 h 400"/>
                <a:gd name="T10" fmla="*/ 0 w 3292"/>
                <a:gd name="T11" fmla="*/ 0 h 400"/>
                <a:gd name="T12" fmla="*/ 0 w 3292"/>
                <a:gd name="T13" fmla="*/ 0 h 400"/>
                <a:gd name="T14" fmla="*/ 0 w 3292"/>
                <a:gd name="T15" fmla="*/ 0 h 400"/>
                <a:gd name="T16" fmla="*/ 0 w 3292"/>
                <a:gd name="T17" fmla="*/ 0 h 400"/>
                <a:gd name="T18" fmla="*/ 0 w 3292"/>
                <a:gd name="T19" fmla="*/ 0 h 400"/>
                <a:gd name="T20" fmla="*/ 0 w 3292"/>
                <a:gd name="T21" fmla="*/ 0 h 400"/>
                <a:gd name="T22" fmla="*/ 0 w 3292"/>
                <a:gd name="T23" fmla="*/ 0 h 400"/>
                <a:gd name="T24" fmla="*/ 0 w 3292"/>
                <a:gd name="T25" fmla="*/ 0 h 400"/>
                <a:gd name="T26" fmla="*/ 0 w 3292"/>
                <a:gd name="T27" fmla="*/ 0 h 400"/>
                <a:gd name="T28" fmla="*/ 0 w 3292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92"/>
                <a:gd name="T46" fmla="*/ 0 h 400"/>
                <a:gd name="T47" fmla="*/ 3292 w 3292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92" h="400">
                  <a:moveTo>
                    <a:pt x="333" y="166"/>
                  </a:moveTo>
                  <a:lnTo>
                    <a:pt x="2958" y="166"/>
                  </a:lnTo>
                  <a:cubicBezTo>
                    <a:pt x="2977" y="166"/>
                    <a:pt x="2992" y="181"/>
                    <a:pt x="2992" y="200"/>
                  </a:cubicBezTo>
                  <a:cubicBezTo>
                    <a:pt x="2992" y="218"/>
                    <a:pt x="2977" y="233"/>
                    <a:pt x="2958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2892" y="0"/>
                  </a:moveTo>
                  <a:lnTo>
                    <a:pt x="3292" y="200"/>
                  </a:lnTo>
                  <a:lnTo>
                    <a:pt x="2892" y="400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7" name="Line 616"/>
            <p:cNvSpPr>
              <a:spLocks noChangeShapeType="1"/>
            </p:cNvSpPr>
            <p:nvPr/>
          </p:nvSpPr>
          <p:spPr bwMode="auto">
            <a:xfrm flipH="1">
              <a:off x="2122" y="1637"/>
              <a:ext cx="98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8" name="Line 617"/>
            <p:cNvSpPr>
              <a:spLocks noChangeShapeType="1"/>
            </p:cNvSpPr>
            <p:nvPr/>
          </p:nvSpPr>
          <p:spPr bwMode="auto">
            <a:xfrm flipV="1">
              <a:off x="2122" y="1506"/>
              <a:ext cx="0" cy="131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29" name="Line 618"/>
            <p:cNvSpPr>
              <a:spLocks noChangeShapeType="1"/>
            </p:cNvSpPr>
            <p:nvPr/>
          </p:nvSpPr>
          <p:spPr bwMode="auto">
            <a:xfrm>
              <a:off x="2122" y="1508"/>
              <a:ext cx="1837" cy="0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30" name="Group 619"/>
            <p:cNvGrpSpPr>
              <a:grpSpLocks/>
            </p:cNvGrpSpPr>
            <p:nvPr/>
          </p:nvGrpSpPr>
          <p:grpSpPr bwMode="auto">
            <a:xfrm>
              <a:off x="2212" y="1613"/>
              <a:ext cx="370" cy="72"/>
              <a:chOff x="1979" y="1174"/>
              <a:chExt cx="432" cy="84"/>
            </a:xfrm>
          </p:grpSpPr>
          <p:sp>
            <p:nvSpPr>
              <p:cNvPr id="147959" name="Freeform 620"/>
              <p:cNvSpPr>
                <a:spLocks/>
              </p:cNvSpPr>
              <p:nvPr/>
            </p:nvSpPr>
            <p:spPr bwMode="auto">
              <a:xfrm>
                <a:off x="1979" y="1174"/>
                <a:ext cx="432" cy="84"/>
              </a:xfrm>
              <a:custGeom>
                <a:avLst/>
                <a:gdLst>
                  <a:gd name="T0" fmla="*/ 0 w 4509"/>
                  <a:gd name="T1" fmla="*/ 0 h 875"/>
                  <a:gd name="T2" fmla="*/ 0 w 4509"/>
                  <a:gd name="T3" fmla="*/ 0 h 875"/>
                  <a:gd name="T4" fmla="*/ 0 w 4509"/>
                  <a:gd name="T5" fmla="*/ 0 h 875"/>
                  <a:gd name="T6" fmla="*/ 0 w 4509"/>
                  <a:gd name="T7" fmla="*/ 0 h 875"/>
                  <a:gd name="T8" fmla="*/ 0 w 4509"/>
                  <a:gd name="T9" fmla="*/ 0 h 875"/>
                  <a:gd name="T10" fmla="*/ 0 w 4509"/>
                  <a:gd name="T11" fmla="*/ 0 h 875"/>
                  <a:gd name="T12" fmla="*/ 0 w 4509"/>
                  <a:gd name="T13" fmla="*/ 0 h 875"/>
                  <a:gd name="T14" fmla="*/ 0 w 4509"/>
                  <a:gd name="T15" fmla="*/ 0 h 875"/>
                  <a:gd name="T16" fmla="*/ 0 w 4509"/>
                  <a:gd name="T17" fmla="*/ 0 h 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09"/>
                  <a:gd name="T28" fmla="*/ 0 h 875"/>
                  <a:gd name="T29" fmla="*/ 4509 w 4509"/>
                  <a:gd name="T30" fmla="*/ 875 h 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09" h="875">
                    <a:moveTo>
                      <a:pt x="146" y="0"/>
                    </a:moveTo>
                    <a:cubicBezTo>
                      <a:pt x="66" y="0"/>
                      <a:pt x="0" y="65"/>
                      <a:pt x="0" y="146"/>
                    </a:cubicBezTo>
                    <a:lnTo>
                      <a:pt x="0" y="729"/>
                    </a:lnTo>
                    <a:cubicBezTo>
                      <a:pt x="0" y="810"/>
                      <a:pt x="66" y="875"/>
                      <a:pt x="146" y="875"/>
                    </a:cubicBezTo>
                    <a:lnTo>
                      <a:pt x="4363" y="875"/>
                    </a:lnTo>
                    <a:cubicBezTo>
                      <a:pt x="4444" y="875"/>
                      <a:pt x="4509" y="810"/>
                      <a:pt x="4509" y="729"/>
                    </a:cubicBezTo>
                    <a:lnTo>
                      <a:pt x="4509" y="146"/>
                    </a:lnTo>
                    <a:cubicBezTo>
                      <a:pt x="4509" y="65"/>
                      <a:pt x="4444" y="0"/>
                      <a:pt x="4363" y="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0" name="Freeform 621"/>
              <p:cNvSpPr>
                <a:spLocks/>
              </p:cNvSpPr>
              <p:nvPr/>
            </p:nvSpPr>
            <p:spPr bwMode="auto">
              <a:xfrm>
                <a:off x="1979" y="1174"/>
                <a:ext cx="432" cy="84"/>
              </a:xfrm>
              <a:custGeom>
                <a:avLst/>
                <a:gdLst>
                  <a:gd name="T0" fmla="*/ 0 w 4509"/>
                  <a:gd name="T1" fmla="*/ 0 h 875"/>
                  <a:gd name="T2" fmla="*/ 0 w 4509"/>
                  <a:gd name="T3" fmla="*/ 0 h 875"/>
                  <a:gd name="T4" fmla="*/ 0 w 4509"/>
                  <a:gd name="T5" fmla="*/ 0 h 875"/>
                  <a:gd name="T6" fmla="*/ 0 w 4509"/>
                  <a:gd name="T7" fmla="*/ 0 h 875"/>
                  <a:gd name="T8" fmla="*/ 0 w 4509"/>
                  <a:gd name="T9" fmla="*/ 0 h 875"/>
                  <a:gd name="T10" fmla="*/ 0 w 4509"/>
                  <a:gd name="T11" fmla="*/ 0 h 875"/>
                  <a:gd name="T12" fmla="*/ 0 w 4509"/>
                  <a:gd name="T13" fmla="*/ 0 h 875"/>
                  <a:gd name="T14" fmla="*/ 0 w 4509"/>
                  <a:gd name="T15" fmla="*/ 0 h 875"/>
                  <a:gd name="T16" fmla="*/ 0 w 4509"/>
                  <a:gd name="T17" fmla="*/ 0 h 8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09"/>
                  <a:gd name="T28" fmla="*/ 0 h 875"/>
                  <a:gd name="T29" fmla="*/ 4509 w 4509"/>
                  <a:gd name="T30" fmla="*/ 875 h 8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09" h="875">
                    <a:moveTo>
                      <a:pt x="146" y="0"/>
                    </a:moveTo>
                    <a:cubicBezTo>
                      <a:pt x="66" y="0"/>
                      <a:pt x="0" y="65"/>
                      <a:pt x="0" y="146"/>
                    </a:cubicBezTo>
                    <a:lnTo>
                      <a:pt x="0" y="729"/>
                    </a:lnTo>
                    <a:cubicBezTo>
                      <a:pt x="0" y="810"/>
                      <a:pt x="66" y="875"/>
                      <a:pt x="146" y="875"/>
                    </a:cubicBezTo>
                    <a:lnTo>
                      <a:pt x="4363" y="875"/>
                    </a:lnTo>
                    <a:cubicBezTo>
                      <a:pt x="4444" y="875"/>
                      <a:pt x="4509" y="810"/>
                      <a:pt x="4509" y="729"/>
                    </a:cubicBezTo>
                    <a:lnTo>
                      <a:pt x="4509" y="146"/>
                    </a:lnTo>
                    <a:cubicBezTo>
                      <a:pt x="4509" y="65"/>
                      <a:pt x="4444" y="0"/>
                      <a:pt x="4363" y="0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38B64A"/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31" name="Rectangle 622"/>
            <p:cNvSpPr>
              <a:spLocks noChangeArrowheads="1"/>
            </p:cNvSpPr>
            <p:nvPr/>
          </p:nvSpPr>
          <p:spPr bwMode="auto">
            <a:xfrm>
              <a:off x="2283" y="1625"/>
              <a:ext cx="25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 baseline="0">
                  <a:solidFill>
                    <a:srgbClr val="000000"/>
                  </a:solidFill>
                </a:rPr>
                <a:t>Node GPIO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832" name="Freeform 623"/>
            <p:cNvSpPr>
              <a:spLocks noEditPoints="1"/>
            </p:cNvSpPr>
            <p:nvPr/>
          </p:nvSpPr>
          <p:spPr bwMode="auto">
            <a:xfrm>
              <a:off x="3943" y="1320"/>
              <a:ext cx="33" cy="188"/>
            </a:xfrm>
            <a:custGeom>
              <a:avLst/>
              <a:gdLst>
                <a:gd name="T0" fmla="*/ 0 w 400"/>
                <a:gd name="T1" fmla="*/ 0 h 2300"/>
                <a:gd name="T2" fmla="*/ 0 w 400"/>
                <a:gd name="T3" fmla="*/ 0 h 2300"/>
                <a:gd name="T4" fmla="*/ 0 w 400"/>
                <a:gd name="T5" fmla="*/ 0 h 2300"/>
                <a:gd name="T6" fmla="*/ 0 w 400"/>
                <a:gd name="T7" fmla="*/ 0 h 2300"/>
                <a:gd name="T8" fmla="*/ 0 w 400"/>
                <a:gd name="T9" fmla="*/ 0 h 2300"/>
                <a:gd name="T10" fmla="*/ 0 w 400"/>
                <a:gd name="T11" fmla="*/ 0 h 2300"/>
                <a:gd name="T12" fmla="*/ 0 w 400"/>
                <a:gd name="T13" fmla="*/ 0 h 2300"/>
                <a:gd name="T14" fmla="*/ 0 w 400"/>
                <a:gd name="T15" fmla="*/ 0 h 2300"/>
                <a:gd name="T16" fmla="*/ 0 w 400"/>
                <a:gd name="T17" fmla="*/ 0 h 2300"/>
                <a:gd name="T18" fmla="*/ 0 w 400"/>
                <a:gd name="T19" fmla="*/ 0 h 2300"/>
                <a:gd name="T20" fmla="*/ 0 w 400"/>
                <a:gd name="T21" fmla="*/ 0 h 2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2300"/>
                <a:gd name="T35" fmla="*/ 400 w 400"/>
                <a:gd name="T36" fmla="*/ 2300 h 2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2300">
                  <a:moveTo>
                    <a:pt x="167" y="2266"/>
                  </a:moveTo>
                  <a:lnTo>
                    <a:pt x="167" y="333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3"/>
                  </a:cubicBezTo>
                  <a:lnTo>
                    <a:pt x="234" y="2266"/>
                  </a:lnTo>
                  <a:cubicBezTo>
                    <a:pt x="234" y="2285"/>
                    <a:pt x="219" y="2300"/>
                    <a:pt x="200" y="2300"/>
                  </a:cubicBezTo>
                  <a:cubicBezTo>
                    <a:pt x="182" y="2300"/>
                    <a:pt x="167" y="2285"/>
                    <a:pt x="167" y="2266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33" name="Freeform 624"/>
            <p:cNvSpPr>
              <a:spLocks noEditPoints="1"/>
            </p:cNvSpPr>
            <p:nvPr/>
          </p:nvSpPr>
          <p:spPr bwMode="auto">
            <a:xfrm>
              <a:off x="4312" y="3636"/>
              <a:ext cx="33" cy="207"/>
            </a:xfrm>
            <a:custGeom>
              <a:avLst/>
              <a:gdLst>
                <a:gd name="T0" fmla="*/ 0 w 200"/>
                <a:gd name="T1" fmla="*/ 0 h 1258"/>
                <a:gd name="T2" fmla="*/ 0 w 200"/>
                <a:gd name="T3" fmla="*/ 0 h 1258"/>
                <a:gd name="T4" fmla="*/ 0 w 200"/>
                <a:gd name="T5" fmla="*/ 0 h 1258"/>
                <a:gd name="T6" fmla="*/ 0 w 200"/>
                <a:gd name="T7" fmla="*/ 0 h 1258"/>
                <a:gd name="T8" fmla="*/ 0 w 200"/>
                <a:gd name="T9" fmla="*/ 0 h 1258"/>
                <a:gd name="T10" fmla="*/ 0 w 200"/>
                <a:gd name="T11" fmla="*/ 0 h 1258"/>
                <a:gd name="T12" fmla="*/ 0 w 200"/>
                <a:gd name="T13" fmla="*/ 0 h 1258"/>
                <a:gd name="T14" fmla="*/ 0 w 200"/>
                <a:gd name="T15" fmla="*/ 0 h 1258"/>
                <a:gd name="T16" fmla="*/ 0 w 200"/>
                <a:gd name="T17" fmla="*/ 0 h 1258"/>
                <a:gd name="T18" fmla="*/ 0 w 200"/>
                <a:gd name="T19" fmla="*/ 0 h 1258"/>
                <a:gd name="T20" fmla="*/ 0 w 200"/>
                <a:gd name="T21" fmla="*/ 0 h 1258"/>
                <a:gd name="T22" fmla="*/ 0 w 200"/>
                <a:gd name="T23" fmla="*/ 0 h 1258"/>
                <a:gd name="T24" fmla="*/ 0 w 200"/>
                <a:gd name="T25" fmla="*/ 0 h 1258"/>
                <a:gd name="T26" fmla="*/ 0 w 200"/>
                <a:gd name="T27" fmla="*/ 0 h 1258"/>
                <a:gd name="T28" fmla="*/ 0 w 200"/>
                <a:gd name="T29" fmla="*/ 0 h 1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0"/>
                <a:gd name="T46" fmla="*/ 0 h 1258"/>
                <a:gd name="T47" fmla="*/ 200 w 200"/>
                <a:gd name="T48" fmla="*/ 1258 h 12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0" h="1258">
                  <a:moveTo>
                    <a:pt x="117" y="167"/>
                  </a:moveTo>
                  <a:lnTo>
                    <a:pt x="117" y="1092"/>
                  </a:lnTo>
                  <a:cubicBezTo>
                    <a:pt x="117" y="1101"/>
                    <a:pt x="110" y="1108"/>
                    <a:pt x="100" y="1108"/>
                  </a:cubicBezTo>
                  <a:cubicBezTo>
                    <a:pt x="91" y="1108"/>
                    <a:pt x="84" y="1101"/>
                    <a:pt x="84" y="1092"/>
                  </a:cubicBezTo>
                  <a:lnTo>
                    <a:pt x="84" y="167"/>
                  </a:lnTo>
                  <a:cubicBezTo>
                    <a:pt x="84" y="158"/>
                    <a:pt x="91" y="150"/>
                    <a:pt x="100" y="150"/>
                  </a:cubicBezTo>
                  <a:cubicBezTo>
                    <a:pt x="110" y="150"/>
                    <a:pt x="117" y="158"/>
                    <a:pt x="117" y="167"/>
                  </a:cubicBezTo>
                  <a:close/>
                  <a:moveTo>
                    <a:pt x="0" y="200"/>
                  </a:moveTo>
                  <a:lnTo>
                    <a:pt x="100" y="0"/>
                  </a:lnTo>
                  <a:lnTo>
                    <a:pt x="200" y="200"/>
                  </a:lnTo>
                  <a:lnTo>
                    <a:pt x="0" y="200"/>
                  </a:lnTo>
                  <a:close/>
                  <a:moveTo>
                    <a:pt x="200" y="1058"/>
                  </a:moveTo>
                  <a:lnTo>
                    <a:pt x="100" y="1258"/>
                  </a:lnTo>
                  <a:lnTo>
                    <a:pt x="0" y="1058"/>
                  </a:lnTo>
                  <a:lnTo>
                    <a:pt x="200" y="1058"/>
                  </a:lnTo>
                  <a:close/>
                </a:path>
              </a:pathLst>
            </a:custGeom>
            <a:solidFill>
              <a:srgbClr val="757575"/>
            </a:solidFill>
            <a:ln w="1588">
              <a:solidFill>
                <a:srgbClr val="757575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34" name="Group 625"/>
            <p:cNvGrpSpPr>
              <a:grpSpLocks/>
            </p:cNvGrpSpPr>
            <p:nvPr/>
          </p:nvGrpSpPr>
          <p:grpSpPr bwMode="auto">
            <a:xfrm>
              <a:off x="2117" y="2492"/>
              <a:ext cx="645" cy="196"/>
              <a:chOff x="1867" y="2235"/>
              <a:chExt cx="754" cy="201"/>
            </a:xfrm>
          </p:grpSpPr>
          <p:sp>
            <p:nvSpPr>
              <p:cNvPr id="147957" name="Freeform 626"/>
              <p:cNvSpPr>
                <a:spLocks/>
              </p:cNvSpPr>
              <p:nvPr/>
            </p:nvSpPr>
            <p:spPr bwMode="auto">
              <a:xfrm>
                <a:off x="1867" y="2235"/>
                <a:ext cx="754" cy="201"/>
              </a:xfrm>
              <a:custGeom>
                <a:avLst/>
                <a:gdLst>
                  <a:gd name="T0" fmla="*/ 0 w 7866"/>
                  <a:gd name="T1" fmla="*/ 0 h 2100"/>
                  <a:gd name="T2" fmla="*/ 0 w 7866"/>
                  <a:gd name="T3" fmla="*/ 0 h 2100"/>
                  <a:gd name="T4" fmla="*/ 0 w 7866"/>
                  <a:gd name="T5" fmla="*/ 0 h 2100"/>
                  <a:gd name="T6" fmla="*/ 0 w 7866"/>
                  <a:gd name="T7" fmla="*/ 0 h 2100"/>
                  <a:gd name="T8" fmla="*/ 0 w 7866"/>
                  <a:gd name="T9" fmla="*/ 0 h 2100"/>
                  <a:gd name="T10" fmla="*/ 0 w 7866"/>
                  <a:gd name="T11" fmla="*/ 0 h 2100"/>
                  <a:gd name="T12" fmla="*/ 0 w 7866"/>
                  <a:gd name="T13" fmla="*/ 0 h 2100"/>
                  <a:gd name="T14" fmla="*/ 0 w 7866"/>
                  <a:gd name="T15" fmla="*/ 0 h 2100"/>
                  <a:gd name="T16" fmla="*/ 0 w 7866"/>
                  <a:gd name="T17" fmla="*/ 0 h 2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66"/>
                  <a:gd name="T28" fmla="*/ 0 h 2100"/>
                  <a:gd name="T29" fmla="*/ 7866 w 7866"/>
                  <a:gd name="T30" fmla="*/ 2100 h 2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66" h="2100">
                    <a:moveTo>
                      <a:pt x="350" y="0"/>
                    </a:moveTo>
                    <a:cubicBezTo>
                      <a:pt x="157" y="0"/>
                      <a:pt x="0" y="157"/>
                      <a:pt x="0" y="350"/>
                    </a:cubicBezTo>
                    <a:lnTo>
                      <a:pt x="0" y="1750"/>
                    </a:lnTo>
                    <a:cubicBezTo>
                      <a:pt x="0" y="1943"/>
                      <a:pt x="157" y="2100"/>
                      <a:pt x="350" y="2100"/>
                    </a:cubicBezTo>
                    <a:lnTo>
                      <a:pt x="7516" y="2100"/>
                    </a:lnTo>
                    <a:cubicBezTo>
                      <a:pt x="7710" y="2100"/>
                      <a:pt x="7866" y="1943"/>
                      <a:pt x="7866" y="1750"/>
                    </a:cubicBezTo>
                    <a:lnTo>
                      <a:pt x="7866" y="350"/>
                    </a:lnTo>
                    <a:cubicBezTo>
                      <a:pt x="7866" y="157"/>
                      <a:pt x="7710" y="0"/>
                      <a:pt x="7516" y="0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74B0CC">
                  <a:alpha val="52940"/>
                </a:srgbClr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8" name="Freeform 627"/>
              <p:cNvSpPr>
                <a:spLocks/>
              </p:cNvSpPr>
              <p:nvPr/>
            </p:nvSpPr>
            <p:spPr bwMode="auto">
              <a:xfrm>
                <a:off x="1867" y="2235"/>
                <a:ext cx="754" cy="201"/>
              </a:xfrm>
              <a:custGeom>
                <a:avLst/>
                <a:gdLst>
                  <a:gd name="T0" fmla="*/ 0 w 7866"/>
                  <a:gd name="T1" fmla="*/ 0 h 2100"/>
                  <a:gd name="T2" fmla="*/ 0 w 7866"/>
                  <a:gd name="T3" fmla="*/ 0 h 2100"/>
                  <a:gd name="T4" fmla="*/ 0 w 7866"/>
                  <a:gd name="T5" fmla="*/ 0 h 2100"/>
                  <a:gd name="T6" fmla="*/ 0 w 7866"/>
                  <a:gd name="T7" fmla="*/ 0 h 2100"/>
                  <a:gd name="T8" fmla="*/ 0 w 7866"/>
                  <a:gd name="T9" fmla="*/ 0 h 2100"/>
                  <a:gd name="T10" fmla="*/ 0 w 7866"/>
                  <a:gd name="T11" fmla="*/ 0 h 2100"/>
                  <a:gd name="T12" fmla="*/ 0 w 7866"/>
                  <a:gd name="T13" fmla="*/ 0 h 2100"/>
                  <a:gd name="T14" fmla="*/ 0 w 7866"/>
                  <a:gd name="T15" fmla="*/ 0 h 2100"/>
                  <a:gd name="T16" fmla="*/ 0 w 7866"/>
                  <a:gd name="T17" fmla="*/ 0 h 2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66"/>
                  <a:gd name="T28" fmla="*/ 0 h 2100"/>
                  <a:gd name="T29" fmla="*/ 7866 w 7866"/>
                  <a:gd name="T30" fmla="*/ 2100 h 2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66" h="2100">
                    <a:moveTo>
                      <a:pt x="350" y="0"/>
                    </a:moveTo>
                    <a:cubicBezTo>
                      <a:pt x="157" y="0"/>
                      <a:pt x="0" y="157"/>
                      <a:pt x="0" y="350"/>
                    </a:cubicBezTo>
                    <a:lnTo>
                      <a:pt x="0" y="1750"/>
                    </a:lnTo>
                    <a:cubicBezTo>
                      <a:pt x="0" y="1943"/>
                      <a:pt x="157" y="2100"/>
                      <a:pt x="350" y="2100"/>
                    </a:cubicBezTo>
                    <a:lnTo>
                      <a:pt x="7516" y="2100"/>
                    </a:lnTo>
                    <a:cubicBezTo>
                      <a:pt x="7710" y="2100"/>
                      <a:pt x="7866" y="1943"/>
                      <a:pt x="7866" y="1750"/>
                    </a:cubicBezTo>
                    <a:lnTo>
                      <a:pt x="7866" y="350"/>
                    </a:lnTo>
                    <a:cubicBezTo>
                      <a:pt x="7866" y="157"/>
                      <a:pt x="7710" y="0"/>
                      <a:pt x="7516" y="0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74B0CC">
                  <a:alpha val="52940"/>
                </a:srgbClr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835" name="Group 628"/>
            <p:cNvGrpSpPr>
              <a:grpSpLocks/>
            </p:cNvGrpSpPr>
            <p:nvPr/>
          </p:nvGrpSpPr>
          <p:grpSpPr bwMode="auto">
            <a:xfrm>
              <a:off x="2117" y="2713"/>
              <a:ext cx="646" cy="196"/>
              <a:chOff x="1875" y="2475"/>
              <a:chExt cx="755" cy="206"/>
            </a:xfrm>
          </p:grpSpPr>
          <p:sp>
            <p:nvSpPr>
              <p:cNvPr id="147955" name="Freeform 629"/>
              <p:cNvSpPr>
                <a:spLocks/>
              </p:cNvSpPr>
              <p:nvPr/>
            </p:nvSpPr>
            <p:spPr bwMode="auto">
              <a:xfrm>
                <a:off x="1875" y="2475"/>
                <a:ext cx="755" cy="206"/>
              </a:xfrm>
              <a:custGeom>
                <a:avLst/>
                <a:gdLst>
                  <a:gd name="T0" fmla="*/ 0 w 7875"/>
                  <a:gd name="T1" fmla="*/ 0 h 2150"/>
                  <a:gd name="T2" fmla="*/ 0 w 7875"/>
                  <a:gd name="T3" fmla="*/ 0 h 2150"/>
                  <a:gd name="T4" fmla="*/ 0 w 7875"/>
                  <a:gd name="T5" fmla="*/ 0 h 2150"/>
                  <a:gd name="T6" fmla="*/ 0 w 7875"/>
                  <a:gd name="T7" fmla="*/ 0 h 2150"/>
                  <a:gd name="T8" fmla="*/ 0 w 7875"/>
                  <a:gd name="T9" fmla="*/ 0 h 2150"/>
                  <a:gd name="T10" fmla="*/ 0 w 7875"/>
                  <a:gd name="T11" fmla="*/ 0 h 2150"/>
                  <a:gd name="T12" fmla="*/ 0 w 7875"/>
                  <a:gd name="T13" fmla="*/ 0 h 2150"/>
                  <a:gd name="T14" fmla="*/ 0 w 7875"/>
                  <a:gd name="T15" fmla="*/ 0 h 2150"/>
                  <a:gd name="T16" fmla="*/ 0 w 7875"/>
                  <a:gd name="T17" fmla="*/ 0 h 2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75"/>
                  <a:gd name="T28" fmla="*/ 0 h 2150"/>
                  <a:gd name="T29" fmla="*/ 7875 w 7875"/>
                  <a:gd name="T30" fmla="*/ 2150 h 21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75" h="2150">
                    <a:moveTo>
                      <a:pt x="358" y="0"/>
                    </a:moveTo>
                    <a:cubicBezTo>
                      <a:pt x="161" y="0"/>
                      <a:pt x="0" y="160"/>
                      <a:pt x="0" y="358"/>
                    </a:cubicBezTo>
                    <a:lnTo>
                      <a:pt x="0" y="1791"/>
                    </a:lnTo>
                    <a:cubicBezTo>
                      <a:pt x="0" y="1989"/>
                      <a:pt x="161" y="2150"/>
                      <a:pt x="358" y="2150"/>
                    </a:cubicBezTo>
                    <a:lnTo>
                      <a:pt x="7517" y="2150"/>
                    </a:lnTo>
                    <a:cubicBezTo>
                      <a:pt x="7715" y="2150"/>
                      <a:pt x="7875" y="1989"/>
                      <a:pt x="7875" y="1791"/>
                    </a:cubicBezTo>
                    <a:lnTo>
                      <a:pt x="7875" y="358"/>
                    </a:lnTo>
                    <a:cubicBezTo>
                      <a:pt x="7875" y="160"/>
                      <a:pt x="7715" y="0"/>
                      <a:pt x="7517" y="0"/>
                    </a:cubicBez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4B0CC">
                  <a:alpha val="52940"/>
                </a:srgbClr>
              </a:solidFill>
              <a:ln w="0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6" name="Freeform 630"/>
              <p:cNvSpPr>
                <a:spLocks/>
              </p:cNvSpPr>
              <p:nvPr/>
            </p:nvSpPr>
            <p:spPr bwMode="auto">
              <a:xfrm>
                <a:off x="1875" y="2475"/>
                <a:ext cx="755" cy="206"/>
              </a:xfrm>
              <a:custGeom>
                <a:avLst/>
                <a:gdLst>
                  <a:gd name="T0" fmla="*/ 0 w 7875"/>
                  <a:gd name="T1" fmla="*/ 0 h 2150"/>
                  <a:gd name="T2" fmla="*/ 0 w 7875"/>
                  <a:gd name="T3" fmla="*/ 0 h 2150"/>
                  <a:gd name="T4" fmla="*/ 0 w 7875"/>
                  <a:gd name="T5" fmla="*/ 0 h 2150"/>
                  <a:gd name="T6" fmla="*/ 0 w 7875"/>
                  <a:gd name="T7" fmla="*/ 0 h 2150"/>
                  <a:gd name="T8" fmla="*/ 0 w 7875"/>
                  <a:gd name="T9" fmla="*/ 0 h 2150"/>
                  <a:gd name="T10" fmla="*/ 0 w 7875"/>
                  <a:gd name="T11" fmla="*/ 0 h 2150"/>
                  <a:gd name="T12" fmla="*/ 0 w 7875"/>
                  <a:gd name="T13" fmla="*/ 0 h 2150"/>
                  <a:gd name="T14" fmla="*/ 0 w 7875"/>
                  <a:gd name="T15" fmla="*/ 0 h 2150"/>
                  <a:gd name="T16" fmla="*/ 0 w 7875"/>
                  <a:gd name="T17" fmla="*/ 0 h 2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75"/>
                  <a:gd name="T28" fmla="*/ 0 h 2150"/>
                  <a:gd name="T29" fmla="*/ 7875 w 7875"/>
                  <a:gd name="T30" fmla="*/ 2150 h 21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75" h="2150">
                    <a:moveTo>
                      <a:pt x="358" y="0"/>
                    </a:moveTo>
                    <a:cubicBezTo>
                      <a:pt x="161" y="0"/>
                      <a:pt x="0" y="160"/>
                      <a:pt x="0" y="358"/>
                    </a:cubicBezTo>
                    <a:lnTo>
                      <a:pt x="0" y="1791"/>
                    </a:lnTo>
                    <a:cubicBezTo>
                      <a:pt x="0" y="1989"/>
                      <a:pt x="161" y="2150"/>
                      <a:pt x="358" y="2150"/>
                    </a:cubicBezTo>
                    <a:lnTo>
                      <a:pt x="7517" y="2150"/>
                    </a:lnTo>
                    <a:cubicBezTo>
                      <a:pt x="7715" y="2150"/>
                      <a:pt x="7875" y="1989"/>
                      <a:pt x="7875" y="1791"/>
                    </a:cubicBezTo>
                    <a:lnTo>
                      <a:pt x="7875" y="358"/>
                    </a:lnTo>
                    <a:cubicBezTo>
                      <a:pt x="7875" y="160"/>
                      <a:pt x="7715" y="0"/>
                      <a:pt x="7517" y="0"/>
                    </a:cubicBez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74B0CC">
                  <a:alpha val="52940"/>
                </a:srgbClr>
              </a:solidFill>
              <a:ln w="0" cap="rnd">
                <a:solidFill>
                  <a:srgbClr val="75757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36" name="Rectangle 631"/>
            <p:cNvSpPr>
              <a:spLocks noChangeArrowheads="1"/>
            </p:cNvSpPr>
            <p:nvPr/>
          </p:nvSpPr>
          <p:spPr bwMode="auto">
            <a:xfrm>
              <a:off x="2174" y="2513"/>
              <a:ext cx="5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800" b="1" baseline="0">
                  <a:solidFill>
                    <a:srgbClr val="000000"/>
                  </a:solidFill>
                </a:rPr>
                <a:t>Dynamic Memory</a:t>
              </a:r>
            </a:p>
            <a:p>
              <a:pPr algn="ctr"/>
              <a:r>
                <a:rPr lang="en-US" sz="800" b="1" baseline="0">
                  <a:solidFill>
                    <a:srgbClr val="000000"/>
                  </a:solidFill>
                </a:rPr>
                <a:t>Controller</a:t>
              </a:r>
            </a:p>
          </p:txBody>
        </p:sp>
        <p:sp>
          <p:nvSpPr>
            <p:cNvPr id="147837" name="Rectangle 632"/>
            <p:cNvSpPr>
              <a:spLocks noChangeArrowheads="1"/>
            </p:cNvSpPr>
            <p:nvPr/>
          </p:nvSpPr>
          <p:spPr bwMode="auto">
            <a:xfrm>
              <a:off x="2155" y="2725"/>
              <a:ext cx="5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 baseline="0">
                  <a:solidFill>
                    <a:srgbClr val="000000"/>
                  </a:solidFill>
                </a:rPr>
                <a:t>Static</a:t>
              </a:r>
            </a:p>
            <a:p>
              <a:pPr algn="ctr"/>
              <a:r>
                <a:rPr lang="en-US" sz="800" b="1" baseline="0">
                  <a:solidFill>
                    <a:srgbClr val="000000"/>
                  </a:solidFill>
                </a:rPr>
                <a:t>Memory Controller</a:t>
              </a:r>
            </a:p>
          </p:txBody>
        </p:sp>
        <p:sp>
          <p:nvSpPr>
            <p:cNvPr id="147838" name="Rectangle 633"/>
            <p:cNvSpPr>
              <a:spLocks noChangeArrowheads="1"/>
            </p:cNvSpPr>
            <p:nvPr/>
          </p:nvSpPr>
          <p:spPr bwMode="auto">
            <a:xfrm>
              <a:off x="3084" y="3559"/>
              <a:ext cx="11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b="1" baseline="0">
                  <a:solidFill>
                    <a:schemeClr val="bg1"/>
                  </a:solidFill>
                </a:rPr>
                <a:t>GPIO</a:t>
              </a:r>
            </a:p>
            <a:p>
              <a:pPr algn="ctr"/>
              <a:r>
                <a:rPr lang="en-US" sz="600" b="1" baseline="0">
                  <a:solidFill>
                    <a:schemeClr val="bg1"/>
                  </a:solidFill>
                </a:rPr>
                <a:t>(8)</a:t>
              </a:r>
              <a:endParaRPr lang="en-US" sz="3200" i="1" baseline="0">
                <a:solidFill>
                  <a:schemeClr val="bg1"/>
                </a:solidFill>
                <a:latin typeface="Times"/>
              </a:endParaRPr>
            </a:p>
          </p:txBody>
        </p:sp>
        <p:sp>
          <p:nvSpPr>
            <p:cNvPr id="147839" name="Rectangle 634"/>
            <p:cNvSpPr>
              <a:spLocks noChangeArrowheads="1"/>
            </p:cNvSpPr>
            <p:nvPr/>
          </p:nvSpPr>
          <p:spPr bwMode="auto">
            <a:xfrm>
              <a:off x="2518" y="3570"/>
              <a:ext cx="15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 b="1" baseline="0">
                  <a:solidFill>
                    <a:schemeClr val="bg1"/>
                  </a:solidFill>
                </a:rPr>
                <a:t>Timers</a:t>
              </a:r>
            </a:p>
            <a:p>
              <a:pPr algn="ctr"/>
              <a:r>
                <a:rPr lang="en-US" sz="600" b="1" baseline="0">
                  <a:solidFill>
                    <a:schemeClr val="bg1"/>
                  </a:solidFill>
                </a:rPr>
                <a:t>(2)</a:t>
              </a:r>
              <a:endParaRPr lang="en-US" sz="3200" i="1" baseline="0">
                <a:solidFill>
                  <a:schemeClr val="bg1"/>
                </a:solidFill>
                <a:latin typeface="Times"/>
              </a:endParaRPr>
            </a:p>
          </p:txBody>
        </p:sp>
        <p:sp>
          <p:nvSpPr>
            <p:cNvPr id="147840" name="Rectangle 635"/>
            <p:cNvSpPr>
              <a:spLocks noChangeArrowheads="1"/>
            </p:cNvSpPr>
            <p:nvPr/>
          </p:nvSpPr>
          <p:spPr bwMode="auto">
            <a:xfrm>
              <a:off x="2980" y="2487"/>
              <a:ext cx="36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baseline="0">
                  <a:solidFill>
                    <a:schemeClr val="bg1"/>
                  </a:solidFill>
                </a:rPr>
                <a:t>4KB Mail-Box</a:t>
              </a:r>
              <a:endParaRPr lang="en-US" sz="700" i="1" baseline="0">
                <a:solidFill>
                  <a:schemeClr val="bg1"/>
                </a:solidFill>
                <a:latin typeface="Times"/>
              </a:endParaRPr>
            </a:p>
          </p:txBody>
        </p:sp>
        <p:sp>
          <p:nvSpPr>
            <p:cNvPr id="147841" name="Rectangle 636"/>
            <p:cNvSpPr>
              <a:spLocks noChangeArrowheads="1"/>
            </p:cNvSpPr>
            <p:nvPr/>
          </p:nvSpPr>
          <p:spPr bwMode="auto">
            <a:xfrm>
              <a:off x="4999" y="3110"/>
              <a:ext cx="2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aseline="0">
                  <a:solidFill>
                    <a:srgbClr val="000000"/>
                  </a:solidFill>
                </a:rPr>
                <a:t>A PLL</a:t>
              </a:r>
              <a:endParaRPr lang="en-US" sz="3200" i="1" baseline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147842" name="Line 637"/>
            <p:cNvSpPr>
              <a:spLocks noChangeShapeType="1"/>
            </p:cNvSpPr>
            <p:nvPr/>
          </p:nvSpPr>
          <p:spPr bwMode="auto">
            <a:xfrm flipV="1">
              <a:off x="3252" y="1284"/>
              <a:ext cx="25" cy="33"/>
            </a:xfrm>
            <a:prstGeom prst="line">
              <a:avLst/>
            </a:prstGeom>
            <a:noFill/>
            <a:ln w="6350" cap="rnd">
              <a:solidFill>
                <a:srgbClr val="75757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843" name="Group 638"/>
            <p:cNvGrpSpPr>
              <a:grpSpLocks/>
            </p:cNvGrpSpPr>
            <p:nvPr/>
          </p:nvGrpSpPr>
          <p:grpSpPr bwMode="auto">
            <a:xfrm>
              <a:off x="4062" y="1948"/>
              <a:ext cx="265" cy="282"/>
              <a:chOff x="4141" y="1565"/>
              <a:chExt cx="310" cy="330"/>
            </a:xfrm>
          </p:grpSpPr>
          <p:sp>
            <p:nvSpPr>
              <p:cNvPr id="147953" name="Rectangle 639"/>
              <p:cNvSpPr>
                <a:spLocks noChangeArrowheads="1"/>
              </p:cNvSpPr>
              <p:nvPr/>
            </p:nvSpPr>
            <p:spPr bwMode="auto">
              <a:xfrm>
                <a:off x="4141" y="1565"/>
                <a:ext cx="310" cy="330"/>
              </a:xfrm>
              <a:prstGeom prst="rect">
                <a:avLst/>
              </a:prstGeom>
              <a:solidFill>
                <a:schemeClr val="bg1">
                  <a:alpha val="32156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4" name="Rectangle 640"/>
              <p:cNvSpPr>
                <a:spLocks noChangeArrowheads="1"/>
              </p:cNvSpPr>
              <p:nvPr/>
            </p:nvSpPr>
            <p:spPr bwMode="auto">
              <a:xfrm>
                <a:off x="4141" y="1565"/>
                <a:ext cx="310" cy="330"/>
              </a:xfrm>
              <a:prstGeom prst="rect">
                <a:avLst/>
              </a:prstGeom>
              <a:solidFill>
                <a:schemeClr val="bg1"/>
              </a:solidFill>
              <a:ln w="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844" name="Group 641"/>
            <p:cNvGrpSpPr>
              <a:grpSpLocks/>
            </p:cNvGrpSpPr>
            <p:nvPr/>
          </p:nvGrpSpPr>
          <p:grpSpPr bwMode="auto">
            <a:xfrm>
              <a:off x="4062" y="1948"/>
              <a:ext cx="265" cy="282"/>
              <a:chOff x="4141" y="1565"/>
              <a:chExt cx="310" cy="330"/>
            </a:xfrm>
          </p:grpSpPr>
          <p:sp>
            <p:nvSpPr>
              <p:cNvPr id="147951" name="Rectangle 642"/>
              <p:cNvSpPr>
                <a:spLocks noChangeArrowheads="1"/>
              </p:cNvSpPr>
              <p:nvPr/>
            </p:nvSpPr>
            <p:spPr bwMode="auto">
              <a:xfrm>
                <a:off x="4141" y="1565"/>
                <a:ext cx="310" cy="330"/>
              </a:xfrm>
              <a:prstGeom prst="rect">
                <a:avLst/>
              </a:prstGeom>
              <a:solidFill>
                <a:srgbClr val="971A3C">
                  <a:alpha val="10196"/>
                </a:srgbClr>
              </a:solidFill>
              <a:ln w="0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2" name="Rectangle 643"/>
              <p:cNvSpPr>
                <a:spLocks noChangeArrowheads="1"/>
              </p:cNvSpPr>
              <p:nvPr/>
            </p:nvSpPr>
            <p:spPr bwMode="auto">
              <a:xfrm>
                <a:off x="4141" y="1565"/>
                <a:ext cx="310" cy="330"/>
              </a:xfrm>
              <a:prstGeom prst="rect">
                <a:avLst/>
              </a:prstGeom>
              <a:solidFill>
                <a:srgbClr val="971A3C">
                  <a:alpha val="10196"/>
                </a:srgbClr>
              </a:solidFill>
              <a:ln w="0" cap="rnd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45" name="Rectangle 644"/>
            <p:cNvSpPr>
              <a:spLocks noChangeArrowheads="1"/>
            </p:cNvSpPr>
            <p:nvPr/>
          </p:nvSpPr>
          <p:spPr bwMode="auto">
            <a:xfrm>
              <a:off x="4110" y="2041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2F2F2F"/>
                  </a:solidFill>
                </a:rPr>
                <a:t>SHB</a:t>
              </a:r>
              <a:endParaRPr lang="en-US" sz="1000" b="1" i="1" baseline="0">
                <a:solidFill>
                  <a:srgbClr val="2F2F2F"/>
                </a:solidFill>
              </a:endParaRPr>
            </a:p>
          </p:txBody>
        </p:sp>
        <p:grpSp>
          <p:nvGrpSpPr>
            <p:cNvPr id="147846" name="Group 645"/>
            <p:cNvGrpSpPr>
              <a:grpSpLocks/>
            </p:cNvGrpSpPr>
            <p:nvPr/>
          </p:nvGrpSpPr>
          <p:grpSpPr bwMode="auto">
            <a:xfrm>
              <a:off x="4046" y="1617"/>
              <a:ext cx="281" cy="309"/>
              <a:chOff x="4122" y="1178"/>
              <a:chExt cx="329" cy="361"/>
            </a:xfrm>
          </p:grpSpPr>
          <p:sp>
            <p:nvSpPr>
              <p:cNvPr id="147949" name="Rectangle 646"/>
              <p:cNvSpPr>
                <a:spLocks noChangeArrowheads="1"/>
              </p:cNvSpPr>
              <p:nvPr/>
            </p:nvSpPr>
            <p:spPr bwMode="auto">
              <a:xfrm>
                <a:off x="4122" y="1178"/>
                <a:ext cx="329" cy="361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0" name="Rectangle 647"/>
              <p:cNvSpPr>
                <a:spLocks noChangeArrowheads="1"/>
              </p:cNvSpPr>
              <p:nvPr/>
            </p:nvSpPr>
            <p:spPr bwMode="auto">
              <a:xfrm>
                <a:off x="4122" y="1178"/>
                <a:ext cx="329" cy="361"/>
              </a:xfrm>
              <a:prstGeom prst="rect">
                <a:avLst/>
              </a:prstGeom>
              <a:solidFill>
                <a:srgbClr val="FFFFFF"/>
              </a:solidFill>
              <a:ln w="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847" name="Group 648"/>
            <p:cNvGrpSpPr>
              <a:grpSpLocks/>
            </p:cNvGrpSpPr>
            <p:nvPr/>
          </p:nvGrpSpPr>
          <p:grpSpPr bwMode="auto">
            <a:xfrm>
              <a:off x="4046" y="1617"/>
              <a:ext cx="281" cy="309"/>
              <a:chOff x="4122" y="1178"/>
              <a:chExt cx="329" cy="361"/>
            </a:xfrm>
          </p:grpSpPr>
          <p:sp>
            <p:nvSpPr>
              <p:cNvPr id="147947" name="Rectangle 649"/>
              <p:cNvSpPr>
                <a:spLocks noChangeArrowheads="1"/>
              </p:cNvSpPr>
              <p:nvPr/>
            </p:nvSpPr>
            <p:spPr bwMode="auto">
              <a:xfrm>
                <a:off x="4122" y="1178"/>
                <a:ext cx="329" cy="361"/>
              </a:xfrm>
              <a:prstGeom prst="rect">
                <a:avLst/>
              </a:prstGeom>
              <a:solidFill>
                <a:srgbClr val="971A3C">
                  <a:alpha val="10196"/>
                </a:srgbClr>
              </a:solidFill>
              <a:ln w="0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8" name="Rectangle 650"/>
              <p:cNvSpPr>
                <a:spLocks noChangeArrowheads="1"/>
              </p:cNvSpPr>
              <p:nvPr/>
            </p:nvSpPr>
            <p:spPr bwMode="auto">
              <a:xfrm>
                <a:off x="4122" y="1178"/>
                <a:ext cx="329" cy="361"/>
              </a:xfrm>
              <a:prstGeom prst="rect">
                <a:avLst/>
              </a:prstGeom>
              <a:solidFill>
                <a:srgbClr val="971A3C">
                  <a:alpha val="10196"/>
                </a:srgbClr>
              </a:solidFill>
              <a:ln w="0" cap="rnd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48" name="Rectangle 651"/>
            <p:cNvSpPr>
              <a:spLocks noChangeArrowheads="1"/>
            </p:cNvSpPr>
            <p:nvPr/>
          </p:nvSpPr>
          <p:spPr bwMode="auto">
            <a:xfrm>
              <a:off x="4102" y="1723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2F2F2F"/>
                  </a:solidFill>
                </a:rPr>
                <a:t>SHB</a:t>
              </a:r>
              <a:endParaRPr lang="en-US" sz="1000" b="1" i="1" baseline="0">
                <a:solidFill>
                  <a:srgbClr val="2F2F2F"/>
                </a:solidFill>
              </a:endParaRPr>
            </a:p>
          </p:txBody>
        </p:sp>
        <p:grpSp>
          <p:nvGrpSpPr>
            <p:cNvPr id="147849" name="Group 652"/>
            <p:cNvGrpSpPr>
              <a:grpSpLocks/>
            </p:cNvGrpSpPr>
            <p:nvPr/>
          </p:nvGrpSpPr>
          <p:grpSpPr bwMode="auto">
            <a:xfrm>
              <a:off x="2845" y="1619"/>
              <a:ext cx="243" cy="311"/>
              <a:chOff x="2718" y="1181"/>
              <a:chExt cx="284" cy="363"/>
            </a:xfrm>
          </p:grpSpPr>
          <p:sp>
            <p:nvSpPr>
              <p:cNvPr id="147945" name="Rectangle 653"/>
              <p:cNvSpPr>
                <a:spLocks noChangeArrowheads="1"/>
              </p:cNvSpPr>
              <p:nvPr/>
            </p:nvSpPr>
            <p:spPr bwMode="auto">
              <a:xfrm>
                <a:off x="2718" y="1181"/>
                <a:ext cx="284" cy="363"/>
              </a:xfrm>
              <a:prstGeom prst="rect">
                <a:avLst/>
              </a:prstGeom>
              <a:solidFill>
                <a:srgbClr val="FFFFFF">
                  <a:alpha val="32156"/>
                </a:srgbClr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6" name="Rectangle 654"/>
              <p:cNvSpPr>
                <a:spLocks noChangeArrowheads="1"/>
              </p:cNvSpPr>
              <p:nvPr/>
            </p:nvSpPr>
            <p:spPr bwMode="auto">
              <a:xfrm>
                <a:off x="2718" y="1181"/>
                <a:ext cx="284" cy="363"/>
              </a:xfrm>
              <a:prstGeom prst="rect">
                <a:avLst/>
              </a:prstGeom>
              <a:solidFill>
                <a:srgbClr val="FFFFFF"/>
              </a:solidFill>
              <a:ln w="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850" name="Group 655"/>
            <p:cNvGrpSpPr>
              <a:grpSpLocks/>
            </p:cNvGrpSpPr>
            <p:nvPr/>
          </p:nvGrpSpPr>
          <p:grpSpPr bwMode="auto">
            <a:xfrm>
              <a:off x="2845" y="1619"/>
              <a:ext cx="243" cy="311"/>
              <a:chOff x="2718" y="1181"/>
              <a:chExt cx="284" cy="363"/>
            </a:xfrm>
          </p:grpSpPr>
          <p:sp>
            <p:nvSpPr>
              <p:cNvPr id="147943" name="Rectangle 656"/>
              <p:cNvSpPr>
                <a:spLocks noChangeArrowheads="1"/>
              </p:cNvSpPr>
              <p:nvPr/>
            </p:nvSpPr>
            <p:spPr bwMode="auto">
              <a:xfrm>
                <a:off x="2718" y="1181"/>
                <a:ext cx="284" cy="363"/>
              </a:xfrm>
              <a:prstGeom prst="rect">
                <a:avLst/>
              </a:prstGeom>
              <a:solidFill>
                <a:srgbClr val="971A3C">
                  <a:alpha val="10196"/>
                </a:srgbClr>
              </a:solidFill>
              <a:ln w="0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4" name="Rectangle 657"/>
              <p:cNvSpPr>
                <a:spLocks noChangeArrowheads="1"/>
              </p:cNvSpPr>
              <p:nvPr/>
            </p:nvSpPr>
            <p:spPr bwMode="auto">
              <a:xfrm>
                <a:off x="2718" y="1181"/>
                <a:ext cx="284" cy="363"/>
              </a:xfrm>
              <a:prstGeom prst="rect">
                <a:avLst/>
              </a:prstGeom>
              <a:solidFill>
                <a:srgbClr val="971A3C">
                  <a:alpha val="10196"/>
                </a:srgbClr>
              </a:solidFill>
              <a:ln w="0" cap="rnd">
                <a:solidFill>
                  <a:srgbClr val="757575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51" name="Rectangle 658"/>
            <p:cNvSpPr>
              <a:spLocks noChangeArrowheads="1"/>
            </p:cNvSpPr>
            <p:nvPr/>
          </p:nvSpPr>
          <p:spPr bwMode="auto">
            <a:xfrm>
              <a:off x="2882" y="1727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baseline="0">
                  <a:solidFill>
                    <a:srgbClr val="2F2F2F"/>
                  </a:solidFill>
                </a:rPr>
                <a:t>SHB</a:t>
              </a:r>
              <a:endParaRPr lang="en-US" sz="1000" b="1" i="1" baseline="0">
                <a:solidFill>
                  <a:srgbClr val="2F2F2F"/>
                </a:solidFill>
              </a:endParaRPr>
            </a:p>
          </p:txBody>
        </p:sp>
        <p:grpSp>
          <p:nvGrpSpPr>
            <p:cNvPr id="147852" name="Group 659"/>
            <p:cNvGrpSpPr>
              <a:grpSpLocks/>
            </p:cNvGrpSpPr>
            <p:nvPr/>
          </p:nvGrpSpPr>
          <p:grpSpPr bwMode="auto">
            <a:xfrm>
              <a:off x="3371" y="2881"/>
              <a:ext cx="470" cy="146"/>
              <a:chOff x="3333" y="2671"/>
              <a:chExt cx="550" cy="134"/>
            </a:xfrm>
          </p:grpSpPr>
          <p:sp>
            <p:nvSpPr>
              <p:cNvPr id="147857" name="Rectangle 660"/>
              <p:cNvSpPr>
                <a:spLocks noChangeArrowheads="1"/>
              </p:cNvSpPr>
              <p:nvPr/>
            </p:nvSpPr>
            <p:spPr bwMode="auto">
              <a:xfrm>
                <a:off x="3333" y="2671"/>
                <a:ext cx="549" cy="3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8" name="Rectangle 661"/>
              <p:cNvSpPr>
                <a:spLocks noChangeArrowheads="1"/>
              </p:cNvSpPr>
              <p:nvPr/>
            </p:nvSpPr>
            <p:spPr bwMode="auto">
              <a:xfrm>
                <a:off x="3333" y="267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9" name="Rectangle 662"/>
              <p:cNvSpPr>
                <a:spLocks noChangeArrowheads="1"/>
              </p:cNvSpPr>
              <p:nvPr/>
            </p:nvSpPr>
            <p:spPr bwMode="auto">
              <a:xfrm>
                <a:off x="3333" y="2676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0" name="Rectangle 663"/>
              <p:cNvSpPr>
                <a:spLocks noChangeArrowheads="1"/>
              </p:cNvSpPr>
              <p:nvPr/>
            </p:nvSpPr>
            <p:spPr bwMode="auto">
              <a:xfrm>
                <a:off x="3333" y="2678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1" name="Rectangle 664"/>
              <p:cNvSpPr>
                <a:spLocks noChangeArrowheads="1"/>
              </p:cNvSpPr>
              <p:nvPr/>
            </p:nvSpPr>
            <p:spPr bwMode="auto">
              <a:xfrm>
                <a:off x="3333" y="2679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2" name="Rectangle 665"/>
              <p:cNvSpPr>
                <a:spLocks noChangeArrowheads="1"/>
              </p:cNvSpPr>
              <p:nvPr/>
            </p:nvSpPr>
            <p:spPr bwMode="auto">
              <a:xfrm>
                <a:off x="3333" y="2681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3" name="Rectangle 666"/>
              <p:cNvSpPr>
                <a:spLocks noChangeArrowheads="1"/>
              </p:cNvSpPr>
              <p:nvPr/>
            </p:nvSpPr>
            <p:spPr bwMode="auto">
              <a:xfrm>
                <a:off x="3333" y="2682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4" name="Rectangle 667"/>
              <p:cNvSpPr>
                <a:spLocks noChangeArrowheads="1"/>
              </p:cNvSpPr>
              <p:nvPr/>
            </p:nvSpPr>
            <p:spPr bwMode="auto">
              <a:xfrm>
                <a:off x="3333" y="2684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5" name="Rectangle 668"/>
              <p:cNvSpPr>
                <a:spLocks noChangeArrowheads="1"/>
              </p:cNvSpPr>
              <p:nvPr/>
            </p:nvSpPr>
            <p:spPr bwMode="auto">
              <a:xfrm>
                <a:off x="3333" y="2685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6" name="Rectangle 669"/>
              <p:cNvSpPr>
                <a:spLocks noChangeArrowheads="1"/>
              </p:cNvSpPr>
              <p:nvPr/>
            </p:nvSpPr>
            <p:spPr bwMode="auto">
              <a:xfrm>
                <a:off x="3333" y="2687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7" name="Rectangle 670"/>
              <p:cNvSpPr>
                <a:spLocks noChangeArrowheads="1"/>
              </p:cNvSpPr>
              <p:nvPr/>
            </p:nvSpPr>
            <p:spPr bwMode="auto">
              <a:xfrm>
                <a:off x="3333" y="2688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8" name="Rectangle 671"/>
              <p:cNvSpPr>
                <a:spLocks noChangeArrowheads="1"/>
              </p:cNvSpPr>
              <p:nvPr/>
            </p:nvSpPr>
            <p:spPr bwMode="auto">
              <a:xfrm>
                <a:off x="3333" y="2690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9" name="Rectangle 672"/>
              <p:cNvSpPr>
                <a:spLocks noChangeArrowheads="1"/>
              </p:cNvSpPr>
              <p:nvPr/>
            </p:nvSpPr>
            <p:spPr bwMode="auto">
              <a:xfrm>
                <a:off x="3333" y="2691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0" name="Rectangle 673"/>
              <p:cNvSpPr>
                <a:spLocks noChangeArrowheads="1"/>
              </p:cNvSpPr>
              <p:nvPr/>
            </p:nvSpPr>
            <p:spPr bwMode="auto">
              <a:xfrm>
                <a:off x="3333" y="2693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1" name="Rectangle 674"/>
              <p:cNvSpPr>
                <a:spLocks noChangeArrowheads="1"/>
              </p:cNvSpPr>
              <p:nvPr/>
            </p:nvSpPr>
            <p:spPr bwMode="auto">
              <a:xfrm>
                <a:off x="3333" y="269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2" name="Rectangle 675"/>
              <p:cNvSpPr>
                <a:spLocks noChangeArrowheads="1"/>
              </p:cNvSpPr>
              <p:nvPr/>
            </p:nvSpPr>
            <p:spPr bwMode="auto">
              <a:xfrm>
                <a:off x="3333" y="2696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3" name="Rectangle 676"/>
              <p:cNvSpPr>
                <a:spLocks noChangeArrowheads="1"/>
              </p:cNvSpPr>
              <p:nvPr/>
            </p:nvSpPr>
            <p:spPr bwMode="auto">
              <a:xfrm>
                <a:off x="3333" y="2697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4" name="Rectangle 677"/>
              <p:cNvSpPr>
                <a:spLocks noChangeArrowheads="1"/>
              </p:cNvSpPr>
              <p:nvPr/>
            </p:nvSpPr>
            <p:spPr bwMode="auto">
              <a:xfrm>
                <a:off x="3333" y="2699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5" name="Rectangle 678"/>
              <p:cNvSpPr>
                <a:spLocks noChangeArrowheads="1"/>
              </p:cNvSpPr>
              <p:nvPr/>
            </p:nvSpPr>
            <p:spPr bwMode="auto">
              <a:xfrm>
                <a:off x="3333" y="2701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6" name="Rectangle 679"/>
              <p:cNvSpPr>
                <a:spLocks noChangeArrowheads="1"/>
              </p:cNvSpPr>
              <p:nvPr/>
            </p:nvSpPr>
            <p:spPr bwMode="auto">
              <a:xfrm>
                <a:off x="3333" y="2702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7" name="Rectangle 680"/>
              <p:cNvSpPr>
                <a:spLocks noChangeArrowheads="1"/>
              </p:cNvSpPr>
              <p:nvPr/>
            </p:nvSpPr>
            <p:spPr bwMode="auto">
              <a:xfrm>
                <a:off x="3333" y="2704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8" name="Rectangle 681"/>
              <p:cNvSpPr>
                <a:spLocks noChangeArrowheads="1"/>
              </p:cNvSpPr>
              <p:nvPr/>
            </p:nvSpPr>
            <p:spPr bwMode="auto">
              <a:xfrm>
                <a:off x="3333" y="2705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9" name="Rectangle 682"/>
              <p:cNvSpPr>
                <a:spLocks noChangeArrowheads="1"/>
              </p:cNvSpPr>
              <p:nvPr/>
            </p:nvSpPr>
            <p:spPr bwMode="auto">
              <a:xfrm>
                <a:off x="3333" y="2707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0" name="Rectangle 683"/>
              <p:cNvSpPr>
                <a:spLocks noChangeArrowheads="1"/>
              </p:cNvSpPr>
              <p:nvPr/>
            </p:nvSpPr>
            <p:spPr bwMode="auto">
              <a:xfrm>
                <a:off x="3333" y="2708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1" name="Rectangle 684"/>
              <p:cNvSpPr>
                <a:spLocks noChangeArrowheads="1"/>
              </p:cNvSpPr>
              <p:nvPr/>
            </p:nvSpPr>
            <p:spPr bwMode="auto">
              <a:xfrm>
                <a:off x="3333" y="2710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2" name="Rectangle 685"/>
              <p:cNvSpPr>
                <a:spLocks noChangeArrowheads="1"/>
              </p:cNvSpPr>
              <p:nvPr/>
            </p:nvSpPr>
            <p:spPr bwMode="auto">
              <a:xfrm>
                <a:off x="3333" y="2711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3" name="Rectangle 686"/>
              <p:cNvSpPr>
                <a:spLocks noChangeArrowheads="1"/>
              </p:cNvSpPr>
              <p:nvPr/>
            </p:nvSpPr>
            <p:spPr bwMode="auto">
              <a:xfrm>
                <a:off x="3333" y="2713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4" name="Rectangle 687"/>
              <p:cNvSpPr>
                <a:spLocks noChangeArrowheads="1"/>
              </p:cNvSpPr>
              <p:nvPr/>
            </p:nvSpPr>
            <p:spPr bwMode="auto">
              <a:xfrm>
                <a:off x="3333" y="271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5" name="Rectangle 688"/>
              <p:cNvSpPr>
                <a:spLocks noChangeArrowheads="1"/>
              </p:cNvSpPr>
              <p:nvPr/>
            </p:nvSpPr>
            <p:spPr bwMode="auto">
              <a:xfrm>
                <a:off x="3333" y="2716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6" name="Rectangle 689"/>
              <p:cNvSpPr>
                <a:spLocks noChangeArrowheads="1"/>
              </p:cNvSpPr>
              <p:nvPr/>
            </p:nvSpPr>
            <p:spPr bwMode="auto">
              <a:xfrm>
                <a:off x="3333" y="2717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7" name="Rectangle 690"/>
              <p:cNvSpPr>
                <a:spLocks noChangeArrowheads="1"/>
              </p:cNvSpPr>
              <p:nvPr/>
            </p:nvSpPr>
            <p:spPr bwMode="auto">
              <a:xfrm>
                <a:off x="3333" y="2719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8" name="Rectangle 691"/>
              <p:cNvSpPr>
                <a:spLocks noChangeArrowheads="1"/>
              </p:cNvSpPr>
              <p:nvPr/>
            </p:nvSpPr>
            <p:spPr bwMode="auto">
              <a:xfrm>
                <a:off x="3333" y="2720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9" name="Rectangle 692"/>
              <p:cNvSpPr>
                <a:spLocks noChangeArrowheads="1"/>
              </p:cNvSpPr>
              <p:nvPr/>
            </p:nvSpPr>
            <p:spPr bwMode="auto">
              <a:xfrm>
                <a:off x="3333" y="2722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0" name="Rectangle 693"/>
              <p:cNvSpPr>
                <a:spLocks noChangeArrowheads="1"/>
              </p:cNvSpPr>
              <p:nvPr/>
            </p:nvSpPr>
            <p:spPr bwMode="auto">
              <a:xfrm>
                <a:off x="3333" y="2724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1" name="Rectangle 694"/>
              <p:cNvSpPr>
                <a:spLocks noChangeArrowheads="1"/>
              </p:cNvSpPr>
              <p:nvPr/>
            </p:nvSpPr>
            <p:spPr bwMode="auto">
              <a:xfrm>
                <a:off x="3333" y="2725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2" name="Rectangle 695"/>
              <p:cNvSpPr>
                <a:spLocks noChangeArrowheads="1"/>
              </p:cNvSpPr>
              <p:nvPr/>
            </p:nvSpPr>
            <p:spPr bwMode="auto">
              <a:xfrm>
                <a:off x="3333" y="2727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3" name="Rectangle 696"/>
              <p:cNvSpPr>
                <a:spLocks noChangeArrowheads="1"/>
              </p:cNvSpPr>
              <p:nvPr/>
            </p:nvSpPr>
            <p:spPr bwMode="auto">
              <a:xfrm>
                <a:off x="3333" y="2728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4" name="Rectangle 697"/>
              <p:cNvSpPr>
                <a:spLocks noChangeArrowheads="1"/>
              </p:cNvSpPr>
              <p:nvPr/>
            </p:nvSpPr>
            <p:spPr bwMode="auto">
              <a:xfrm>
                <a:off x="3333" y="2730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5" name="Rectangle 698"/>
              <p:cNvSpPr>
                <a:spLocks noChangeArrowheads="1"/>
              </p:cNvSpPr>
              <p:nvPr/>
            </p:nvSpPr>
            <p:spPr bwMode="auto">
              <a:xfrm>
                <a:off x="3333" y="2731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6" name="Rectangle 699"/>
              <p:cNvSpPr>
                <a:spLocks noChangeArrowheads="1"/>
              </p:cNvSpPr>
              <p:nvPr/>
            </p:nvSpPr>
            <p:spPr bwMode="auto">
              <a:xfrm>
                <a:off x="3333" y="2733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7" name="Rectangle 700"/>
              <p:cNvSpPr>
                <a:spLocks noChangeArrowheads="1"/>
              </p:cNvSpPr>
              <p:nvPr/>
            </p:nvSpPr>
            <p:spPr bwMode="auto">
              <a:xfrm>
                <a:off x="3333" y="273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8" name="Rectangle 701"/>
              <p:cNvSpPr>
                <a:spLocks noChangeArrowheads="1"/>
              </p:cNvSpPr>
              <p:nvPr/>
            </p:nvSpPr>
            <p:spPr bwMode="auto">
              <a:xfrm>
                <a:off x="3333" y="2736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9" name="Rectangle 702"/>
              <p:cNvSpPr>
                <a:spLocks noChangeArrowheads="1"/>
              </p:cNvSpPr>
              <p:nvPr/>
            </p:nvSpPr>
            <p:spPr bwMode="auto">
              <a:xfrm>
                <a:off x="3333" y="2737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0" name="Rectangle 703"/>
              <p:cNvSpPr>
                <a:spLocks noChangeArrowheads="1"/>
              </p:cNvSpPr>
              <p:nvPr/>
            </p:nvSpPr>
            <p:spPr bwMode="auto">
              <a:xfrm>
                <a:off x="3333" y="2739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1" name="Rectangle 704"/>
              <p:cNvSpPr>
                <a:spLocks noChangeArrowheads="1"/>
              </p:cNvSpPr>
              <p:nvPr/>
            </p:nvSpPr>
            <p:spPr bwMode="auto">
              <a:xfrm>
                <a:off x="3333" y="2740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2" name="Rectangle 705"/>
              <p:cNvSpPr>
                <a:spLocks noChangeArrowheads="1"/>
              </p:cNvSpPr>
              <p:nvPr/>
            </p:nvSpPr>
            <p:spPr bwMode="auto">
              <a:xfrm>
                <a:off x="3333" y="2742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3" name="Rectangle 706"/>
              <p:cNvSpPr>
                <a:spLocks noChangeArrowheads="1"/>
              </p:cNvSpPr>
              <p:nvPr/>
            </p:nvSpPr>
            <p:spPr bwMode="auto">
              <a:xfrm>
                <a:off x="3333" y="2743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4" name="Rectangle 707"/>
              <p:cNvSpPr>
                <a:spLocks noChangeArrowheads="1"/>
              </p:cNvSpPr>
              <p:nvPr/>
            </p:nvSpPr>
            <p:spPr bwMode="auto">
              <a:xfrm>
                <a:off x="3333" y="2745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5" name="Rectangle 708"/>
              <p:cNvSpPr>
                <a:spLocks noChangeArrowheads="1"/>
              </p:cNvSpPr>
              <p:nvPr/>
            </p:nvSpPr>
            <p:spPr bwMode="auto">
              <a:xfrm>
                <a:off x="3333" y="2747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6" name="Rectangle 709"/>
              <p:cNvSpPr>
                <a:spLocks noChangeArrowheads="1"/>
              </p:cNvSpPr>
              <p:nvPr/>
            </p:nvSpPr>
            <p:spPr bwMode="auto">
              <a:xfrm>
                <a:off x="3333" y="2748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7" name="Rectangle 710"/>
              <p:cNvSpPr>
                <a:spLocks noChangeArrowheads="1"/>
              </p:cNvSpPr>
              <p:nvPr/>
            </p:nvSpPr>
            <p:spPr bwMode="auto">
              <a:xfrm>
                <a:off x="3333" y="2750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8" name="Rectangle 711"/>
              <p:cNvSpPr>
                <a:spLocks noChangeArrowheads="1"/>
              </p:cNvSpPr>
              <p:nvPr/>
            </p:nvSpPr>
            <p:spPr bwMode="auto">
              <a:xfrm>
                <a:off x="3333" y="2751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9" name="Rectangle 712"/>
              <p:cNvSpPr>
                <a:spLocks noChangeArrowheads="1"/>
              </p:cNvSpPr>
              <p:nvPr/>
            </p:nvSpPr>
            <p:spPr bwMode="auto">
              <a:xfrm>
                <a:off x="3333" y="2753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0" name="Rectangle 713"/>
              <p:cNvSpPr>
                <a:spLocks noChangeArrowheads="1"/>
              </p:cNvSpPr>
              <p:nvPr/>
            </p:nvSpPr>
            <p:spPr bwMode="auto">
              <a:xfrm>
                <a:off x="3333" y="275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1" name="Rectangle 714"/>
              <p:cNvSpPr>
                <a:spLocks noChangeArrowheads="1"/>
              </p:cNvSpPr>
              <p:nvPr/>
            </p:nvSpPr>
            <p:spPr bwMode="auto">
              <a:xfrm>
                <a:off x="3333" y="2756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2" name="Rectangle 715"/>
              <p:cNvSpPr>
                <a:spLocks noChangeArrowheads="1"/>
              </p:cNvSpPr>
              <p:nvPr/>
            </p:nvSpPr>
            <p:spPr bwMode="auto">
              <a:xfrm>
                <a:off x="3333" y="2757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3" name="Rectangle 716"/>
              <p:cNvSpPr>
                <a:spLocks noChangeArrowheads="1"/>
              </p:cNvSpPr>
              <p:nvPr/>
            </p:nvSpPr>
            <p:spPr bwMode="auto">
              <a:xfrm>
                <a:off x="3333" y="2759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4" name="Rectangle 717"/>
              <p:cNvSpPr>
                <a:spLocks noChangeArrowheads="1"/>
              </p:cNvSpPr>
              <p:nvPr/>
            </p:nvSpPr>
            <p:spPr bwMode="auto">
              <a:xfrm>
                <a:off x="3333" y="2760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5" name="Rectangle 718"/>
              <p:cNvSpPr>
                <a:spLocks noChangeArrowheads="1"/>
              </p:cNvSpPr>
              <p:nvPr/>
            </p:nvSpPr>
            <p:spPr bwMode="auto">
              <a:xfrm>
                <a:off x="3333" y="2762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6" name="Rectangle 719"/>
              <p:cNvSpPr>
                <a:spLocks noChangeArrowheads="1"/>
              </p:cNvSpPr>
              <p:nvPr/>
            </p:nvSpPr>
            <p:spPr bwMode="auto">
              <a:xfrm>
                <a:off x="3333" y="2763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7" name="Rectangle 720"/>
              <p:cNvSpPr>
                <a:spLocks noChangeArrowheads="1"/>
              </p:cNvSpPr>
              <p:nvPr/>
            </p:nvSpPr>
            <p:spPr bwMode="auto">
              <a:xfrm>
                <a:off x="3333" y="2765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8" name="Rectangle 721"/>
              <p:cNvSpPr>
                <a:spLocks noChangeArrowheads="1"/>
              </p:cNvSpPr>
              <p:nvPr/>
            </p:nvSpPr>
            <p:spPr bwMode="auto">
              <a:xfrm>
                <a:off x="3333" y="2766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9" name="Rectangle 722"/>
              <p:cNvSpPr>
                <a:spLocks noChangeArrowheads="1"/>
              </p:cNvSpPr>
              <p:nvPr/>
            </p:nvSpPr>
            <p:spPr bwMode="auto">
              <a:xfrm>
                <a:off x="3333" y="2768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0" name="Rectangle 723"/>
              <p:cNvSpPr>
                <a:spLocks noChangeArrowheads="1"/>
              </p:cNvSpPr>
              <p:nvPr/>
            </p:nvSpPr>
            <p:spPr bwMode="auto">
              <a:xfrm>
                <a:off x="3333" y="2770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1" name="Rectangle 724"/>
              <p:cNvSpPr>
                <a:spLocks noChangeArrowheads="1"/>
              </p:cNvSpPr>
              <p:nvPr/>
            </p:nvSpPr>
            <p:spPr bwMode="auto">
              <a:xfrm>
                <a:off x="3333" y="2771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2" name="Rectangle 725"/>
              <p:cNvSpPr>
                <a:spLocks noChangeArrowheads="1"/>
              </p:cNvSpPr>
              <p:nvPr/>
            </p:nvSpPr>
            <p:spPr bwMode="auto">
              <a:xfrm>
                <a:off x="3333" y="2773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3" name="Rectangle 726"/>
              <p:cNvSpPr>
                <a:spLocks noChangeArrowheads="1"/>
              </p:cNvSpPr>
              <p:nvPr/>
            </p:nvSpPr>
            <p:spPr bwMode="auto">
              <a:xfrm>
                <a:off x="3333" y="277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4" name="Rectangle 727"/>
              <p:cNvSpPr>
                <a:spLocks noChangeArrowheads="1"/>
              </p:cNvSpPr>
              <p:nvPr/>
            </p:nvSpPr>
            <p:spPr bwMode="auto">
              <a:xfrm>
                <a:off x="3333" y="2776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5" name="Rectangle 728"/>
              <p:cNvSpPr>
                <a:spLocks noChangeArrowheads="1"/>
              </p:cNvSpPr>
              <p:nvPr/>
            </p:nvSpPr>
            <p:spPr bwMode="auto">
              <a:xfrm>
                <a:off x="3333" y="2777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6" name="Rectangle 729"/>
              <p:cNvSpPr>
                <a:spLocks noChangeArrowheads="1"/>
              </p:cNvSpPr>
              <p:nvPr/>
            </p:nvSpPr>
            <p:spPr bwMode="auto">
              <a:xfrm>
                <a:off x="3333" y="2779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7" name="Rectangle 730"/>
              <p:cNvSpPr>
                <a:spLocks noChangeArrowheads="1"/>
              </p:cNvSpPr>
              <p:nvPr/>
            </p:nvSpPr>
            <p:spPr bwMode="auto">
              <a:xfrm>
                <a:off x="3333" y="2780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8" name="Rectangle 731"/>
              <p:cNvSpPr>
                <a:spLocks noChangeArrowheads="1"/>
              </p:cNvSpPr>
              <p:nvPr/>
            </p:nvSpPr>
            <p:spPr bwMode="auto">
              <a:xfrm>
                <a:off x="3333" y="2782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9" name="Rectangle 732"/>
              <p:cNvSpPr>
                <a:spLocks noChangeArrowheads="1"/>
              </p:cNvSpPr>
              <p:nvPr/>
            </p:nvSpPr>
            <p:spPr bwMode="auto">
              <a:xfrm>
                <a:off x="3333" y="2783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0" name="Rectangle 733"/>
              <p:cNvSpPr>
                <a:spLocks noChangeArrowheads="1"/>
              </p:cNvSpPr>
              <p:nvPr/>
            </p:nvSpPr>
            <p:spPr bwMode="auto">
              <a:xfrm>
                <a:off x="3333" y="2785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1" name="Rectangle 734"/>
              <p:cNvSpPr>
                <a:spLocks noChangeArrowheads="1"/>
              </p:cNvSpPr>
              <p:nvPr/>
            </p:nvSpPr>
            <p:spPr bwMode="auto">
              <a:xfrm>
                <a:off x="3333" y="2786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2" name="Rectangle 735"/>
              <p:cNvSpPr>
                <a:spLocks noChangeArrowheads="1"/>
              </p:cNvSpPr>
              <p:nvPr/>
            </p:nvSpPr>
            <p:spPr bwMode="auto">
              <a:xfrm>
                <a:off x="3333" y="2788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3" name="Rectangle 736"/>
              <p:cNvSpPr>
                <a:spLocks noChangeArrowheads="1"/>
              </p:cNvSpPr>
              <p:nvPr/>
            </p:nvSpPr>
            <p:spPr bwMode="auto">
              <a:xfrm>
                <a:off x="3333" y="2790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4" name="Rectangle 737"/>
              <p:cNvSpPr>
                <a:spLocks noChangeArrowheads="1"/>
              </p:cNvSpPr>
              <p:nvPr/>
            </p:nvSpPr>
            <p:spPr bwMode="auto">
              <a:xfrm>
                <a:off x="3333" y="2791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5" name="Rectangle 738"/>
              <p:cNvSpPr>
                <a:spLocks noChangeArrowheads="1"/>
              </p:cNvSpPr>
              <p:nvPr/>
            </p:nvSpPr>
            <p:spPr bwMode="auto">
              <a:xfrm>
                <a:off x="3333" y="2793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6" name="Rectangle 739"/>
              <p:cNvSpPr>
                <a:spLocks noChangeArrowheads="1"/>
              </p:cNvSpPr>
              <p:nvPr/>
            </p:nvSpPr>
            <p:spPr bwMode="auto">
              <a:xfrm>
                <a:off x="3333" y="2794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7" name="Rectangle 740"/>
              <p:cNvSpPr>
                <a:spLocks noChangeArrowheads="1"/>
              </p:cNvSpPr>
              <p:nvPr/>
            </p:nvSpPr>
            <p:spPr bwMode="auto">
              <a:xfrm>
                <a:off x="3333" y="2796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8" name="Rectangle 741"/>
              <p:cNvSpPr>
                <a:spLocks noChangeArrowheads="1"/>
              </p:cNvSpPr>
              <p:nvPr/>
            </p:nvSpPr>
            <p:spPr bwMode="auto">
              <a:xfrm>
                <a:off x="3333" y="2797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9" name="Rectangle 742"/>
              <p:cNvSpPr>
                <a:spLocks noChangeArrowheads="1"/>
              </p:cNvSpPr>
              <p:nvPr/>
            </p:nvSpPr>
            <p:spPr bwMode="auto">
              <a:xfrm>
                <a:off x="3333" y="2799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0" name="Rectangle 743"/>
              <p:cNvSpPr>
                <a:spLocks noChangeArrowheads="1"/>
              </p:cNvSpPr>
              <p:nvPr/>
            </p:nvSpPr>
            <p:spPr bwMode="auto">
              <a:xfrm>
                <a:off x="3333" y="2800"/>
                <a:ext cx="549" cy="2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1" name="Rectangle 744"/>
              <p:cNvSpPr>
                <a:spLocks noChangeArrowheads="1"/>
              </p:cNvSpPr>
              <p:nvPr/>
            </p:nvSpPr>
            <p:spPr bwMode="auto">
              <a:xfrm>
                <a:off x="3333" y="2802"/>
                <a:ext cx="549" cy="1"/>
              </a:xfrm>
              <a:prstGeom prst="rect">
                <a:avLst/>
              </a:prstGeom>
              <a:solidFill>
                <a:srgbClr val="7575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2" name="Rectangle 745"/>
              <p:cNvSpPr>
                <a:spLocks noChangeArrowheads="1"/>
              </p:cNvSpPr>
              <p:nvPr/>
            </p:nvSpPr>
            <p:spPr bwMode="auto">
              <a:xfrm>
                <a:off x="3334" y="2673"/>
                <a:ext cx="549" cy="132"/>
              </a:xfrm>
              <a:prstGeom prst="rect">
                <a:avLst/>
              </a:prstGeom>
              <a:solidFill>
                <a:srgbClr val="757575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853" name="Rectangle 746"/>
            <p:cNvSpPr>
              <a:spLocks noChangeArrowheads="1"/>
            </p:cNvSpPr>
            <p:nvPr/>
          </p:nvSpPr>
          <p:spPr bwMode="auto">
            <a:xfrm>
              <a:off x="3422" y="2890"/>
              <a:ext cx="10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baseline="0">
                  <a:solidFill>
                    <a:schemeClr val="bg1"/>
                  </a:solidFill>
                </a:rPr>
                <a:t>AXI </a:t>
              </a:r>
              <a:endParaRPr lang="en-US" sz="700" b="1" i="1" baseline="0">
                <a:solidFill>
                  <a:schemeClr val="bg1"/>
                </a:solidFill>
              </a:endParaRPr>
            </a:p>
          </p:txBody>
        </p:sp>
        <p:sp>
          <p:nvSpPr>
            <p:cNvPr id="147854" name="Rectangle 747"/>
            <p:cNvSpPr>
              <a:spLocks noChangeArrowheads="1"/>
            </p:cNvSpPr>
            <p:nvPr/>
          </p:nvSpPr>
          <p:spPr bwMode="auto">
            <a:xfrm>
              <a:off x="3526" y="2881"/>
              <a:ext cx="68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 baseline="0">
                  <a:solidFill>
                    <a:schemeClr val="bg1"/>
                  </a:solidFill>
                  <a:latin typeface="Wingdings" pitchFamily="2" charset="2"/>
                </a:rPr>
                <a:t>ó</a:t>
              </a:r>
              <a:endParaRPr lang="en-US" sz="3200" b="1" i="1" baseline="0">
                <a:solidFill>
                  <a:schemeClr val="bg1"/>
                </a:solidFill>
                <a:latin typeface="Times"/>
              </a:endParaRPr>
            </a:p>
          </p:txBody>
        </p:sp>
        <p:sp>
          <p:nvSpPr>
            <p:cNvPr id="147855" name="Rectangle 748"/>
            <p:cNvSpPr>
              <a:spLocks noChangeArrowheads="1"/>
            </p:cNvSpPr>
            <p:nvPr/>
          </p:nvSpPr>
          <p:spPr bwMode="auto">
            <a:xfrm>
              <a:off x="3602" y="2890"/>
              <a:ext cx="19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baseline="0">
                  <a:solidFill>
                    <a:schemeClr val="bg1"/>
                  </a:solidFill>
                </a:rPr>
                <a:t>AMBA2</a:t>
              </a:r>
              <a:endParaRPr lang="en-US" sz="700" b="1" i="1" baseline="0">
                <a:solidFill>
                  <a:schemeClr val="bg1"/>
                </a:solidFill>
              </a:endParaRPr>
            </a:p>
          </p:txBody>
        </p:sp>
        <p:sp>
          <p:nvSpPr>
            <p:cNvPr id="147856" name="Rectangle 749"/>
            <p:cNvSpPr>
              <a:spLocks noChangeArrowheads="1"/>
            </p:cNvSpPr>
            <p:nvPr/>
          </p:nvSpPr>
          <p:spPr bwMode="auto">
            <a:xfrm>
              <a:off x="3520" y="2946"/>
              <a:ext cx="17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baseline="0">
                  <a:solidFill>
                    <a:schemeClr val="bg1"/>
                  </a:solidFill>
                </a:rPr>
                <a:t>Bridge</a:t>
              </a:r>
              <a:endParaRPr lang="en-US" sz="700" b="1" i="1" baseline="0">
                <a:solidFill>
                  <a:schemeClr val="bg1"/>
                </a:solidFill>
              </a:endParaRPr>
            </a:p>
          </p:txBody>
        </p:sp>
      </p:grpSp>
      <p:sp>
        <p:nvSpPr>
          <p:cNvPr id="147462" name="Text Box 753"/>
          <p:cNvSpPr txBox="1">
            <a:spLocks noChangeArrowheads="1"/>
          </p:cNvSpPr>
          <p:nvPr/>
        </p:nvSpPr>
        <p:spPr bwMode="auto">
          <a:xfrm>
            <a:off x="276225" y="1471613"/>
            <a:ext cx="23590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aseline="0"/>
              <a:t> &gt;60M transistors</a:t>
            </a:r>
          </a:p>
          <a:p>
            <a:endParaRPr lang="en-US" sz="1400" baseline="0"/>
          </a:p>
          <a:p>
            <a:pPr>
              <a:buFontTx/>
              <a:buChar char="•"/>
            </a:pPr>
            <a:r>
              <a:rPr lang="en-US" sz="1400" baseline="0"/>
              <a:t> 65nm minimum  feature size, on 300mm (12”) wafer process</a:t>
            </a:r>
          </a:p>
          <a:p>
            <a:pPr>
              <a:buFontTx/>
              <a:buChar char="•"/>
            </a:pPr>
            <a:endParaRPr lang="en-US" sz="1400" baseline="0"/>
          </a:p>
          <a:p>
            <a:pPr>
              <a:buFontTx/>
              <a:buChar char="•"/>
            </a:pPr>
            <a:r>
              <a:rPr lang="en-US" sz="1400" baseline="0"/>
              <a:t> 8 layers of Copper metal interconnect</a:t>
            </a:r>
          </a:p>
          <a:p>
            <a:pPr>
              <a:buFontTx/>
              <a:buChar char="•"/>
            </a:pPr>
            <a:endParaRPr lang="en-US" sz="1400" baseline="0"/>
          </a:p>
          <a:p>
            <a:pPr>
              <a:buFontTx/>
              <a:buChar char="•"/>
            </a:pPr>
            <a:r>
              <a:rPr lang="en-US" sz="1400" baseline="0"/>
              <a:t> Keyboard, Display, Memory card, 5 simultaneous radio interfaces</a:t>
            </a:r>
          </a:p>
          <a:p>
            <a:pPr>
              <a:buFontTx/>
              <a:buChar char="•"/>
            </a:pPr>
            <a:endParaRPr lang="en-US" sz="1400" baseline="0"/>
          </a:p>
          <a:p>
            <a:pPr>
              <a:buFontTx/>
              <a:buChar char="•"/>
            </a:pPr>
            <a:r>
              <a:rPr lang="en-US" sz="1400" baseline="0"/>
              <a:t> 3 SandBlaster DSP cores, 4 threads per core</a:t>
            </a:r>
          </a:p>
          <a:p>
            <a:endParaRPr lang="en-US" sz="1400" baseline="0"/>
          </a:p>
          <a:p>
            <a:pPr>
              <a:buFontTx/>
              <a:buChar char="•"/>
            </a:pPr>
            <a:r>
              <a:rPr lang="en-US" sz="1400" baseline="0"/>
              <a:t>ARM9 Host processor</a:t>
            </a:r>
          </a:p>
          <a:p>
            <a:pPr>
              <a:buFontTx/>
              <a:buChar char="•"/>
            </a:pPr>
            <a:endParaRPr lang="en-US" sz="1400" baseline="0"/>
          </a:p>
          <a:p>
            <a:pPr>
              <a:buFontTx/>
              <a:buChar char="•"/>
            </a:pPr>
            <a:r>
              <a:rPr lang="en-US" sz="1400" baseline="0"/>
              <a:t> 529 pin 13mmX13mm ball grid array package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49506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49507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3E78B2FC-BEB2-4261-80C6-924F7DB4DF2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9508" name="AutoShape 2"/>
          <p:cNvSpPr>
            <a:spLocks noChangeArrowheads="1"/>
          </p:cNvSpPr>
          <p:nvPr/>
        </p:nvSpPr>
        <p:spPr bwMode="auto">
          <a:xfrm>
            <a:off x="3251200" y="2257425"/>
            <a:ext cx="2641600" cy="762000"/>
          </a:xfrm>
          <a:prstGeom prst="roundRect">
            <a:avLst>
              <a:gd name="adj" fmla="val 0"/>
            </a:avLst>
          </a:prstGeom>
          <a:solidFill>
            <a:srgbClr val="75757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509" name="Group 3"/>
          <p:cNvGrpSpPr>
            <a:grpSpLocks/>
          </p:cNvGrpSpPr>
          <p:nvPr/>
        </p:nvGrpSpPr>
        <p:grpSpPr bwMode="auto">
          <a:xfrm>
            <a:off x="558800" y="2257425"/>
            <a:ext cx="2641600" cy="762000"/>
            <a:chOff x="378" y="1260"/>
            <a:chExt cx="1248" cy="426"/>
          </a:xfrm>
        </p:grpSpPr>
        <p:sp>
          <p:nvSpPr>
            <p:cNvPr id="149548" name="AutoShape 4"/>
            <p:cNvSpPr>
              <a:spLocks noChangeArrowheads="1"/>
            </p:cNvSpPr>
            <p:nvPr/>
          </p:nvSpPr>
          <p:spPr bwMode="auto">
            <a:xfrm>
              <a:off x="378" y="1626"/>
              <a:ext cx="1248" cy="60"/>
            </a:xfrm>
            <a:prstGeom prst="roundRect">
              <a:avLst>
                <a:gd name="adj" fmla="val 0"/>
              </a:avLst>
            </a:prstGeom>
            <a:solidFill>
              <a:srgbClr val="971A3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9" name="AutoShape 5"/>
            <p:cNvSpPr>
              <a:spLocks noChangeArrowheads="1"/>
            </p:cNvSpPr>
            <p:nvPr/>
          </p:nvSpPr>
          <p:spPr bwMode="auto">
            <a:xfrm>
              <a:off x="378" y="1260"/>
              <a:ext cx="1248" cy="426"/>
            </a:xfrm>
            <a:prstGeom prst="roundRect">
              <a:avLst>
                <a:gd name="adj" fmla="val 6338"/>
              </a:avLst>
            </a:prstGeom>
            <a:solidFill>
              <a:srgbClr val="971A3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09600" y="3095625"/>
            <a:ext cx="2641600" cy="2352675"/>
          </a:xfrm>
          <a:prstGeom prst="rect">
            <a:avLst/>
          </a:prstGeom>
          <a:solidFill>
            <a:srgbClr val="971A3C">
              <a:alpha val="784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561975" y="2251075"/>
            <a:ext cx="7994650" cy="3717925"/>
          </a:xfrm>
          <a:prstGeom prst="roundRect">
            <a:avLst>
              <a:gd name="adj" fmla="val 1486"/>
            </a:avLst>
          </a:prstGeom>
          <a:noFill/>
          <a:ln w="9525">
            <a:solidFill>
              <a:srgbClr val="757575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smtClean="0"/>
              <a:t>NRE Customers</a:t>
            </a:r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625475" y="3116263"/>
            <a:ext cx="2628900" cy="2641600"/>
          </a:xfrm>
          <a:solidFill>
            <a:srgbClr val="FFFF9F"/>
          </a:solidFill>
        </p:spPr>
        <p:txBody>
          <a:bodyPr lIns="0" tIns="0" rIns="0" bIns="0">
            <a:spAutoFit/>
          </a:bodyPr>
          <a:lstStyle/>
          <a:p>
            <a:pPr lvl="1"/>
            <a:r>
              <a:rPr lang="en-US" smtClean="0">
                <a:solidFill>
                  <a:srgbClr val="971A3C"/>
                </a:solidFill>
              </a:rPr>
              <a:t>$6.25M NRE, $7M Equity Investment</a:t>
            </a:r>
          </a:p>
          <a:p>
            <a:pPr lvl="1"/>
            <a:r>
              <a:rPr lang="en-US" smtClean="0">
                <a:solidFill>
                  <a:srgbClr val="971A3C"/>
                </a:solidFill>
              </a:rPr>
              <a:t>55 Engineers in Korea and India developing LTE handset and dongle solution</a:t>
            </a:r>
          </a:p>
          <a:p>
            <a:pPr lvl="1"/>
            <a:r>
              <a:rPr lang="en-US" smtClean="0">
                <a:solidFill>
                  <a:srgbClr val="971A3C"/>
                </a:solidFill>
              </a:rPr>
              <a:t>Field Trials in Q2 2009</a:t>
            </a:r>
          </a:p>
          <a:p>
            <a:pPr lvl="1"/>
            <a:r>
              <a:rPr lang="en-US" smtClean="0">
                <a:solidFill>
                  <a:srgbClr val="971A3C"/>
                </a:solidFill>
              </a:rPr>
              <a:t>First production PO forecast for Q4 2009</a:t>
            </a:r>
          </a:p>
          <a:p>
            <a:pPr lvl="1">
              <a:buFontTx/>
              <a:buNone/>
            </a:pPr>
            <a:endParaRPr lang="en-US" smtClean="0">
              <a:solidFill>
                <a:srgbClr val="971A3C"/>
              </a:solidFill>
            </a:endParaRP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251200" y="3095625"/>
            <a:ext cx="2641600" cy="2352675"/>
          </a:xfrm>
          <a:prstGeom prst="rect">
            <a:avLst/>
          </a:prstGeom>
          <a:solidFill>
            <a:srgbClr val="757575">
              <a:alpha val="784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889625" y="3095625"/>
            <a:ext cx="2641600" cy="2352675"/>
          </a:xfrm>
          <a:prstGeom prst="rect">
            <a:avLst/>
          </a:prstGeom>
          <a:solidFill>
            <a:srgbClr val="5E6C9D">
              <a:alpha val="784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5E6C9D"/>
              </a:solidFill>
            </a:endParaRP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717550" y="2486025"/>
            <a:ext cx="179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 b="1" baseline="0">
                <a:solidFill>
                  <a:schemeClr val="bg1"/>
                </a:solidFill>
              </a:rPr>
              <a:t>Customer 1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3359150" y="2486025"/>
            <a:ext cx="179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 b="1" baseline="0">
                <a:solidFill>
                  <a:schemeClr val="bg1"/>
                </a:solidFill>
              </a:rPr>
              <a:t>Customer 2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3292475" y="3116263"/>
            <a:ext cx="2578100" cy="269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600" baseline="0">
                <a:solidFill>
                  <a:srgbClr val="4A4A4A"/>
                </a:solidFill>
              </a:rPr>
              <a:t>PC-Card for EV-DO + WiMAX evaluation project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600" baseline="0">
                <a:solidFill>
                  <a:srgbClr val="4A4A4A"/>
                </a:solidFill>
              </a:rPr>
              <a:t>$470K NRE contract to develop Wimax Phy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600" baseline="0">
                <a:solidFill>
                  <a:srgbClr val="4A4A4A"/>
                </a:solidFill>
              </a:rPr>
              <a:t>Internally developed EV-DO code available to customer’s partners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600" baseline="0">
                <a:solidFill>
                  <a:srgbClr val="4A4A4A"/>
                </a:solidFill>
              </a:rPr>
              <a:t>Field trial in 2H-09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endParaRPr lang="en-US" sz="1600" baseline="0">
              <a:solidFill>
                <a:srgbClr val="4A4A4A"/>
              </a:solidFill>
            </a:endParaRPr>
          </a:p>
        </p:txBody>
      </p:sp>
      <p:grpSp>
        <p:nvGrpSpPr>
          <p:cNvPr id="149519" name="Group 15"/>
          <p:cNvGrpSpPr>
            <a:grpSpLocks/>
          </p:cNvGrpSpPr>
          <p:nvPr/>
        </p:nvGrpSpPr>
        <p:grpSpPr bwMode="auto">
          <a:xfrm>
            <a:off x="5851525" y="5846763"/>
            <a:ext cx="2641600" cy="136525"/>
            <a:chOff x="4125" y="3281"/>
            <a:chExt cx="1249" cy="86"/>
          </a:xfrm>
        </p:grpSpPr>
        <p:sp>
          <p:nvSpPr>
            <p:cNvPr id="149545" name="AutoShape 16"/>
            <p:cNvSpPr>
              <a:spLocks noChangeArrowheads="1"/>
            </p:cNvSpPr>
            <p:nvPr/>
          </p:nvSpPr>
          <p:spPr bwMode="auto">
            <a:xfrm flipV="1">
              <a:off x="4125" y="3281"/>
              <a:ext cx="147" cy="86"/>
            </a:xfrm>
            <a:prstGeom prst="roundRect">
              <a:avLst>
                <a:gd name="adj" fmla="val 0"/>
              </a:avLst>
            </a:prstGeom>
            <a:solidFill>
              <a:srgbClr val="5E6C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6" name="AutoShape 17"/>
            <p:cNvSpPr>
              <a:spLocks noChangeArrowheads="1"/>
            </p:cNvSpPr>
            <p:nvPr/>
          </p:nvSpPr>
          <p:spPr bwMode="auto">
            <a:xfrm flipV="1">
              <a:off x="4126" y="3281"/>
              <a:ext cx="1248" cy="12"/>
            </a:xfrm>
            <a:prstGeom prst="roundRect">
              <a:avLst>
                <a:gd name="adj" fmla="val 0"/>
              </a:avLst>
            </a:prstGeom>
            <a:solidFill>
              <a:srgbClr val="5E6C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7" name="AutoShape 18"/>
            <p:cNvSpPr>
              <a:spLocks noChangeArrowheads="1"/>
            </p:cNvSpPr>
            <p:nvPr/>
          </p:nvSpPr>
          <p:spPr bwMode="auto">
            <a:xfrm flipV="1">
              <a:off x="4126" y="3281"/>
              <a:ext cx="1248" cy="86"/>
            </a:xfrm>
            <a:prstGeom prst="roundRect">
              <a:avLst>
                <a:gd name="adj" fmla="val 18606"/>
              </a:avLst>
            </a:prstGeom>
            <a:solidFill>
              <a:srgbClr val="5E6C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520" name="AutoShape 19"/>
          <p:cNvSpPr>
            <a:spLocks noChangeArrowheads="1"/>
          </p:cNvSpPr>
          <p:nvPr/>
        </p:nvSpPr>
        <p:spPr bwMode="auto">
          <a:xfrm>
            <a:off x="2616200" y="2257425"/>
            <a:ext cx="635000" cy="762000"/>
          </a:xfrm>
          <a:prstGeom prst="roundRect">
            <a:avLst>
              <a:gd name="adj" fmla="val 0"/>
            </a:avLst>
          </a:prstGeom>
          <a:solidFill>
            <a:srgbClr val="971A3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1" name="Rectangle 20"/>
          <p:cNvSpPr>
            <a:spLocks noChangeArrowheads="1"/>
          </p:cNvSpPr>
          <p:nvPr/>
        </p:nvSpPr>
        <p:spPr bwMode="auto">
          <a:xfrm>
            <a:off x="609600" y="3033713"/>
            <a:ext cx="2641600" cy="42862"/>
          </a:xfrm>
          <a:prstGeom prst="rect">
            <a:avLst/>
          </a:prstGeom>
          <a:solidFill>
            <a:srgbClr val="971A3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2" name="Rectangle 21"/>
          <p:cNvSpPr>
            <a:spLocks noChangeArrowheads="1"/>
          </p:cNvSpPr>
          <p:nvPr/>
        </p:nvSpPr>
        <p:spPr bwMode="auto">
          <a:xfrm>
            <a:off x="3251200" y="3033713"/>
            <a:ext cx="2641600" cy="42862"/>
          </a:xfrm>
          <a:prstGeom prst="rect">
            <a:avLst/>
          </a:prstGeom>
          <a:solidFill>
            <a:srgbClr val="757575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23" name="Rectangle 22"/>
          <p:cNvSpPr>
            <a:spLocks noChangeArrowheads="1"/>
          </p:cNvSpPr>
          <p:nvPr/>
        </p:nvSpPr>
        <p:spPr bwMode="auto">
          <a:xfrm>
            <a:off x="5891213" y="3033713"/>
            <a:ext cx="2641600" cy="42862"/>
          </a:xfrm>
          <a:prstGeom prst="rect">
            <a:avLst/>
          </a:prstGeom>
          <a:solidFill>
            <a:srgbClr val="5E6C9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5E6C9D"/>
              </a:solidFill>
            </a:endParaRPr>
          </a:p>
        </p:txBody>
      </p:sp>
      <p:grpSp>
        <p:nvGrpSpPr>
          <p:cNvPr id="149524" name="Group 23"/>
          <p:cNvGrpSpPr>
            <a:grpSpLocks/>
          </p:cNvGrpSpPr>
          <p:nvPr/>
        </p:nvGrpSpPr>
        <p:grpSpPr bwMode="auto">
          <a:xfrm>
            <a:off x="3200400" y="5846763"/>
            <a:ext cx="2651125" cy="136525"/>
            <a:chOff x="1622" y="3281"/>
            <a:chExt cx="1261" cy="86"/>
          </a:xfrm>
        </p:grpSpPr>
        <p:sp>
          <p:nvSpPr>
            <p:cNvPr id="149540" name="AutoShape 24"/>
            <p:cNvSpPr>
              <a:spLocks noChangeArrowheads="1"/>
            </p:cNvSpPr>
            <p:nvPr/>
          </p:nvSpPr>
          <p:spPr bwMode="auto">
            <a:xfrm flipH="1" flipV="1">
              <a:off x="1633" y="3281"/>
              <a:ext cx="1248" cy="12"/>
            </a:xfrm>
            <a:prstGeom prst="roundRect">
              <a:avLst>
                <a:gd name="adj" fmla="val 0"/>
              </a:avLst>
            </a:prstGeom>
            <a:solidFill>
              <a:srgbClr val="5E6C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9541" name="Group 25"/>
            <p:cNvGrpSpPr>
              <a:grpSpLocks/>
            </p:cNvGrpSpPr>
            <p:nvPr/>
          </p:nvGrpSpPr>
          <p:grpSpPr bwMode="auto">
            <a:xfrm>
              <a:off x="1622" y="3281"/>
              <a:ext cx="1261" cy="86"/>
              <a:chOff x="390" y="3233"/>
              <a:chExt cx="1249" cy="86"/>
            </a:xfrm>
          </p:grpSpPr>
          <p:sp>
            <p:nvSpPr>
              <p:cNvPr id="149542" name="AutoShape 26"/>
              <p:cNvSpPr>
                <a:spLocks noChangeArrowheads="1"/>
              </p:cNvSpPr>
              <p:nvPr/>
            </p:nvSpPr>
            <p:spPr bwMode="auto">
              <a:xfrm flipH="1" flipV="1">
                <a:off x="1492" y="3233"/>
                <a:ext cx="147" cy="86"/>
              </a:xfrm>
              <a:prstGeom prst="roundRect">
                <a:avLst>
                  <a:gd name="adj" fmla="val 0"/>
                </a:avLst>
              </a:prstGeom>
              <a:solidFill>
                <a:srgbClr val="7575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3" name="AutoShape 27"/>
              <p:cNvSpPr>
                <a:spLocks noChangeArrowheads="1"/>
              </p:cNvSpPr>
              <p:nvPr/>
            </p:nvSpPr>
            <p:spPr bwMode="auto">
              <a:xfrm flipH="1" flipV="1">
                <a:off x="390" y="3233"/>
                <a:ext cx="1248" cy="12"/>
              </a:xfrm>
              <a:prstGeom prst="roundRect">
                <a:avLst>
                  <a:gd name="adj" fmla="val 0"/>
                </a:avLst>
              </a:prstGeom>
              <a:solidFill>
                <a:srgbClr val="7575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44" name="AutoShape 28"/>
              <p:cNvSpPr>
                <a:spLocks noChangeArrowheads="1"/>
              </p:cNvSpPr>
              <p:nvPr/>
            </p:nvSpPr>
            <p:spPr bwMode="auto">
              <a:xfrm flipH="1" flipV="1">
                <a:off x="390" y="3233"/>
                <a:ext cx="1248" cy="86"/>
              </a:xfrm>
              <a:prstGeom prst="roundRect">
                <a:avLst>
                  <a:gd name="adj" fmla="val 18606"/>
                </a:avLst>
              </a:prstGeom>
              <a:solidFill>
                <a:srgbClr val="7575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9525" name="Group 29"/>
          <p:cNvGrpSpPr>
            <a:grpSpLocks/>
          </p:cNvGrpSpPr>
          <p:nvPr/>
        </p:nvGrpSpPr>
        <p:grpSpPr bwMode="auto">
          <a:xfrm>
            <a:off x="5889625" y="2257425"/>
            <a:ext cx="2641600" cy="762000"/>
            <a:chOff x="2547" y="3426"/>
            <a:chExt cx="1249" cy="480"/>
          </a:xfrm>
        </p:grpSpPr>
        <p:sp>
          <p:nvSpPr>
            <p:cNvPr id="149536" name="AutoShape 30"/>
            <p:cNvSpPr>
              <a:spLocks noChangeArrowheads="1"/>
            </p:cNvSpPr>
            <p:nvPr/>
          </p:nvSpPr>
          <p:spPr bwMode="auto">
            <a:xfrm>
              <a:off x="2547" y="3426"/>
              <a:ext cx="147" cy="480"/>
            </a:xfrm>
            <a:prstGeom prst="roundRect">
              <a:avLst>
                <a:gd name="adj" fmla="val 0"/>
              </a:avLst>
            </a:prstGeom>
            <a:solidFill>
              <a:srgbClr val="5E6C9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9537" name="Group 31"/>
            <p:cNvGrpSpPr>
              <a:grpSpLocks/>
            </p:cNvGrpSpPr>
            <p:nvPr/>
          </p:nvGrpSpPr>
          <p:grpSpPr bwMode="auto">
            <a:xfrm>
              <a:off x="2548" y="3426"/>
              <a:ext cx="1248" cy="480"/>
              <a:chOff x="378" y="1260"/>
              <a:chExt cx="1248" cy="426"/>
            </a:xfrm>
          </p:grpSpPr>
          <p:sp>
            <p:nvSpPr>
              <p:cNvPr id="149538" name="AutoShape 32"/>
              <p:cNvSpPr>
                <a:spLocks noChangeArrowheads="1"/>
              </p:cNvSpPr>
              <p:nvPr/>
            </p:nvSpPr>
            <p:spPr bwMode="auto">
              <a:xfrm>
                <a:off x="378" y="1626"/>
                <a:ext cx="1248" cy="60"/>
              </a:xfrm>
              <a:prstGeom prst="roundRect">
                <a:avLst>
                  <a:gd name="adj" fmla="val 0"/>
                </a:avLst>
              </a:prstGeom>
              <a:solidFill>
                <a:srgbClr val="5E6C9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39" name="AutoShape 33"/>
              <p:cNvSpPr>
                <a:spLocks noChangeArrowheads="1"/>
              </p:cNvSpPr>
              <p:nvPr/>
            </p:nvSpPr>
            <p:spPr bwMode="auto">
              <a:xfrm>
                <a:off x="378" y="1260"/>
                <a:ext cx="1248" cy="426"/>
              </a:xfrm>
              <a:prstGeom prst="roundRect">
                <a:avLst>
                  <a:gd name="adj" fmla="val 6338"/>
                </a:avLst>
              </a:prstGeom>
              <a:solidFill>
                <a:srgbClr val="5E6C9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9526" name="Rectangle 34"/>
          <p:cNvSpPr>
            <a:spLocks noChangeArrowheads="1"/>
          </p:cNvSpPr>
          <p:nvPr/>
        </p:nvSpPr>
        <p:spPr bwMode="auto">
          <a:xfrm>
            <a:off x="6000750" y="2486025"/>
            <a:ext cx="199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000" b="1" baseline="0">
                <a:solidFill>
                  <a:schemeClr val="bg1"/>
                </a:solidFill>
              </a:rPr>
              <a:t>Customer 3</a:t>
            </a:r>
          </a:p>
        </p:txBody>
      </p:sp>
      <p:sp>
        <p:nvSpPr>
          <p:cNvPr id="149527" name="Rectangle 35"/>
          <p:cNvSpPr>
            <a:spLocks noChangeArrowheads="1"/>
          </p:cNvSpPr>
          <p:nvPr/>
        </p:nvSpPr>
        <p:spPr bwMode="auto">
          <a:xfrm>
            <a:off x="5881688" y="3090863"/>
            <a:ext cx="2616200" cy="275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600" baseline="0">
                <a:solidFill>
                  <a:srgbClr val="5E6C9D"/>
                </a:solidFill>
              </a:rPr>
              <a:t>LTE Femtocell evaluation project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600" baseline="0">
                <a:solidFill>
                  <a:srgbClr val="5E6C9D"/>
                </a:solidFill>
              </a:rPr>
              <a:t>$350K NRE contract to provide system board design and software support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</a:pPr>
            <a:endParaRPr lang="en-US" sz="1600" baseline="0">
              <a:solidFill>
                <a:srgbClr val="5E6C9D"/>
              </a:solidFill>
            </a:endParaRPr>
          </a:p>
        </p:txBody>
      </p:sp>
      <p:grpSp>
        <p:nvGrpSpPr>
          <p:cNvPr id="149528" name="Group 40"/>
          <p:cNvGrpSpPr>
            <a:grpSpLocks/>
          </p:cNvGrpSpPr>
          <p:nvPr/>
        </p:nvGrpSpPr>
        <p:grpSpPr bwMode="auto">
          <a:xfrm>
            <a:off x="571500" y="5846763"/>
            <a:ext cx="2641600" cy="136525"/>
            <a:chOff x="390" y="3233"/>
            <a:chExt cx="1249" cy="86"/>
          </a:xfrm>
        </p:grpSpPr>
        <p:sp>
          <p:nvSpPr>
            <p:cNvPr id="149533" name="AutoShape 41"/>
            <p:cNvSpPr>
              <a:spLocks noChangeArrowheads="1"/>
            </p:cNvSpPr>
            <p:nvPr/>
          </p:nvSpPr>
          <p:spPr bwMode="auto">
            <a:xfrm flipH="1" flipV="1">
              <a:off x="1492" y="3233"/>
              <a:ext cx="147" cy="86"/>
            </a:xfrm>
            <a:prstGeom prst="roundRect">
              <a:avLst>
                <a:gd name="adj" fmla="val 0"/>
              </a:avLst>
            </a:prstGeom>
            <a:solidFill>
              <a:srgbClr val="971A3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4" name="AutoShape 42"/>
            <p:cNvSpPr>
              <a:spLocks noChangeArrowheads="1"/>
            </p:cNvSpPr>
            <p:nvPr/>
          </p:nvSpPr>
          <p:spPr bwMode="auto">
            <a:xfrm flipH="1" flipV="1">
              <a:off x="390" y="3233"/>
              <a:ext cx="1248" cy="12"/>
            </a:xfrm>
            <a:prstGeom prst="roundRect">
              <a:avLst>
                <a:gd name="adj" fmla="val 0"/>
              </a:avLst>
            </a:prstGeom>
            <a:solidFill>
              <a:srgbClr val="971A3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5" name="AutoShape 43"/>
            <p:cNvSpPr>
              <a:spLocks noChangeArrowheads="1"/>
            </p:cNvSpPr>
            <p:nvPr/>
          </p:nvSpPr>
          <p:spPr bwMode="auto">
            <a:xfrm flipH="1" flipV="1">
              <a:off x="390" y="3233"/>
              <a:ext cx="1248" cy="86"/>
            </a:xfrm>
            <a:prstGeom prst="roundRect">
              <a:avLst>
                <a:gd name="adj" fmla="val 18606"/>
              </a:avLst>
            </a:prstGeom>
            <a:solidFill>
              <a:srgbClr val="971A3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529" name="AutoShape 46"/>
          <p:cNvSpPr>
            <a:spLocks noChangeArrowheads="1"/>
          </p:cNvSpPr>
          <p:nvPr/>
        </p:nvSpPr>
        <p:spPr bwMode="auto">
          <a:xfrm flipH="1">
            <a:off x="3960813" y="2443163"/>
            <a:ext cx="968375" cy="412750"/>
          </a:xfrm>
          <a:prstGeom prst="roundRect">
            <a:avLst>
              <a:gd name="adj" fmla="val 6380"/>
            </a:avLst>
          </a:prstGeom>
          <a:noFill/>
          <a:ln w="6350">
            <a:solidFill>
              <a:srgbClr val="757575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30" name="Rectangle 48"/>
          <p:cNvSpPr>
            <a:spLocks noChangeArrowheads="1"/>
          </p:cNvSpPr>
          <p:nvPr/>
        </p:nvSpPr>
        <p:spPr bwMode="auto">
          <a:xfrm>
            <a:off x="557213" y="6051550"/>
            <a:ext cx="4486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000" baseline="0">
                <a:solidFill>
                  <a:srgbClr val="4A4A4A"/>
                </a:solidFill>
              </a:rPr>
              <a:t>All Logos are trademarks of respective companies</a:t>
            </a:r>
          </a:p>
        </p:txBody>
      </p:sp>
      <p:sp>
        <p:nvSpPr>
          <p:cNvPr id="149531" name="Line 49"/>
          <p:cNvSpPr>
            <a:spLocks noChangeShapeType="1"/>
          </p:cNvSpPr>
          <p:nvPr/>
        </p:nvSpPr>
        <p:spPr bwMode="auto">
          <a:xfrm>
            <a:off x="3251200" y="1825625"/>
            <a:ext cx="0" cy="37465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32" name="Line 50"/>
          <p:cNvSpPr>
            <a:spLocks noChangeShapeType="1"/>
          </p:cNvSpPr>
          <p:nvPr/>
        </p:nvSpPr>
        <p:spPr bwMode="auto">
          <a:xfrm>
            <a:off x="5892800" y="1825625"/>
            <a:ext cx="0" cy="37465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51554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51555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D02DD2AE-62E1-4232-966A-C0AE038C5D2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smtClean="0"/>
              <a:t>Revenue Customers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813" y="1541463"/>
            <a:ext cx="8242300" cy="447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Primary Customer – Major Cell Phone Vendor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Commercializing LTE dongles and handsets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Two lead carrier customers in the US – require LTECat1/3 combined with 1XRTT or EV-DO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IOT starting in Q2 2009 </a:t>
            </a:r>
          </a:p>
          <a:p>
            <a:pPr lvl="2">
              <a:lnSpc>
                <a:spcPct val="90000"/>
              </a:lnSpc>
            </a:pPr>
            <a:r>
              <a:rPr lang="en-US" sz="1200" smtClean="0"/>
              <a:t>Production ramp forecast in Q4 ’09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USB dongle and handset demonstrated by Customer at Mobile World Congress (MWC – February 2009) performing LTE Video on Demand, Voice over Internet Protocol and Web Browsing – only handset form factor demo of LTE at MWC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Joint Customer-Sandbridge press release announcing Customer partnership with Sandbridge at MWC 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SB3500 is earliest LTE baseband solution at Customer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Major Japanese Cell Phone Network Operator 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USB dongle (EV-DO, Wave 2 802.16e Wimax) – Interoperability starts in 2H 2009; shipments start estimated 1H 2010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Other Tier1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Early engagement at US, Chinese and Taiwanese cell phone companies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53602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53603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45A27433-86C5-4F65-BD7E-3B8120AAA55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566738"/>
            <a:ext cx="7718425" cy="828675"/>
          </a:xfrm>
        </p:spPr>
        <p:txBody>
          <a:bodyPr/>
          <a:lstStyle/>
          <a:p>
            <a:pPr algn="ctr"/>
            <a:r>
              <a:rPr lang="en-US" sz="4000" smtClean="0"/>
              <a:t>Financial Summary</a:t>
            </a:r>
            <a:endParaRPr lang="en-US" sz="4000" smtClean="0">
              <a:solidFill>
                <a:srgbClr val="FF0000"/>
              </a:solidFill>
            </a:endParaRPr>
          </a:p>
        </p:txBody>
      </p:sp>
      <p:graphicFrame>
        <p:nvGraphicFramePr>
          <p:cNvPr id="153651" name="Group 51"/>
          <p:cNvGraphicFramePr>
            <a:graphicFrameLocks noGrp="1"/>
          </p:cNvGraphicFramePr>
          <p:nvPr>
            <p:ph idx="4294967295"/>
          </p:nvPr>
        </p:nvGraphicFramePr>
        <p:xfrm>
          <a:off x="673100" y="1770063"/>
          <a:ext cx="7417117" cy="2818131"/>
        </p:xfrm>
        <a:graphic>
          <a:graphicData uri="http://schemas.openxmlformats.org/drawingml/2006/table">
            <a:tbl>
              <a:tblPr/>
              <a:tblGrid>
                <a:gridCol w="2879725"/>
                <a:gridCol w="208280"/>
                <a:gridCol w="1065212"/>
                <a:gridCol w="1104900"/>
                <a:gridCol w="1079500"/>
                <a:gridCol w="10795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$K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Revenue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3,150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7,100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25,200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61,000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Gross Profit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2,709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3,923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13,231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30,500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Operating Profit/(Loss)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(9,367)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(7,849)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(6,005)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9,600?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Cash Generated/(Used)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A4A4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(10,754)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(9,117)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(5,804)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A4A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49" name="Text Box 85"/>
          <p:cNvSpPr txBox="1">
            <a:spLocks noChangeArrowheads="1"/>
          </p:cNvSpPr>
          <p:nvPr/>
        </p:nvSpPr>
        <p:spPr bwMode="auto">
          <a:xfrm>
            <a:off x="466725" y="4778375"/>
            <a:ext cx="8162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aseline="0"/>
              <a:t> Funding committed through 2009 – subject to meeting milestones</a:t>
            </a:r>
          </a:p>
          <a:p>
            <a:pPr>
              <a:buFontTx/>
              <a:buChar char="•"/>
            </a:pPr>
            <a:r>
              <a:rPr lang="en-US" baseline="0"/>
              <a:t> Additional funding of ~$15M to breakeven – 2H 2011</a:t>
            </a:r>
          </a:p>
          <a:p>
            <a:pPr>
              <a:buFontTx/>
              <a:buChar char="•"/>
            </a:pPr>
            <a:r>
              <a:rPr lang="en-US" baseline="0"/>
              <a:t> Conservative revenue plan – one major design win at Customer in 2H ‘09, ‘10</a:t>
            </a:r>
          </a:p>
          <a:p>
            <a:pPr>
              <a:buFontTx/>
              <a:buChar char="•"/>
            </a:pPr>
            <a:endParaRPr lang="en-US" baseline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Intellectual Property</a:t>
            </a:r>
          </a:p>
        </p:txBody>
      </p:sp>
      <p:graphicFrame>
        <p:nvGraphicFramePr>
          <p:cNvPr id="155690" name="Group 42"/>
          <p:cNvGraphicFramePr>
            <a:graphicFrameLocks noGrp="1"/>
          </p:cNvGraphicFramePr>
          <p:nvPr>
            <p:ph idx="4294967295"/>
          </p:nvPr>
        </p:nvGraphicFramePr>
        <p:xfrm>
          <a:off x="635000" y="1592263"/>
          <a:ext cx="8050213" cy="1615758"/>
        </p:xfrm>
        <a:graphic>
          <a:graphicData uri="http://schemas.openxmlformats.org/drawingml/2006/table">
            <a:tbl>
              <a:tblPr/>
              <a:tblGrid>
                <a:gridCol w="1584325"/>
                <a:gridCol w="1389063"/>
                <a:gridCol w="1196975"/>
                <a:gridCol w="1293812"/>
                <a:gridCol w="1292225"/>
                <a:gridCol w="1293813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PATENTS</a:t>
                      </a:r>
                    </a:p>
                  </a:txBody>
                  <a:tcPr marL="87025" marR="87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Processor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Comms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Compiler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Issued</a:t>
                      </a:r>
                    </a:p>
                  </a:txBody>
                  <a:tcPr marL="87025" marR="87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In Process</a:t>
                      </a:r>
                    </a:p>
                  </a:txBody>
                  <a:tcPr marL="87025" marR="87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87025" marR="870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21A8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87025" marR="87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5687" name="Rectangle 5"/>
          <p:cNvSpPr>
            <a:spLocks noChangeArrowheads="1"/>
          </p:cNvSpPr>
          <p:nvPr/>
        </p:nvSpPr>
        <p:spPr bwMode="auto">
          <a:xfrm>
            <a:off x="646113" y="3408363"/>
            <a:ext cx="3803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baseline="0">
                <a:solidFill>
                  <a:srgbClr val="4A4A4A"/>
                </a:solidFill>
              </a:rPr>
              <a:t>Processor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Multithreading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Instruction Set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Low Power design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Real-time system response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Parallel fixed point execution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baseline="0">
                <a:solidFill>
                  <a:srgbClr val="4A4A4A"/>
                </a:solidFill>
              </a:rPr>
              <a:t>Compiler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DSP type inference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Vectorization</a:t>
            </a:r>
          </a:p>
        </p:txBody>
      </p:sp>
      <p:sp>
        <p:nvSpPr>
          <p:cNvPr id="155688" name="Rectangle 6"/>
          <p:cNvSpPr>
            <a:spLocks noChangeArrowheads="1"/>
          </p:cNvSpPr>
          <p:nvPr/>
        </p:nvSpPr>
        <p:spPr bwMode="auto">
          <a:xfrm>
            <a:off x="4246563" y="3382963"/>
            <a:ext cx="38036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baseline="0">
                <a:solidFill>
                  <a:srgbClr val="4A4A4A"/>
                </a:solidFill>
              </a:rPr>
              <a:t>Communications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Software implemenations of CDMA, OFDM, MIMO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Synchronizing multiple communication systems</a:t>
            </a:r>
          </a:p>
          <a:p>
            <a:pPr marL="342900" lvl="1" indent="-228600" eaLnBrk="0" hangingPunct="0">
              <a:spcBef>
                <a:spcPct val="20000"/>
              </a:spcBef>
              <a:buSzPct val="60000"/>
              <a:buFontTx/>
              <a:buBlip>
                <a:blip r:embed="rId3"/>
              </a:buBlip>
            </a:pPr>
            <a:r>
              <a:rPr lang="en-US" sz="1400" baseline="0">
                <a:solidFill>
                  <a:srgbClr val="4A4A4A"/>
                </a:solidFill>
              </a:rPr>
              <a:t>Software implementations of computational blocks</a:t>
            </a:r>
          </a:p>
          <a:p>
            <a:pPr marL="685800" lvl="2" indent="-228600" eaLnBrk="0" hangingPunct="0">
              <a:spcBef>
                <a:spcPct val="20000"/>
              </a:spcBef>
              <a:buClr>
                <a:srgbClr val="971A3C"/>
              </a:buClr>
              <a:buFont typeface="Wingdings" pitchFamily="2" charset="2"/>
              <a:buChar char="§"/>
            </a:pPr>
            <a:r>
              <a:rPr lang="en-US" sz="1200" baseline="0">
                <a:solidFill>
                  <a:srgbClr val="4A4A4A"/>
                </a:solidFill>
              </a:rPr>
              <a:t>Turbo, Viterbi, Rake</a:t>
            </a:r>
          </a:p>
          <a:p>
            <a:pPr marL="685800" lvl="2" indent="-228600" eaLnBrk="0" hangingPunct="0">
              <a:spcBef>
                <a:spcPct val="20000"/>
              </a:spcBef>
              <a:buClr>
                <a:srgbClr val="971A3C"/>
              </a:buClr>
              <a:buFont typeface="Wingdings" pitchFamily="2" charset="2"/>
              <a:buChar char="§"/>
            </a:pPr>
            <a:r>
              <a:rPr lang="en-US" sz="1200" baseline="0">
                <a:solidFill>
                  <a:srgbClr val="4A4A4A"/>
                </a:solidFill>
              </a:rPr>
              <a:t>FFT, Reed-solomon</a:t>
            </a:r>
          </a:p>
          <a:p>
            <a:pPr marL="685800" lvl="2" indent="-228600" eaLnBrk="0" hangingPunct="0">
              <a:spcBef>
                <a:spcPct val="20000"/>
              </a:spcBef>
              <a:buClr>
                <a:srgbClr val="971A3C"/>
              </a:buClr>
              <a:buFont typeface="Wingdings" pitchFamily="2" charset="2"/>
              <a:buChar char="§"/>
            </a:pPr>
            <a:r>
              <a:rPr lang="en-US" sz="1200" baseline="0">
                <a:solidFill>
                  <a:srgbClr val="4A4A4A"/>
                </a:solidFill>
              </a:rPr>
              <a:t>Matrix inversion, Kalman filters</a:t>
            </a:r>
          </a:p>
          <a:p>
            <a:pPr marL="685800" lvl="2" indent="-228600" eaLnBrk="0" hangingPunct="0">
              <a:spcBef>
                <a:spcPct val="20000"/>
              </a:spcBef>
              <a:buClr>
                <a:srgbClr val="971A3C"/>
              </a:buClr>
              <a:buFont typeface="Wingdings" pitchFamily="2" charset="2"/>
              <a:buChar char="§"/>
            </a:pPr>
            <a:r>
              <a:rPr lang="en-US" sz="1200" baseline="0">
                <a:solidFill>
                  <a:srgbClr val="4A4A4A"/>
                </a:solidFill>
              </a:rPr>
              <a:t>Multiuser detection</a:t>
            </a:r>
            <a:endParaRPr lang="en-US" sz="1000" baseline="0">
              <a:solidFill>
                <a:srgbClr val="4A4A4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57698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57699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4901FA17-627B-43EE-BBD2-84EA64A3174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7700" name="AutoShape 2"/>
          <p:cNvSpPr>
            <a:spLocks noChangeArrowheads="1"/>
          </p:cNvSpPr>
          <p:nvPr/>
        </p:nvSpPr>
        <p:spPr bwMode="auto">
          <a:xfrm>
            <a:off x="400050" y="3886200"/>
            <a:ext cx="8343900" cy="2085975"/>
          </a:xfrm>
          <a:prstGeom prst="roundRect">
            <a:avLst>
              <a:gd name="adj" fmla="val 3750"/>
            </a:avLst>
          </a:prstGeom>
          <a:solidFill>
            <a:srgbClr val="D5D5D5">
              <a:alpha val="20000"/>
            </a:srgb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3"/>
          <p:cNvSpPr>
            <a:spLocks noChangeArrowheads="1"/>
          </p:cNvSpPr>
          <p:nvPr/>
        </p:nvSpPr>
        <p:spPr bwMode="auto">
          <a:xfrm>
            <a:off x="400050" y="5305425"/>
            <a:ext cx="8345488" cy="6953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AutoShape 4"/>
          <p:cNvSpPr>
            <a:spLocks noChangeArrowheads="1"/>
          </p:cNvSpPr>
          <p:nvPr/>
        </p:nvSpPr>
        <p:spPr bwMode="auto">
          <a:xfrm>
            <a:off x="400050" y="1724025"/>
            <a:ext cx="8343900" cy="2085975"/>
          </a:xfrm>
          <a:prstGeom prst="roundRect">
            <a:avLst>
              <a:gd name="adj" fmla="val 3750"/>
            </a:avLst>
          </a:prstGeom>
          <a:solidFill>
            <a:srgbClr val="D5D5D5">
              <a:alpha val="20000"/>
            </a:srgb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3" name="Rectangle 5"/>
          <p:cNvSpPr>
            <a:spLocks noChangeArrowheads="1"/>
          </p:cNvSpPr>
          <p:nvPr/>
        </p:nvSpPr>
        <p:spPr bwMode="auto">
          <a:xfrm>
            <a:off x="400050" y="3143250"/>
            <a:ext cx="8345488" cy="6953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70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87338"/>
            <a:ext cx="7718425" cy="828675"/>
          </a:xfrm>
        </p:spPr>
        <p:txBody>
          <a:bodyPr/>
          <a:lstStyle/>
          <a:p>
            <a:pPr algn="ctr"/>
            <a:r>
              <a:rPr lang="en-US" sz="3200" dirty="0" smtClean="0"/>
              <a:t>Management Team </a:t>
            </a:r>
            <a:br>
              <a:rPr lang="en-US" sz="3200" dirty="0" smtClean="0"/>
            </a:br>
            <a:r>
              <a:rPr lang="en-US" sz="3200" dirty="0" smtClean="0"/>
              <a:t>with Key Area Expertise</a:t>
            </a:r>
          </a:p>
        </p:txBody>
      </p:sp>
      <p:sp>
        <p:nvSpPr>
          <p:cNvPr id="157705" name="Rectangle 7"/>
          <p:cNvSpPr>
            <a:spLocks noChangeArrowheads="1"/>
          </p:cNvSpPr>
          <p:nvPr/>
        </p:nvSpPr>
        <p:spPr bwMode="auto">
          <a:xfrm>
            <a:off x="2992438" y="1909763"/>
            <a:ext cx="2025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 dirty="0" err="1" smtClean="0">
                <a:solidFill>
                  <a:srgbClr val="971A3C"/>
                </a:solidFill>
              </a:rPr>
              <a:t>Dr.JG</a:t>
            </a:r>
            <a:endParaRPr lang="en-US" sz="1200" b="1" baseline="0" dirty="0">
              <a:solidFill>
                <a:srgbClr val="971A3C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 dirty="0">
                <a:solidFill>
                  <a:srgbClr val="971A3C"/>
                </a:solidFill>
              </a:rPr>
              <a:t>EVP &amp; CTO, Co-founder</a:t>
            </a:r>
          </a:p>
        </p:txBody>
      </p:sp>
      <p:sp>
        <p:nvSpPr>
          <p:cNvPr id="157706" name="Rectangle 8"/>
          <p:cNvSpPr>
            <a:spLocks noChangeArrowheads="1"/>
          </p:cNvSpPr>
          <p:nvPr/>
        </p:nvSpPr>
        <p:spPr bwMode="auto">
          <a:xfrm>
            <a:off x="5757863" y="1947863"/>
            <a:ext cx="23558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 dirty="0">
                <a:solidFill>
                  <a:srgbClr val="971A3C"/>
                </a:solidFill>
              </a:rPr>
              <a:t>Mr. </a:t>
            </a:r>
            <a:r>
              <a:rPr lang="en-US" sz="1200" b="1" baseline="0" dirty="0" smtClean="0">
                <a:solidFill>
                  <a:srgbClr val="971A3C"/>
                </a:solidFill>
              </a:rPr>
              <a:t>JG</a:t>
            </a:r>
            <a:endParaRPr lang="en-US" sz="1200" b="1" baseline="0" dirty="0">
              <a:solidFill>
                <a:srgbClr val="971A3C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 dirty="0">
                <a:solidFill>
                  <a:srgbClr val="971A3C"/>
                </a:solidFill>
              </a:rPr>
              <a:t>EVP &amp; CFO</a:t>
            </a:r>
            <a:endParaRPr lang="en-US" sz="1200" b="1" baseline="0" dirty="0">
              <a:solidFill>
                <a:srgbClr val="971A3C"/>
              </a:solidFill>
            </a:endParaRPr>
          </a:p>
        </p:txBody>
      </p:sp>
      <p:sp>
        <p:nvSpPr>
          <p:cNvPr id="157707" name="Rectangle 9"/>
          <p:cNvSpPr>
            <a:spLocks noChangeArrowheads="1"/>
          </p:cNvSpPr>
          <p:nvPr/>
        </p:nvSpPr>
        <p:spPr bwMode="auto">
          <a:xfrm>
            <a:off x="601663" y="4027488"/>
            <a:ext cx="20288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 dirty="0">
                <a:solidFill>
                  <a:srgbClr val="971A3C"/>
                </a:solidFill>
              </a:rPr>
              <a:t>Dr. </a:t>
            </a:r>
            <a:r>
              <a:rPr lang="en-US" sz="1200" b="1" baseline="0" dirty="0" smtClean="0">
                <a:solidFill>
                  <a:srgbClr val="971A3C"/>
                </a:solidFill>
              </a:rPr>
              <a:t>MM</a:t>
            </a:r>
            <a:endParaRPr lang="en-US" sz="1200" b="1" baseline="0" dirty="0">
              <a:solidFill>
                <a:srgbClr val="971A3C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 dirty="0">
                <a:solidFill>
                  <a:srgbClr val="971A3C"/>
                </a:solidFill>
              </a:rPr>
              <a:t>Chief Architect, Co-founder</a:t>
            </a:r>
            <a:endParaRPr lang="en-US" sz="1200" b="1" baseline="0" dirty="0">
              <a:solidFill>
                <a:srgbClr val="971A3C"/>
              </a:solidFill>
            </a:endParaRPr>
          </a:p>
        </p:txBody>
      </p:sp>
      <p:sp>
        <p:nvSpPr>
          <p:cNvPr id="157708" name="Rectangle 10"/>
          <p:cNvSpPr>
            <a:spLocks noChangeArrowheads="1"/>
          </p:cNvSpPr>
          <p:nvPr/>
        </p:nvSpPr>
        <p:spPr bwMode="auto">
          <a:xfrm>
            <a:off x="2814638" y="4002088"/>
            <a:ext cx="24542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 dirty="0">
                <a:solidFill>
                  <a:srgbClr val="971A3C"/>
                </a:solidFill>
              </a:rPr>
              <a:t>Mr. </a:t>
            </a:r>
            <a:r>
              <a:rPr lang="en-US" sz="1200" b="1" baseline="0" dirty="0" smtClean="0">
                <a:solidFill>
                  <a:srgbClr val="971A3C"/>
                </a:solidFill>
              </a:rPr>
              <a:t>GN</a:t>
            </a:r>
            <a:endParaRPr lang="en-US" sz="1200" b="1" baseline="0" dirty="0">
              <a:solidFill>
                <a:srgbClr val="971A3C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 dirty="0">
                <a:solidFill>
                  <a:srgbClr val="971A3C"/>
                </a:solidFill>
              </a:rPr>
              <a:t>VP Engineering</a:t>
            </a:r>
            <a:endParaRPr lang="en-US" sz="1200" b="1" baseline="0" dirty="0">
              <a:solidFill>
                <a:srgbClr val="971A3C"/>
              </a:solidFill>
            </a:endParaRPr>
          </a:p>
        </p:txBody>
      </p:sp>
      <p:sp>
        <p:nvSpPr>
          <p:cNvPr id="157709" name="Rectangle 11"/>
          <p:cNvSpPr>
            <a:spLocks noChangeArrowheads="1"/>
          </p:cNvSpPr>
          <p:nvPr/>
        </p:nvSpPr>
        <p:spPr bwMode="auto">
          <a:xfrm>
            <a:off x="5745163" y="4554538"/>
            <a:ext cx="28321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/>
              <a:t>Cadence Design Systems, Tality: </a:t>
            </a:r>
            <a:br>
              <a:rPr lang="en-US" sz="1200" b="1" baseline="0"/>
            </a:br>
            <a:r>
              <a:rPr lang="en-US" sz="1200" baseline="0"/>
              <a:t>Program Manager for 3G-SOC</a:t>
            </a:r>
            <a:endParaRPr lang="en-US" sz="1200" b="1" baseline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/>
              <a:t>Wireless Business Director</a:t>
            </a:r>
            <a:br>
              <a:rPr lang="en-US" sz="1200" baseline="0"/>
            </a:br>
            <a:endParaRPr lang="en-US" sz="1200" baseline="0"/>
          </a:p>
        </p:txBody>
      </p:sp>
      <p:sp>
        <p:nvSpPr>
          <p:cNvPr id="157710" name="Rectangle 12"/>
          <p:cNvSpPr>
            <a:spLocks noChangeArrowheads="1"/>
          </p:cNvSpPr>
          <p:nvPr/>
        </p:nvSpPr>
        <p:spPr bwMode="auto">
          <a:xfrm>
            <a:off x="2979738" y="2495550"/>
            <a:ext cx="2108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/>
              <a:t>StarCore, Lucent, IBM:</a:t>
            </a:r>
            <a:br>
              <a:rPr lang="en-US" sz="1200" b="1" baseline="0"/>
            </a:br>
            <a:r>
              <a:rPr lang="en-US" sz="1200" baseline="0"/>
              <a:t>DSP architect</a:t>
            </a:r>
          </a:p>
        </p:txBody>
      </p:sp>
      <p:sp>
        <p:nvSpPr>
          <p:cNvPr id="157711" name="Rectangle 13"/>
          <p:cNvSpPr>
            <a:spLocks noChangeArrowheads="1"/>
          </p:cNvSpPr>
          <p:nvPr/>
        </p:nvSpPr>
        <p:spPr bwMode="auto">
          <a:xfrm>
            <a:off x="5745163" y="2533650"/>
            <a:ext cx="26114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it-IT" sz="1200" b="1" baseline="0"/>
              <a:t>Alcatel, Celcore Inc., Millicom: </a:t>
            </a:r>
            <a:r>
              <a:rPr lang="it-IT" sz="1200" baseline="0"/>
              <a:t>M&amp;A, IPO</a:t>
            </a:r>
          </a:p>
        </p:txBody>
      </p:sp>
      <p:sp>
        <p:nvSpPr>
          <p:cNvPr id="157712" name="Rectangle 14"/>
          <p:cNvSpPr>
            <a:spLocks noChangeArrowheads="1"/>
          </p:cNvSpPr>
          <p:nvPr/>
        </p:nvSpPr>
        <p:spPr bwMode="auto">
          <a:xfrm>
            <a:off x="601663" y="4656138"/>
            <a:ext cx="20081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/>
              <a:t>IBM:</a:t>
            </a:r>
            <a:br>
              <a:rPr lang="en-US" sz="1200" b="1" baseline="0"/>
            </a:br>
            <a:r>
              <a:rPr lang="en-US" sz="1200" baseline="0"/>
              <a:t>World class compiler expert</a:t>
            </a:r>
          </a:p>
        </p:txBody>
      </p:sp>
      <p:sp>
        <p:nvSpPr>
          <p:cNvPr id="157713" name="Rectangle 15"/>
          <p:cNvSpPr>
            <a:spLocks noChangeArrowheads="1"/>
          </p:cNvSpPr>
          <p:nvPr/>
        </p:nvSpPr>
        <p:spPr bwMode="auto">
          <a:xfrm>
            <a:off x="2801938" y="4630738"/>
            <a:ext cx="27368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/>
              <a:t>Lucent:</a:t>
            </a:r>
            <a:br>
              <a:rPr lang="en-US" sz="1200" b="1" baseline="0"/>
            </a:br>
            <a:r>
              <a:rPr lang="en-US" sz="1200" baseline="0"/>
              <a:t>Communications Systems &amp; ASICs</a:t>
            </a:r>
          </a:p>
        </p:txBody>
      </p:sp>
      <p:pic>
        <p:nvPicPr>
          <p:cNvPr id="157714" name="Picture 16" descr="milestone_1996"/>
          <p:cNvPicPr>
            <a:picLocks noChangeAspect="1" noChangeArrowheads="1"/>
          </p:cNvPicPr>
          <p:nvPr/>
        </p:nvPicPr>
        <p:blipFill>
          <a:blip r:embed="rId3"/>
          <a:srcRect t="24001" b="19200"/>
          <a:stretch>
            <a:fillRect/>
          </a:stretch>
        </p:blipFill>
        <p:spPr bwMode="auto">
          <a:xfrm>
            <a:off x="2781300" y="5414963"/>
            <a:ext cx="1158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5" name="Picture 17" descr="ibm-logo"/>
          <p:cNvPicPr>
            <a:picLocks noChangeAspect="1" noChangeArrowheads="1"/>
          </p:cNvPicPr>
          <p:nvPr/>
        </p:nvPicPr>
        <p:blipFill>
          <a:blip r:embed="rId4"/>
          <a:srcRect t="24068" b="24068"/>
          <a:stretch>
            <a:fillRect/>
          </a:stretch>
        </p:blipFill>
        <p:spPr bwMode="auto">
          <a:xfrm>
            <a:off x="542925" y="5502275"/>
            <a:ext cx="5826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16" name="Line 18"/>
          <p:cNvSpPr>
            <a:spLocks noChangeShapeType="1"/>
          </p:cNvSpPr>
          <p:nvPr/>
        </p:nvSpPr>
        <p:spPr bwMode="auto">
          <a:xfrm>
            <a:off x="5619750" y="1724025"/>
            <a:ext cx="0" cy="2105025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717" name="Line 19"/>
          <p:cNvSpPr>
            <a:spLocks noChangeShapeType="1"/>
          </p:cNvSpPr>
          <p:nvPr/>
        </p:nvSpPr>
        <p:spPr bwMode="auto">
          <a:xfrm>
            <a:off x="2686050" y="1724025"/>
            <a:ext cx="0" cy="210185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718" name="Line 20"/>
          <p:cNvSpPr>
            <a:spLocks noChangeShapeType="1"/>
          </p:cNvSpPr>
          <p:nvPr/>
        </p:nvSpPr>
        <p:spPr bwMode="auto">
          <a:xfrm>
            <a:off x="2686050" y="3895725"/>
            <a:ext cx="0" cy="210185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719" name="Line 21"/>
          <p:cNvSpPr>
            <a:spLocks noChangeShapeType="1"/>
          </p:cNvSpPr>
          <p:nvPr/>
        </p:nvSpPr>
        <p:spPr bwMode="auto">
          <a:xfrm>
            <a:off x="5619750" y="3895725"/>
            <a:ext cx="0" cy="210185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7720" name="Group 22"/>
          <p:cNvGrpSpPr>
            <a:grpSpLocks/>
          </p:cNvGrpSpPr>
          <p:nvPr/>
        </p:nvGrpSpPr>
        <p:grpSpPr bwMode="auto">
          <a:xfrm>
            <a:off x="2771775" y="3287713"/>
            <a:ext cx="2735263" cy="407987"/>
            <a:chOff x="1746" y="2022"/>
            <a:chExt cx="1723" cy="257"/>
          </a:xfrm>
        </p:grpSpPr>
        <p:pic>
          <p:nvPicPr>
            <p:cNvPr id="157733" name="Picture 23" descr="ibm-logo"/>
            <p:cNvPicPr>
              <a:picLocks noChangeAspect="1" noChangeArrowheads="1"/>
            </p:cNvPicPr>
            <p:nvPr/>
          </p:nvPicPr>
          <p:blipFill>
            <a:blip r:embed="rId4"/>
            <a:srcRect t="24068" b="24068"/>
            <a:stretch>
              <a:fillRect/>
            </a:stretch>
          </p:blipFill>
          <p:spPr bwMode="auto">
            <a:xfrm>
              <a:off x="3102" y="2079"/>
              <a:ext cx="36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34" name="Picture 24" descr="starcore_logo_t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46" y="2084"/>
              <a:ext cx="51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35" name="Picture 25" descr="milestone_1996"/>
            <p:cNvPicPr>
              <a:picLocks noChangeAspect="1" noChangeArrowheads="1"/>
            </p:cNvPicPr>
            <p:nvPr/>
          </p:nvPicPr>
          <p:blipFill>
            <a:blip r:embed="rId3"/>
            <a:srcRect t="24001" b="19200"/>
            <a:stretch>
              <a:fillRect/>
            </a:stretch>
          </p:blipFill>
          <p:spPr bwMode="auto">
            <a:xfrm>
              <a:off x="2370" y="2022"/>
              <a:ext cx="62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7721" name="Group 26"/>
          <p:cNvGrpSpPr>
            <a:grpSpLocks/>
          </p:cNvGrpSpPr>
          <p:nvPr/>
        </p:nvGrpSpPr>
        <p:grpSpPr bwMode="auto">
          <a:xfrm>
            <a:off x="5876925" y="3240088"/>
            <a:ext cx="2606675" cy="501650"/>
            <a:chOff x="3714" y="1996"/>
            <a:chExt cx="1642" cy="316"/>
          </a:xfrm>
        </p:grpSpPr>
        <p:pic>
          <p:nvPicPr>
            <p:cNvPr id="157730" name="Picture 27" descr="alcatel_logo"/>
            <p:cNvPicPr>
              <a:picLocks noChangeAspect="1" noChangeArrowheads="1"/>
            </p:cNvPicPr>
            <p:nvPr/>
          </p:nvPicPr>
          <p:blipFill>
            <a:blip r:embed="rId6"/>
            <a:srcRect l="15627" r="13022"/>
            <a:stretch>
              <a:fillRect/>
            </a:stretch>
          </p:blipFill>
          <p:spPr bwMode="auto">
            <a:xfrm>
              <a:off x="3714" y="2030"/>
              <a:ext cx="56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31" name="Picture 28" descr="new log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99" y="2006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732" name="Picture 29" descr="logo_millicom"/>
            <p:cNvPicPr>
              <a:picLocks noChangeAspect="1" noChangeArrowheads="1"/>
            </p:cNvPicPr>
            <p:nvPr/>
          </p:nvPicPr>
          <p:blipFill>
            <a:blip r:embed="rId8"/>
            <a:srcRect l="5363" r="5363"/>
            <a:stretch>
              <a:fillRect/>
            </a:stretch>
          </p:blipFill>
          <p:spPr bwMode="auto">
            <a:xfrm>
              <a:off x="4826" y="1996"/>
              <a:ext cx="53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7722" name="Rectangle 30"/>
          <p:cNvSpPr>
            <a:spLocks noChangeArrowheads="1"/>
          </p:cNvSpPr>
          <p:nvPr/>
        </p:nvSpPr>
        <p:spPr bwMode="auto">
          <a:xfrm>
            <a:off x="525463" y="1871663"/>
            <a:ext cx="1682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>
                <a:solidFill>
                  <a:srgbClr val="971A3C"/>
                </a:solidFill>
              </a:rPr>
              <a:t>Mr. Paul Vroomen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>
                <a:solidFill>
                  <a:srgbClr val="971A3C"/>
                </a:solidFill>
              </a:rPr>
              <a:t>CEO</a:t>
            </a:r>
          </a:p>
        </p:txBody>
      </p:sp>
      <p:sp>
        <p:nvSpPr>
          <p:cNvPr id="157723" name="Rectangle 31"/>
          <p:cNvSpPr>
            <a:spLocks noChangeArrowheads="1"/>
          </p:cNvSpPr>
          <p:nvPr/>
        </p:nvSpPr>
        <p:spPr bwMode="auto">
          <a:xfrm>
            <a:off x="525463" y="2305050"/>
            <a:ext cx="2268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/>
              <a:t>Connex, Sandcraft, Oak, VLSI Technology:</a:t>
            </a:r>
            <a:br>
              <a:rPr lang="en-US" sz="1200" b="1" baseline="0"/>
            </a:br>
            <a:r>
              <a:rPr lang="it-IT" sz="1200" baseline="0"/>
              <a:t>Microprocessor and digital </a:t>
            </a:r>
            <a:br>
              <a:rPr lang="it-IT" sz="1200" baseline="0"/>
            </a:br>
            <a:r>
              <a:rPr lang="it-IT" sz="1200" baseline="0"/>
              <a:t>media market expert</a:t>
            </a:r>
          </a:p>
        </p:txBody>
      </p:sp>
      <p:sp>
        <p:nvSpPr>
          <p:cNvPr id="157724" name="Rectangle 32"/>
          <p:cNvSpPr>
            <a:spLocks noChangeArrowheads="1"/>
          </p:cNvSpPr>
          <p:nvPr/>
        </p:nvSpPr>
        <p:spPr bwMode="auto">
          <a:xfrm>
            <a:off x="5757863" y="3938588"/>
            <a:ext cx="263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="1" baseline="0" dirty="0">
                <a:solidFill>
                  <a:srgbClr val="971A3C"/>
                </a:solidFill>
              </a:rPr>
              <a:t>Mr. </a:t>
            </a:r>
            <a:r>
              <a:rPr lang="en-US" sz="1200" b="1" baseline="0" dirty="0" smtClean="0">
                <a:solidFill>
                  <a:srgbClr val="971A3C"/>
                </a:solidFill>
              </a:rPr>
              <a:t>TR</a:t>
            </a:r>
            <a:endParaRPr lang="en-US" sz="1200" b="1" baseline="0" dirty="0">
              <a:solidFill>
                <a:srgbClr val="971A3C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1200" baseline="0" dirty="0">
                <a:solidFill>
                  <a:srgbClr val="971A3C"/>
                </a:solidFill>
              </a:rPr>
              <a:t>VP Business Development</a:t>
            </a:r>
            <a:r>
              <a:rPr lang="en-US" sz="1200" b="1" baseline="0" dirty="0">
                <a:solidFill>
                  <a:srgbClr val="971A3C"/>
                </a:solidFill>
              </a:rPr>
              <a:t> </a:t>
            </a:r>
          </a:p>
        </p:txBody>
      </p:sp>
      <p:pic>
        <p:nvPicPr>
          <p:cNvPr id="157725" name="Picture 33" descr="cadence-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7225" y="5514975"/>
            <a:ext cx="879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6" name="Picture 34" descr="oa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62175" y="330517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27" name="Picture 35" descr="connex_logo_blau_400_1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463" y="3367088"/>
            <a:ext cx="720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28" name="Rectangle 36"/>
          <p:cNvSpPr>
            <a:spLocks noChangeArrowheads="1"/>
          </p:cNvSpPr>
          <p:nvPr/>
        </p:nvSpPr>
        <p:spPr bwMode="auto">
          <a:xfrm>
            <a:off x="379413" y="6167438"/>
            <a:ext cx="31781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800" baseline="0">
                <a:solidFill>
                  <a:srgbClr val="4A4A4A"/>
                </a:solidFill>
              </a:rPr>
              <a:t>All the Logos are trademarks of respective companies</a:t>
            </a:r>
          </a:p>
        </p:txBody>
      </p:sp>
      <p:pic>
        <p:nvPicPr>
          <p:cNvPr id="157729" name="Picture 37" descr="talityLog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5788" y="5465763"/>
            <a:ext cx="8302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smtClean="0"/>
              <a:t>Summary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813" y="1541463"/>
            <a:ext cx="8470900" cy="4470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600" dirty="0" smtClean="0"/>
              <a:t>~$4B TAM in 2011, sustainable CAGR &gt;20%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Tier1 customer traction, with initial production revenue forecast for Q4 2009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Active Board with deep domain expertise (</a:t>
            </a:r>
            <a:r>
              <a:rPr lang="en-US" sz="1600" dirty="0" err="1" smtClean="0"/>
              <a:t>Tallwood</a:t>
            </a:r>
            <a:r>
              <a:rPr lang="en-US" sz="1600" dirty="0" smtClean="0"/>
              <a:t> </a:t>
            </a:r>
            <a:r>
              <a:rPr lang="en-US" sz="1600" smtClean="0"/>
              <a:t>Venture </a:t>
            </a:r>
            <a:r>
              <a:rPr lang="en-US" sz="1600" smtClean="0"/>
              <a:t>Capital</a:t>
            </a:r>
            <a:r>
              <a:rPr lang="en-US" sz="1600" smtClean="0"/>
              <a:t> </a:t>
            </a:r>
            <a:r>
              <a:rPr lang="en-US" sz="1600" smtClean="0"/>
              <a:t>– semiconductors; </a:t>
            </a:r>
            <a:r>
              <a:rPr lang="en-US" sz="1600" dirty="0" err="1" smtClean="0"/>
              <a:t>Summerhill</a:t>
            </a:r>
            <a:r>
              <a:rPr lang="en-US" sz="1600" dirty="0" smtClean="0"/>
              <a:t> Venture Partners – wireless communications)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Early stage capital structure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Powerful software development tools enables Ecosystem of partners and Independent Software Vendors - reduces capital requirements significantly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First mover advantage in rapidly emerging LTE market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Semiconductor technology has evolved to the point where the Software Definable Radio (SDR) Value Proposition is compelling for multimode handsets 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/>
              <a:t>Sandbridge</a:t>
            </a:r>
            <a:r>
              <a:rPr lang="en-US" sz="1600" dirty="0" smtClean="0"/>
              <a:t> is world’s only supplier of handset form factor SDR basebands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>
              <a:lnSpc>
                <a:spcPct val="12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29698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29699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1F3068F4-8CAF-429D-BE7A-43D2BC47D03D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29700" name="Picture 11" descr="glob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1752600"/>
            <a:ext cx="53673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Footer Placeholder 4"/>
          <p:cNvSpPr txBox="1">
            <a:spLocks noGrp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29702" name="Slide Number Placeholder 5"/>
          <p:cNvSpPr txBox="1">
            <a:spLocks noGrp="1"/>
          </p:cNvSpPr>
          <p:nvPr/>
        </p:nvSpPr>
        <p:spPr bwMode="auto">
          <a:xfrm>
            <a:off x="8747125" y="6372225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3AECF862-A733-4B9E-A225-2F5ACDA5B02C}" type="slidenum">
              <a:rPr lang="en-US" sz="800" baseline="0">
                <a:solidFill>
                  <a:schemeClr val="bg1"/>
                </a:solidFill>
              </a:rPr>
              <a:pPr algn="ctr"/>
              <a:t>2</a:t>
            </a:fld>
            <a:endParaRPr lang="en-US" sz="800" baseline="0">
              <a:solidFill>
                <a:schemeClr val="bg1"/>
              </a:solidFill>
            </a:endParaRPr>
          </a:p>
        </p:txBody>
      </p:sp>
      <p:sp>
        <p:nvSpPr>
          <p:cNvPr id="29703" name="Rectangle 4"/>
          <p:cNvSpPr>
            <a:spLocks noGrp="1" noChangeArrowheads="1"/>
          </p:cNvSpPr>
          <p:nvPr>
            <p:ph type="title"/>
          </p:nvPr>
        </p:nvSpPr>
        <p:spPr>
          <a:xfrm>
            <a:off x="587375" y="541338"/>
            <a:ext cx="7718425" cy="82867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Company Vision</a:t>
            </a:r>
          </a:p>
        </p:txBody>
      </p:sp>
      <p:sp>
        <p:nvSpPr>
          <p:cNvPr id="29704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160463" y="1973263"/>
            <a:ext cx="4308475" cy="3241675"/>
          </a:xfrm>
        </p:spPr>
        <p:txBody>
          <a:bodyPr lIns="0" tIns="0" rIns="0" bIns="0" anchor="ctr"/>
          <a:lstStyle/>
          <a:p>
            <a:pPr marL="0" indent="0" algn="ctr" eaLnBrk="1" hangingPunct="1">
              <a:buFontTx/>
              <a:buNone/>
            </a:pPr>
            <a:r>
              <a:rPr lang="en-US" sz="2800" smtClean="0"/>
              <a:t>Sandbridge Leverages Programmability to Build Market Share Leadership in Smartphone Silicon</a:t>
            </a:r>
            <a:endParaRPr lang="en-US" sz="2000" b="0" smtClean="0">
              <a:solidFill>
                <a:schemeClr val="tx1"/>
              </a:solidFill>
            </a:endParaRPr>
          </a:p>
        </p:txBody>
      </p:sp>
      <p:pic>
        <p:nvPicPr>
          <p:cNvPr id="2970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4313" y="2160588"/>
            <a:ext cx="21748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6565900" y="2184400"/>
            <a:ext cx="304800" cy="109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31746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31747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CAF60217-652E-4222-B6F4-E727ABE206E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8" y="1387475"/>
            <a:ext cx="7786687" cy="1965325"/>
          </a:xfrm>
        </p:spPr>
        <p:txBody>
          <a:bodyPr>
            <a:normAutofit fontScale="55000" lnSpcReduction="20000"/>
          </a:bodyPr>
          <a:lstStyle/>
          <a:p>
            <a:pPr marL="381000" indent="-381000"/>
            <a:r>
              <a:rPr lang="en-US" sz="3400" dirty="0" smtClean="0">
                <a:solidFill>
                  <a:srgbClr val="4A4A4A"/>
                </a:solidFill>
              </a:rPr>
              <a:t>Baseband SAM:  ~$3.5B (2012e, ASP $8.50 est.)</a:t>
            </a:r>
          </a:p>
          <a:p>
            <a:pPr marL="381000" indent="-381000"/>
            <a:r>
              <a:rPr lang="en-US" sz="3400" dirty="0" smtClean="0">
                <a:solidFill>
                  <a:srgbClr val="4A4A4A"/>
                </a:solidFill>
              </a:rPr>
              <a:t>Unit CAGR: &gt;20% ’07 – ’12</a:t>
            </a:r>
          </a:p>
          <a:p>
            <a:pPr marL="381000" indent="-381000"/>
            <a:r>
              <a:rPr lang="en-US" sz="3400" dirty="0" smtClean="0">
                <a:solidFill>
                  <a:srgbClr val="4A4A4A"/>
                </a:solidFill>
              </a:rPr>
              <a:t>Sufficient scale and growth to generate venture returns on a typical semiconductor investment</a:t>
            </a:r>
          </a:p>
          <a:p>
            <a:pPr marL="381000" indent="-381000">
              <a:buFontTx/>
              <a:buChar char="-"/>
            </a:pPr>
            <a:endParaRPr lang="en-US" sz="1600" dirty="0" smtClean="0">
              <a:solidFill>
                <a:srgbClr val="4A4A4A"/>
              </a:solidFill>
            </a:endParaRPr>
          </a:p>
          <a:p>
            <a:pPr marL="381000" indent="-381000"/>
            <a:endParaRPr lang="en-US" sz="1600" b="0" dirty="0" smtClean="0">
              <a:solidFill>
                <a:srgbClr val="4A4A4A"/>
              </a:solidFill>
            </a:endParaRPr>
          </a:p>
          <a:p>
            <a:pPr marL="381000" indent="-381000">
              <a:buFontTx/>
              <a:buChar char="-"/>
            </a:pPr>
            <a:endParaRPr lang="en-US" sz="1600" dirty="0" smtClean="0">
              <a:solidFill>
                <a:srgbClr val="4A4A4A"/>
              </a:solidFill>
            </a:endParaRPr>
          </a:p>
          <a:p>
            <a:pPr marL="381000" indent="-381000">
              <a:buFontTx/>
              <a:buChar char="-"/>
            </a:pPr>
            <a:endParaRPr lang="en-US" sz="1600" dirty="0" smtClean="0">
              <a:solidFill>
                <a:srgbClr val="4A4A4A"/>
              </a:solidFill>
            </a:endParaRPr>
          </a:p>
          <a:p>
            <a:pPr marL="381000" indent="-381000">
              <a:buFontTx/>
              <a:buChar char="-"/>
            </a:pPr>
            <a:r>
              <a:rPr lang="en-US" sz="1600" dirty="0" smtClean="0">
                <a:solidFill>
                  <a:srgbClr val="4A4A4A"/>
                </a:solidFill>
              </a:rPr>
              <a:t>	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977900" y="317500"/>
            <a:ext cx="6629400" cy="1143000"/>
          </a:xfrm>
        </p:spPr>
        <p:txBody>
          <a:bodyPr anchor="ctr"/>
          <a:lstStyle/>
          <a:p>
            <a:pPr algn="ctr"/>
            <a:r>
              <a:rPr lang="en-US" sz="3600" smtClean="0"/>
              <a:t>Smartphone Market</a:t>
            </a:r>
          </a:p>
        </p:txBody>
      </p:sp>
      <p:pic>
        <p:nvPicPr>
          <p:cNvPr id="31750" name="Picture 4" descr="Trel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2835275"/>
            <a:ext cx="4052887" cy="29003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450" y="2865438"/>
            <a:ext cx="4459288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itle 1"/>
          <p:cNvSpPr>
            <a:spLocks noGrp="1"/>
          </p:cNvSpPr>
          <p:nvPr>
            <p:ph type="title" idx="4294967295"/>
          </p:nvPr>
        </p:nvSpPr>
        <p:spPr>
          <a:xfrm>
            <a:off x="279400" y="566738"/>
            <a:ext cx="8239125" cy="828675"/>
          </a:xfrm>
        </p:spPr>
        <p:txBody>
          <a:bodyPr/>
          <a:lstStyle/>
          <a:p>
            <a:pPr eaLnBrk="1" hangingPunct="1"/>
            <a:r>
              <a:rPr lang="en-US" smtClean="0"/>
              <a:t>Broadband data drives ARPU </a:t>
            </a:r>
            <a:r>
              <a:rPr lang="en-US" sz="1600" smtClean="0"/>
              <a:t>(Average Revenue Per User)</a:t>
            </a:r>
            <a:endParaRPr lang="en-US" sz="900" smtClean="0"/>
          </a:p>
        </p:txBody>
      </p:sp>
      <p:graphicFrame>
        <p:nvGraphicFramePr>
          <p:cNvPr id="131075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239713" y="1541463"/>
          <a:ext cx="8307387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r:id="rId4" imgW="8309568" imgH="4468755" progId="Excel.Chart.8">
                  <p:embed/>
                </p:oleObj>
              </mc:Choice>
              <mc:Fallback>
                <p:oleObj r:id="rId4" imgW="8309568" imgH="4468755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541463"/>
                        <a:ext cx="8307387" cy="447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7" name="Date Placeholder 3"/>
          <p:cNvSpPr txBox="1">
            <a:spLocks noGrp="1"/>
          </p:cNvSpPr>
          <p:nvPr/>
        </p:nvSpPr>
        <p:spPr bwMode="auto">
          <a:xfrm>
            <a:off x="287338" y="6311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C6BC3D83-1D3D-40E8-8890-B0EF8A4E2121}" type="datetime3">
              <a:rPr lang="en-US" sz="800" baseline="0">
                <a:solidFill>
                  <a:schemeClr val="bg1"/>
                </a:solidFill>
              </a:rPr>
              <a:pPr/>
              <a:t>20 November 2014</a:t>
            </a:fld>
            <a:endParaRPr lang="en-US" sz="800" baseline="0">
              <a:solidFill>
                <a:schemeClr val="bg1"/>
              </a:solidFill>
            </a:endParaRPr>
          </a:p>
        </p:txBody>
      </p:sp>
      <p:sp>
        <p:nvSpPr>
          <p:cNvPr id="131078" name="Footer Placeholder 4"/>
          <p:cNvSpPr txBox="1">
            <a:spLocks noGrp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31079" name="Slide Number Placeholder 5"/>
          <p:cNvSpPr txBox="1">
            <a:spLocks noGrp="1"/>
          </p:cNvSpPr>
          <p:nvPr/>
        </p:nvSpPr>
        <p:spPr bwMode="auto">
          <a:xfrm>
            <a:off x="8747125" y="6372225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4399E986-81C9-45D8-97F2-C824E6B65CE7}" type="slidenum">
              <a:rPr lang="en-US" sz="800" baseline="0">
                <a:solidFill>
                  <a:schemeClr val="bg1"/>
                </a:solidFill>
              </a:rPr>
              <a:pPr algn="ctr"/>
              <a:t>4</a:t>
            </a:fld>
            <a:endParaRPr lang="en-US" sz="800" baseline="0">
              <a:solidFill>
                <a:schemeClr val="bg1"/>
              </a:solidFill>
            </a:endParaRPr>
          </a:p>
        </p:txBody>
      </p:sp>
      <p:sp>
        <p:nvSpPr>
          <p:cNvPr id="131080" name="Title 1"/>
          <p:cNvSpPr>
            <a:spLocks/>
          </p:cNvSpPr>
          <p:nvPr/>
        </p:nvSpPr>
        <p:spPr bwMode="auto">
          <a:xfrm>
            <a:off x="368300" y="1417638"/>
            <a:ext cx="4378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baseline="0"/>
              <a:t>Projected Operator Traffic Growth </a:t>
            </a:r>
            <a:r>
              <a:rPr lang="en-US" sz="1000" b="1" baseline="0"/>
              <a:t>(developed markets)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itle 1"/>
          <p:cNvSpPr>
            <a:spLocks noGrp="1"/>
          </p:cNvSpPr>
          <p:nvPr>
            <p:ph type="title" idx="4294967295"/>
          </p:nvPr>
        </p:nvSpPr>
        <p:spPr>
          <a:xfrm>
            <a:off x="279400" y="566738"/>
            <a:ext cx="8623300" cy="828675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Long Term Evolution (LTE = 4G) WW Subscriber Growth Forecast</a:t>
            </a:r>
            <a:endParaRPr lang="en-US" sz="2000" smtClean="0"/>
          </a:p>
        </p:txBody>
      </p:sp>
      <p:graphicFrame>
        <p:nvGraphicFramePr>
          <p:cNvPr id="128003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58800" y="876300"/>
          <a:ext cx="79629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0" r:id="rId4" imgW="7962066" imgH="5102794" progId="Excel.Chart.8">
                  <p:embed/>
                </p:oleObj>
              </mc:Choice>
              <mc:Fallback>
                <p:oleObj r:id="rId4" imgW="7962066" imgH="5102794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876300"/>
                        <a:ext cx="7962900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Date Placeholder 3"/>
          <p:cNvSpPr txBox="1">
            <a:spLocks noGrp="1"/>
          </p:cNvSpPr>
          <p:nvPr/>
        </p:nvSpPr>
        <p:spPr bwMode="auto">
          <a:xfrm>
            <a:off x="287338" y="63119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209EB1D-8761-42FE-8E7A-7B26039AC216}" type="datetime3">
              <a:rPr lang="en-US" sz="800" baseline="0">
                <a:solidFill>
                  <a:schemeClr val="bg1"/>
                </a:solidFill>
              </a:rPr>
              <a:pPr/>
              <a:t>20 November 2014</a:t>
            </a:fld>
            <a:endParaRPr lang="en-US" sz="800" baseline="0">
              <a:solidFill>
                <a:schemeClr val="bg1"/>
              </a:solidFill>
            </a:endParaRPr>
          </a:p>
        </p:txBody>
      </p:sp>
      <p:sp>
        <p:nvSpPr>
          <p:cNvPr id="128006" name="Footer Placeholder 4"/>
          <p:cNvSpPr txBox="1">
            <a:spLocks noGrp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28007" name="Slide Number Placeholder 5"/>
          <p:cNvSpPr txBox="1">
            <a:spLocks noGrp="1"/>
          </p:cNvSpPr>
          <p:nvPr/>
        </p:nvSpPr>
        <p:spPr bwMode="auto">
          <a:xfrm>
            <a:off x="8747125" y="6372225"/>
            <a:ext cx="152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fld id="{13EF9011-4012-4059-99F9-4884AD34F4C8}" type="slidenum">
              <a:rPr lang="en-US" sz="800" baseline="0">
                <a:solidFill>
                  <a:schemeClr val="bg1"/>
                </a:solidFill>
              </a:rPr>
              <a:pPr algn="ctr"/>
              <a:t>5</a:t>
            </a:fld>
            <a:endParaRPr lang="en-US" sz="800" baseline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553998" cy="38227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Worldwide LTE Subscribers</a:t>
            </a:r>
            <a:r>
              <a:rPr lang="en-US" sz="2400" b="1" baseline="0" dirty="0">
                <a:latin typeface="+mj-lt"/>
              </a:rPr>
              <a:t> </a:t>
            </a:r>
            <a:r>
              <a:rPr lang="en-US" sz="1200" b="1" baseline="0" dirty="0">
                <a:latin typeface="+mn-lt"/>
              </a:rPr>
              <a:t>(millions)</a:t>
            </a:r>
            <a:endParaRPr lang="en-US" sz="1200" b="1" dirty="0">
              <a:latin typeface="+mn-lt"/>
            </a:endParaRPr>
          </a:p>
        </p:txBody>
      </p:sp>
      <p:sp>
        <p:nvSpPr>
          <p:cNvPr id="128009" name="TextBox 1"/>
          <p:cNvSpPr txBox="1">
            <a:spLocks noChangeArrowheads="1"/>
          </p:cNvSpPr>
          <p:nvPr/>
        </p:nvSpPr>
        <p:spPr bwMode="auto">
          <a:xfrm>
            <a:off x="4648200" y="4756150"/>
            <a:ext cx="469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34</a:t>
            </a:r>
          </a:p>
        </p:txBody>
      </p:sp>
      <p:sp>
        <p:nvSpPr>
          <p:cNvPr id="128010" name="TextBox 1"/>
          <p:cNvSpPr txBox="1">
            <a:spLocks noChangeArrowheads="1"/>
          </p:cNvSpPr>
          <p:nvPr/>
        </p:nvSpPr>
        <p:spPr bwMode="auto">
          <a:xfrm>
            <a:off x="3733800" y="4864100"/>
            <a:ext cx="47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14</a:t>
            </a:r>
          </a:p>
        </p:txBody>
      </p:sp>
      <p:sp>
        <p:nvSpPr>
          <p:cNvPr id="128011" name="TextBox 1"/>
          <p:cNvSpPr txBox="1">
            <a:spLocks noChangeArrowheads="1"/>
          </p:cNvSpPr>
          <p:nvPr/>
        </p:nvSpPr>
        <p:spPr bwMode="auto">
          <a:xfrm>
            <a:off x="5499100" y="4641850"/>
            <a:ext cx="469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53</a:t>
            </a:r>
          </a:p>
        </p:txBody>
      </p:sp>
      <p:sp>
        <p:nvSpPr>
          <p:cNvPr id="128012" name="TextBox 1"/>
          <p:cNvSpPr txBox="1">
            <a:spLocks noChangeArrowheads="1"/>
          </p:cNvSpPr>
          <p:nvPr/>
        </p:nvSpPr>
        <p:spPr bwMode="auto">
          <a:xfrm>
            <a:off x="6324600" y="3067050"/>
            <a:ext cx="609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300</a:t>
            </a:r>
          </a:p>
        </p:txBody>
      </p:sp>
      <p:sp>
        <p:nvSpPr>
          <p:cNvPr id="128013" name="TextBox 1"/>
          <p:cNvSpPr txBox="1">
            <a:spLocks noChangeArrowheads="1"/>
          </p:cNvSpPr>
          <p:nvPr/>
        </p:nvSpPr>
        <p:spPr bwMode="auto">
          <a:xfrm>
            <a:off x="7213600" y="1530350"/>
            <a:ext cx="635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560</a:t>
            </a:r>
          </a:p>
        </p:txBody>
      </p:sp>
      <p:sp>
        <p:nvSpPr>
          <p:cNvPr id="128014" name="TextBox 1"/>
          <p:cNvSpPr txBox="1">
            <a:spLocks noChangeArrowheads="1"/>
          </p:cNvSpPr>
          <p:nvPr/>
        </p:nvSpPr>
        <p:spPr bwMode="auto">
          <a:xfrm>
            <a:off x="1930400" y="4978400"/>
            <a:ext cx="419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0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78100" y="4083050"/>
            <a:ext cx="2171700" cy="6223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50" b="1" baseline="0" dirty="0" smtClean="0"/>
              <a:t>Primary growth is coming from CDMA operators and early adopter HSPA operators</a:t>
            </a:r>
            <a:endParaRPr lang="en-US" sz="1050" b="1" dirty="0"/>
          </a:p>
        </p:txBody>
      </p:sp>
      <p:sp>
        <p:nvSpPr>
          <p:cNvPr id="128016" name="TextBox 1"/>
          <p:cNvSpPr txBox="1">
            <a:spLocks noChangeArrowheads="1"/>
          </p:cNvSpPr>
          <p:nvPr/>
        </p:nvSpPr>
        <p:spPr bwMode="auto">
          <a:xfrm>
            <a:off x="7683500" y="2444750"/>
            <a:ext cx="596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440</a:t>
            </a:r>
          </a:p>
        </p:txBody>
      </p:sp>
      <p:sp>
        <p:nvSpPr>
          <p:cNvPr id="128017" name="TextBox 1"/>
          <p:cNvSpPr txBox="1">
            <a:spLocks noChangeArrowheads="1"/>
          </p:cNvSpPr>
          <p:nvPr/>
        </p:nvSpPr>
        <p:spPr bwMode="auto">
          <a:xfrm>
            <a:off x="7010400" y="3663950"/>
            <a:ext cx="596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225</a:t>
            </a:r>
          </a:p>
        </p:txBody>
      </p:sp>
      <p:sp>
        <p:nvSpPr>
          <p:cNvPr id="128018" name="TextBox 1"/>
          <p:cNvSpPr txBox="1">
            <a:spLocks noChangeArrowheads="1"/>
          </p:cNvSpPr>
          <p:nvPr/>
        </p:nvSpPr>
        <p:spPr bwMode="auto">
          <a:xfrm>
            <a:off x="5842000" y="5022850"/>
            <a:ext cx="469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32</a:t>
            </a:r>
          </a:p>
        </p:txBody>
      </p:sp>
      <p:sp>
        <p:nvSpPr>
          <p:cNvPr id="128019" name="TextBox 1"/>
          <p:cNvSpPr txBox="1">
            <a:spLocks noChangeArrowheads="1"/>
          </p:cNvSpPr>
          <p:nvPr/>
        </p:nvSpPr>
        <p:spPr bwMode="auto">
          <a:xfrm>
            <a:off x="4864100" y="5124450"/>
            <a:ext cx="469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24</a:t>
            </a:r>
          </a:p>
        </p:txBody>
      </p:sp>
      <p:sp>
        <p:nvSpPr>
          <p:cNvPr id="128020" name="TextBox 1"/>
          <p:cNvSpPr txBox="1">
            <a:spLocks noChangeArrowheads="1"/>
          </p:cNvSpPr>
          <p:nvPr/>
        </p:nvSpPr>
        <p:spPr bwMode="auto">
          <a:xfrm>
            <a:off x="3835400" y="5226050"/>
            <a:ext cx="469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4.2</a:t>
            </a:r>
          </a:p>
        </p:txBody>
      </p:sp>
      <p:sp>
        <p:nvSpPr>
          <p:cNvPr id="128021" name="TextBox 1"/>
          <p:cNvSpPr txBox="1">
            <a:spLocks noChangeArrowheads="1"/>
          </p:cNvSpPr>
          <p:nvPr/>
        </p:nvSpPr>
        <p:spPr bwMode="auto">
          <a:xfrm>
            <a:off x="2832100" y="5314950"/>
            <a:ext cx="4699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2.4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35170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35171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C03F7954-314D-42E8-8DE7-2197B6143F8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Secondary Markets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554163"/>
            <a:ext cx="8407400" cy="4470400"/>
          </a:xfrm>
        </p:spPr>
        <p:txBody>
          <a:bodyPr/>
          <a:lstStyle/>
          <a:p>
            <a:r>
              <a:rPr lang="en-US" sz="2000" smtClean="0">
                <a:solidFill>
                  <a:srgbClr val="4A4A4A"/>
                </a:solidFill>
              </a:rPr>
              <a:t>Femtocells</a:t>
            </a:r>
          </a:p>
          <a:p>
            <a:pPr lvl="1"/>
            <a:r>
              <a:rPr lang="en-US" sz="1400" smtClean="0"/>
              <a:t>Cellular access points covering home or small business</a:t>
            </a:r>
          </a:p>
          <a:p>
            <a:pPr lvl="1"/>
            <a:r>
              <a:rPr lang="en-US" sz="1400" smtClean="0"/>
              <a:t>Wildly divergent analyst forecasts </a:t>
            </a:r>
          </a:p>
          <a:p>
            <a:pPr lvl="2"/>
            <a:r>
              <a:rPr lang="en-US" sz="1200" smtClean="0"/>
              <a:t>63.5MU installed base by 2013 - ABI Research 10/2008 </a:t>
            </a:r>
          </a:p>
          <a:p>
            <a:pPr lvl="2"/>
            <a:r>
              <a:rPr lang="en-US" sz="1200" smtClean="0"/>
              <a:t>2.5MU installed base by 2012 - Gartner 10/2008 </a:t>
            </a:r>
          </a:p>
          <a:p>
            <a:pPr lvl="1"/>
            <a:r>
              <a:rPr lang="en-US" sz="1400" smtClean="0"/>
              <a:t>No significant shipments in 2008, but several trials and early deployments underway (Verizon, AT&amp;T, KDDI, Softbank, Sprint…)</a:t>
            </a:r>
          </a:p>
          <a:p>
            <a:pPr lvl="1"/>
            <a:r>
              <a:rPr lang="en-US" sz="1400" smtClean="0"/>
              <a:t>Carrier business case driven by reduced capex (100 femtos = 1 macro Basestation; subscriber pays for femto); competition from Wifi (T-Mobile, Orange, BT…)</a:t>
            </a:r>
          </a:p>
          <a:p>
            <a:pPr lvl="1">
              <a:buFontTx/>
              <a:buNone/>
            </a:pPr>
            <a:endParaRPr lang="en-US" sz="1400" smtClean="0"/>
          </a:p>
          <a:p>
            <a:r>
              <a:rPr lang="en-US" sz="2000" smtClean="0">
                <a:solidFill>
                  <a:srgbClr val="4A4A4A"/>
                </a:solidFill>
              </a:rPr>
              <a:t>PC Connectivity</a:t>
            </a:r>
          </a:p>
          <a:p>
            <a:pPr lvl="1"/>
            <a:r>
              <a:rPr lang="en-US" sz="1400" smtClean="0"/>
              <a:t>USB Dongles and datacards providing cellular broadband data access using 3G/4G, Wimax…</a:t>
            </a:r>
          </a:p>
          <a:p>
            <a:pPr lvl="1"/>
            <a:r>
              <a:rPr lang="en-US" sz="1400" smtClean="0"/>
              <a:t>Market forecasts not found, but we estimate that ~10% of laptops and 90% of Mobile Internet Devices (MIDs/Web books) will have cellular broadband capability in 2011</a:t>
            </a:r>
          </a:p>
          <a:p>
            <a:pPr lvl="1"/>
            <a:r>
              <a:rPr lang="en-US" sz="1400" smtClean="0"/>
              <a:t>Orange UK subsidy business model proving very successful in Europe</a:t>
            </a:r>
          </a:p>
          <a:p>
            <a:pPr lvl="2"/>
            <a:r>
              <a:rPr lang="en-US" sz="1200" smtClean="0"/>
              <a:t>Free entry level laptop if customer signs up to 2 year broadband cellular data service</a:t>
            </a:r>
          </a:p>
          <a:p>
            <a:pPr lvl="2"/>
            <a:endParaRPr lang="en-US" sz="1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37218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37219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C5A1B872-39D7-4B48-BD70-EFEA838D7C0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smtClean="0"/>
              <a:t>Sandbridge Opportunity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3113" y="2036763"/>
            <a:ext cx="7759700" cy="4470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0" smtClean="0"/>
              <a:t>Sandbridge Total Available Market (2011):</a:t>
            </a:r>
            <a:r>
              <a:rPr lang="en-US" smtClean="0"/>
              <a:t> 	</a:t>
            </a:r>
          </a:p>
          <a:p>
            <a:pPr>
              <a:buFontTx/>
              <a:buNone/>
            </a:pPr>
            <a:r>
              <a:rPr lang="en-US" sz="1800" smtClean="0"/>
              <a:t>	Smartphones: 	325MU		$3.4B 	at $10.35 ASP</a:t>
            </a:r>
          </a:p>
          <a:p>
            <a:pPr>
              <a:buFontTx/>
              <a:buNone/>
            </a:pPr>
            <a:r>
              <a:rPr lang="en-US" sz="1800" smtClean="0"/>
              <a:t>	PC Connectivity: 	  55MU		$0.45B 	at $10.00 ASP</a:t>
            </a:r>
          </a:p>
          <a:p>
            <a:pPr>
              <a:buFontTx/>
              <a:buNone/>
            </a:pPr>
            <a:r>
              <a:rPr lang="en-US" sz="1800" smtClean="0"/>
              <a:t>	Femtocells: 	    	    5MU?		$0.1B 	at $20.00 ASP</a:t>
            </a:r>
          </a:p>
          <a:p>
            <a:pPr>
              <a:buFontTx/>
              <a:buNone/>
            </a:pPr>
            <a:r>
              <a:rPr lang="en-US" sz="1800" smtClean="0"/>
              <a:t>						--------</a:t>
            </a:r>
          </a:p>
          <a:p>
            <a:pPr>
              <a:buFontTx/>
              <a:buNone/>
            </a:pPr>
            <a:r>
              <a:rPr lang="en-US" sz="1800" smtClean="0"/>
              <a:t>				TOTAL:		$3.95B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39266" name="Rectangle 5"/>
          <p:cNvSpPr txBox="1">
            <a:spLocks noGrp="1" noChangeArrowheads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39267" name="Rectangle 44"/>
          <p:cNvSpPr>
            <a:spLocks noGrp="1" noChangeArrowheads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E90F1CD4-D4CA-4325-AA92-6B37BBB4F49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9268" name="Text Box 3" descr="Trellis"/>
          <p:cNvSpPr txBox="1">
            <a:spLocks noChangeArrowheads="1"/>
          </p:cNvSpPr>
          <p:nvPr/>
        </p:nvSpPr>
        <p:spPr bwMode="auto">
          <a:xfrm>
            <a:off x="2468563" y="1481138"/>
            <a:ext cx="3867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baseline="0">
                <a:latin typeface="Garamond" pitchFamily="18" charset="0"/>
                <a:cs typeface="Times New Roman" pitchFamily="18" charset="0"/>
              </a:rPr>
              <a:t>Customers, by market share:</a:t>
            </a:r>
          </a:p>
        </p:txBody>
      </p:sp>
      <p:sp>
        <p:nvSpPr>
          <p:cNvPr id="139269" name="Rectangle 6"/>
          <p:cNvSpPr>
            <a:spLocks noChangeArrowheads="1"/>
          </p:cNvSpPr>
          <p:nvPr/>
        </p:nvSpPr>
        <p:spPr bwMode="auto">
          <a:xfrm>
            <a:off x="1130300" y="3683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baseline="0">
                <a:solidFill>
                  <a:srgbClr val="971A3C"/>
                </a:solidFill>
              </a:rPr>
              <a:t>Smartphone Market</a:t>
            </a:r>
          </a:p>
        </p:txBody>
      </p:sp>
      <p:sp>
        <p:nvSpPr>
          <p:cNvPr id="139270" name="Text Box 8"/>
          <p:cNvSpPr txBox="1">
            <a:spLocks noChangeArrowheads="1"/>
          </p:cNvSpPr>
          <p:nvPr/>
        </p:nvSpPr>
        <p:spPr bwMode="auto">
          <a:xfrm>
            <a:off x="7092950" y="5164138"/>
            <a:ext cx="1663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Gartner, March 2009</a:t>
            </a:r>
          </a:p>
        </p:txBody>
      </p:sp>
      <p:pic>
        <p:nvPicPr>
          <p:cNvPr id="13927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2074863"/>
            <a:ext cx="85344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___ ______________ ___    ___________    __________</a:t>
            </a:r>
          </a:p>
        </p:txBody>
      </p:sp>
      <p:sp>
        <p:nvSpPr>
          <p:cNvPr id="141314" name="Footer Placeholder 6"/>
          <p:cNvSpPr txBox="1">
            <a:spLocks noGrp="1"/>
          </p:cNvSpPr>
          <p:nvPr/>
        </p:nvSpPr>
        <p:spPr bwMode="auto">
          <a:xfrm>
            <a:off x="2743200" y="6311900"/>
            <a:ext cx="3657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aseline="0">
                <a:solidFill>
                  <a:schemeClr val="bg1"/>
                </a:solidFill>
              </a:rPr>
              <a:t>www.sandbridgetech.com   Confidential &amp; Proprietary</a:t>
            </a:r>
          </a:p>
        </p:txBody>
      </p:sp>
      <p:sp>
        <p:nvSpPr>
          <p:cNvPr id="141315" name="Slide Number Placeholder 7"/>
          <p:cNvSpPr>
            <a:spLocks noGrp="1"/>
          </p:cNvSpPr>
          <p:nvPr>
            <p:ph type="sldNum" sz="quarter" idx="14"/>
          </p:nvPr>
        </p:nvSpPr>
        <p:spPr>
          <a:noFill/>
        </p:spPr>
        <p:txBody>
          <a:bodyPr/>
          <a:lstStyle/>
          <a:p>
            <a:fld id="{4E4CD9CE-B094-42E4-933B-CFE7153C472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1316" name="Text Box 3" descr="Trellis"/>
          <p:cNvSpPr txBox="1">
            <a:spLocks noChangeArrowheads="1"/>
          </p:cNvSpPr>
          <p:nvPr/>
        </p:nvSpPr>
        <p:spPr bwMode="auto">
          <a:xfrm>
            <a:off x="2322513" y="1731963"/>
            <a:ext cx="4022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0">
                <a:latin typeface="Garamond" pitchFamily="18" charset="0"/>
                <a:cs typeface="Times New Roman" pitchFamily="18" charset="0"/>
              </a:rPr>
              <a:t>Competition, by market share</a:t>
            </a:r>
          </a:p>
        </p:txBody>
      </p:sp>
      <p:pic>
        <p:nvPicPr>
          <p:cNvPr id="141317" name="Picture 4" descr="Trell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2573338"/>
            <a:ext cx="8488362" cy="2674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1318" name="Picture 5" descr="Trell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550" y="5537200"/>
            <a:ext cx="4989513" cy="3762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1319" name="Rectangle 8"/>
          <p:cNvSpPr>
            <a:spLocks noChangeArrowheads="1"/>
          </p:cNvSpPr>
          <p:nvPr/>
        </p:nvSpPr>
        <p:spPr bwMode="auto">
          <a:xfrm>
            <a:off x="977900" y="2921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baseline="0">
                <a:solidFill>
                  <a:srgbClr val="971A3C"/>
                </a:solidFill>
              </a:rPr>
              <a:t>Smartphone Market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6501</TotalTime>
  <Words>1559</Words>
  <Application>Microsoft Macintosh PowerPoint</Application>
  <PresentationFormat>On-screen Show (4:3)</PresentationFormat>
  <Paragraphs>413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Custom Design</vt:lpstr>
      <vt:lpstr>Excel.Chart.8</vt:lpstr>
      <vt:lpstr>Sandbridge Technologies, Inc. Summerhill AGM Presentation May 4 &amp; 5, 2009</vt:lpstr>
      <vt:lpstr>Company Vision</vt:lpstr>
      <vt:lpstr>Smartphone Market</vt:lpstr>
      <vt:lpstr>Broadband data drives ARPU (Average Revenue Per User)</vt:lpstr>
      <vt:lpstr>Long Term Evolution (LTE = 4G) WW Subscriber Growth Forecast</vt:lpstr>
      <vt:lpstr>Secondary Markets</vt:lpstr>
      <vt:lpstr>Sandbridge Opportunity</vt:lpstr>
      <vt:lpstr>PowerPoint Presentation</vt:lpstr>
      <vt:lpstr>PowerPoint Presentation</vt:lpstr>
      <vt:lpstr>Sandbridge Value Proposition</vt:lpstr>
      <vt:lpstr>Sandbridge Strategy</vt:lpstr>
      <vt:lpstr>SB3500 System-on-Chip</vt:lpstr>
      <vt:lpstr>NRE Customers</vt:lpstr>
      <vt:lpstr>Revenue Customers</vt:lpstr>
      <vt:lpstr>Financial Summary</vt:lpstr>
      <vt:lpstr>Intellectual Property</vt:lpstr>
      <vt:lpstr>Management Team  with Key Area Expertise</vt:lpstr>
      <vt:lpstr>Summary</vt:lpstr>
    </vt:vector>
  </TitlesOfParts>
  <Company>tangence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tangence</dc:creator>
  <cp:lastModifiedBy>Paul Vroomen</cp:lastModifiedBy>
  <cp:revision>730</cp:revision>
  <dcterms:created xsi:type="dcterms:W3CDTF">2008-10-07T06:58:26Z</dcterms:created>
  <dcterms:modified xsi:type="dcterms:W3CDTF">2014-11-20T19:05:27Z</dcterms:modified>
</cp:coreProperties>
</file>